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94.xml" ContentType="application/vnd.openxmlformats-officedocument.presentationml.slide+xml"/>
  <Override PartName="/ppt/slides/slide113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s/slide102.xml" ContentType="application/vnd.openxmlformats-officedocument.presentationml.slide+xml"/>
  <Override PartName="/ppt/slides/slide120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s/slide99.xml" ContentType="application/vnd.openxmlformats-officedocument.presentationml.slide+xml"/>
  <Override PartName="/ppt/slides/slide118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slides/slide107.xml" ContentType="application/vnd.openxmlformats-officedocument.presentationml.slide+xml"/>
  <Override PartName="/ppt/slides/slide125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s/slide95.xml" ContentType="application/vnd.openxmlformats-officedocument.presentationml.slide+xml"/>
  <Override PartName="/ppt/slides/slide103.xml" ContentType="application/vnd.openxmlformats-officedocument.presentationml.slide+xml"/>
  <Override PartName="/ppt/slides/slide114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Default Extension="png" ContentType="image/png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slides/slide121.xml" ContentType="application/vnd.openxmlformats-officedocument.presentationml.slide+xml"/>
  <Override PartName="/ppt/presProps.xml" ContentType="application/vnd.openxmlformats-officedocument.presentationml.presProp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Override PartName="/ppt/slides/slide91.xml" ContentType="application/vnd.openxmlformats-officedocument.presentationml.slide+xml"/>
  <Override PartName="/ppt/slides/slide110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s/slide119.xml" ContentType="application/vnd.openxmlformats-officedocument.presentationml.slide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89.xml" ContentType="application/vnd.openxmlformats-officedocument.presentationml.slide+xml"/>
  <Override PartName="/ppt/slides/slide98.xml" ContentType="application/vnd.openxmlformats-officedocument.presentationml.slide+xml"/>
  <Override PartName="/ppt/slides/slide108.xml" ContentType="application/vnd.openxmlformats-officedocument.presentationml.slide+xml"/>
  <Override PartName="/ppt/slides/slide117.xml" ContentType="application/vnd.openxmlformats-officedocument.presentationml.slide+xml"/>
  <Override PartName="/ppt/slides/slide126.xml" ContentType="application/vnd.openxmlformats-officedocument.presentationml.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ppt/slides/slide96.xml" ContentType="application/vnd.openxmlformats-officedocument.presentationml.slide+xml"/>
  <Override PartName="/ppt/slides/slide106.xml" ContentType="application/vnd.openxmlformats-officedocument.presentationml.slide+xml"/>
  <Override PartName="/ppt/slides/slide115.xml" ContentType="application/vnd.openxmlformats-officedocument.presentationml.slide+xml"/>
  <Override PartName="/ppt/slides/slide124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s/slide104.xml" ContentType="application/vnd.openxmlformats-officedocument.presentationml.slide+xml"/>
  <Override PartName="/ppt/slides/slide122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s/slide111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s/slide100.xml" ContentType="application/vnd.openxmlformats-officedocument.presentationml.slide+xml"/>
  <Default Extension="wmf" ContentType="image/x-wmf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79.xml" ContentType="application/vnd.openxmlformats-officedocument.presentationml.slide+xml"/>
  <Override PartName="/ppt/slides/slide109.xml" ContentType="application/vnd.openxmlformats-officedocument.presentationml.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s/slide97.xml" ContentType="application/vnd.openxmlformats-officedocument.presentationml.slide+xml"/>
  <Override PartName="/ppt/slides/slide116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105.xml" ContentType="application/vnd.openxmlformats-officedocument.presentationml.slide+xml"/>
  <Override PartName="/ppt/slides/slide123.xml" ContentType="application/vnd.openxmlformats-officedocument.presentationml.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s/slide93.xml" ContentType="application/vnd.openxmlformats-officedocument.presentationml.slide+xml"/>
  <Override PartName="/ppt/slides/slide101.xml" ContentType="application/vnd.openxmlformats-officedocument.presentationml.slide+xml"/>
  <Override PartName="/ppt/slides/slide112.xml" ContentType="application/vnd.openxmlformats-officedocument.presentationml.slide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4" r:id="rId3"/>
    <p:sldId id="283" r:id="rId4"/>
    <p:sldId id="282" r:id="rId5"/>
    <p:sldId id="311" r:id="rId6"/>
    <p:sldId id="312" r:id="rId7"/>
    <p:sldId id="460" r:id="rId8"/>
    <p:sldId id="461" r:id="rId9"/>
    <p:sldId id="288" r:id="rId10"/>
    <p:sldId id="291" r:id="rId11"/>
    <p:sldId id="310" r:id="rId12"/>
    <p:sldId id="313" r:id="rId13"/>
    <p:sldId id="314" r:id="rId14"/>
    <p:sldId id="334" r:id="rId15"/>
    <p:sldId id="335" r:id="rId16"/>
    <p:sldId id="336" r:id="rId17"/>
    <p:sldId id="337" r:id="rId18"/>
    <p:sldId id="338" r:id="rId19"/>
    <p:sldId id="339" r:id="rId20"/>
    <p:sldId id="346" r:id="rId21"/>
    <p:sldId id="345" r:id="rId22"/>
    <p:sldId id="347" r:id="rId23"/>
    <p:sldId id="349" r:id="rId24"/>
    <p:sldId id="350" r:id="rId25"/>
    <p:sldId id="354" r:id="rId26"/>
    <p:sldId id="355" r:id="rId27"/>
    <p:sldId id="356" r:id="rId28"/>
    <p:sldId id="357" r:id="rId29"/>
    <p:sldId id="358" r:id="rId30"/>
    <p:sldId id="359" r:id="rId31"/>
    <p:sldId id="360" r:id="rId32"/>
    <p:sldId id="361" r:id="rId33"/>
    <p:sldId id="362" r:id="rId34"/>
    <p:sldId id="363" r:id="rId35"/>
    <p:sldId id="364" r:id="rId36"/>
    <p:sldId id="365" r:id="rId37"/>
    <p:sldId id="381" r:id="rId38"/>
    <p:sldId id="366" r:id="rId39"/>
    <p:sldId id="367" r:id="rId40"/>
    <p:sldId id="368" r:id="rId41"/>
    <p:sldId id="369" r:id="rId42"/>
    <p:sldId id="370" r:id="rId43"/>
    <p:sldId id="371" r:id="rId44"/>
    <p:sldId id="372" r:id="rId45"/>
    <p:sldId id="373" r:id="rId46"/>
    <p:sldId id="374" r:id="rId47"/>
    <p:sldId id="375" r:id="rId48"/>
    <p:sldId id="376" r:id="rId49"/>
    <p:sldId id="377" r:id="rId50"/>
    <p:sldId id="378" r:id="rId51"/>
    <p:sldId id="379" r:id="rId52"/>
    <p:sldId id="380" r:id="rId53"/>
    <p:sldId id="382" r:id="rId54"/>
    <p:sldId id="383" r:id="rId55"/>
    <p:sldId id="384" r:id="rId56"/>
    <p:sldId id="385" r:id="rId57"/>
    <p:sldId id="386" r:id="rId58"/>
    <p:sldId id="387" r:id="rId59"/>
    <p:sldId id="388" r:id="rId60"/>
    <p:sldId id="389" r:id="rId61"/>
    <p:sldId id="390" r:id="rId62"/>
    <p:sldId id="391" r:id="rId63"/>
    <p:sldId id="392" r:id="rId64"/>
    <p:sldId id="393" r:id="rId65"/>
    <p:sldId id="462" r:id="rId66"/>
    <p:sldId id="394" r:id="rId67"/>
    <p:sldId id="395" r:id="rId68"/>
    <p:sldId id="396" r:id="rId69"/>
    <p:sldId id="397" r:id="rId70"/>
    <p:sldId id="398" r:id="rId71"/>
    <p:sldId id="399" r:id="rId72"/>
    <p:sldId id="400" r:id="rId73"/>
    <p:sldId id="403" r:id="rId74"/>
    <p:sldId id="401" r:id="rId75"/>
    <p:sldId id="404" r:id="rId76"/>
    <p:sldId id="405" r:id="rId77"/>
    <p:sldId id="402" r:id="rId78"/>
    <p:sldId id="406" r:id="rId79"/>
    <p:sldId id="407" r:id="rId80"/>
    <p:sldId id="408" r:id="rId81"/>
    <p:sldId id="409" r:id="rId82"/>
    <p:sldId id="410" r:id="rId83"/>
    <p:sldId id="411" r:id="rId84"/>
    <p:sldId id="412" r:id="rId85"/>
    <p:sldId id="413" r:id="rId86"/>
    <p:sldId id="414" r:id="rId87"/>
    <p:sldId id="415" r:id="rId88"/>
    <p:sldId id="416" r:id="rId89"/>
    <p:sldId id="417" r:id="rId90"/>
    <p:sldId id="418" r:id="rId91"/>
    <p:sldId id="419" r:id="rId92"/>
    <p:sldId id="420" r:id="rId93"/>
    <p:sldId id="421" r:id="rId94"/>
    <p:sldId id="422" r:id="rId95"/>
    <p:sldId id="424" r:id="rId96"/>
    <p:sldId id="425" r:id="rId97"/>
    <p:sldId id="426" r:id="rId98"/>
    <p:sldId id="427" r:id="rId99"/>
    <p:sldId id="428" r:id="rId100"/>
    <p:sldId id="429" r:id="rId101"/>
    <p:sldId id="430" r:id="rId102"/>
    <p:sldId id="431" r:id="rId103"/>
    <p:sldId id="432" r:id="rId104"/>
    <p:sldId id="433" r:id="rId105"/>
    <p:sldId id="434" r:id="rId106"/>
    <p:sldId id="435" r:id="rId107"/>
    <p:sldId id="436" r:id="rId108"/>
    <p:sldId id="437" r:id="rId109"/>
    <p:sldId id="438" r:id="rId110"/>
    <p:sldId id="439" r:id="rId111"/>
    <p:sldId id="440" r:id="rId112"/>
    <p:sldId id="441" r:id="rId113"/>
    <p:sldId id="442" r:id="rId114"/>
    <p:sldId id="443" r:id="rId115"/>
    <p:sldId id="445" r:id="rId116"/>
    <p:sldId id="446" r:id="rId117"/>
    <p:sldId id="448" r:id="rId118"/>
    <p:sldId id="449" r:id="rId119"/>
    <p:sldId id="450" r:id="rId120"/>
    <p:sldId id="451" r:id="rId121"/>
    <p:sldId id="452" r:id="rId122"/>
    <p:sldId id="453" r:id="rId123"/>
    <p:sldId id="454" r:id="rId124"/>
    <p:sldId id="455" r:id="rId125"/>
    <p:sldId id="456" r:id="rId126"/>
    <p:sldId id="457" r:id="rId127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F8F8"/>
    <a:srgbClr val="EAEAEA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napVertSplitter="1" vertBarState="minimized" horzBarState="maximized">
    <p:restoredLeft sz="15620"/>
    <p:restoredTop sz="94660"/>
  </p:normalViewPr>
  <p:slideViewPr>
    <p:cSldViewPr>
      <p:cViewPr>
        <p:scale>
          <a:sx n="66" d="100"/>
          <a:sy n="66" d="100"/>
        </p:scale>
        <p:origin x="-7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914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presProps" Target="presProps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26" Type="http://schemas.openxmlformats.org/officeDocument/2006/relationships/slide" Target="slides/slide12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124" Type="http://schemas.openxmlformats.org/officeDocument/2006/relationships/slide" Target="slides/slide123.xml"/><Relationship Id="rId129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3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tableStyles" Target="tableStyles.xml"/><Relationship Id="rId61" Type="http://schemas.openxmlformats.org/officeDocument/2006/relationships/slide" Target="slides/slide60.xml"/><Relationship Id="rId82" Type="http://schemas.openxmlformats.org/officeDocument/2006/relationships/slide" Target="slides/slide8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88.wmf"/><Relationship Id="rId2" Type="http://schemas.openxmlformats.org/officeDocument/2006/relationships/image" Target="../media/image87.wmf"/><Relationship Id="rId1" Type="http://schemas.openxmlformats.org/officeDocument/2006/relationships/image" Target="../media/image86.wmf"/><Relationship Id="rId4" Type="http://schemas.openxmlformats.org/officeDocument/2006/relationships/image" Target="../media/image89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wmf"/><Relationship Id="rId1" Type="http://schemas.openxmlformats.org/officeDocument/2006/relationships/image" Target="../media/image22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84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946AAA-6B55-490F-B873-666DE37D7B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A22728-EE4E-4B50-B772-11537FD2B5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C16765-887F-4BD5-8C07-9560EFAF1C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25ED10-8A72-4A60-840E-C611477528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145324-C81F-4756-9058-D0A84D2975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C080FF-0391-419E-BBFF-986BF8A7C8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A51EDB-41DA-47A7-AADB-D7ACA90118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CF18F9-2512-4A53-834E-7DD4CCEB63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6AA6D7-238A-4D27-8B98-F92802F597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180B59-B9EC-4FEC-B947-223B70A975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4E59FC-CDDC-4C3A-BD8A-696999945B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F53C247F-F55A-435E-9676-34BB761483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4.png"/><Relationship Id="rId7" Type="http://schemas.openxmlformats.org/officeDocument/2006/relationships/image" Target="../media/image6.jpeg"/><Relationship Id="rId2" Type="http://schemas.openxmlformats.org/officeDocument/2006/relationships/image" Target="../media/image18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185.png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7.png"/><Relationship Id="rId7" Type="http://schemas.openxmlformats.org/officeDocument/2006/relationships/image" Target="../media/image6.jpeg"/><Relationship Id="rId2" Type="http://schemas.openxmlformats.org/officeDocument/2006/relationships/image" Target="../media/image18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188.png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8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10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91.png"/><Relationship Id="rId7" Type="http://schemas.openxmlformats.org/officeDocument/2006/relationships/image" Target="../media/image4.png"/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4.png"/><Relationship Id="rId5" Type="http://schemas.openxmlformats.org/officeDocument/2006/relationships/image" Target="../media/image193.png"/><Relationship Id="rId4" Type="http://schemas.openxmlformats.org/officeDocument/2006/relationships/image" Target="../media/image192.png"/><Relationship Id="rId9" Type="http://schemas.openxmlformats.org/officeDocument/2006/relationships/image" Target="../media/image6.jpeg"/></Relationships>
</file>

<file path=ppt/slides/_rels/slide10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1.png"/><Relationship Id="rId3" Type="http://schemas.openxmlformats.org/officeDocument/2006/relationships/image" Target="../media/image196.png"/><Relationship Id="rId7" Type="http://schemas.openxmlformats.org/officeDocument/2006/relationships/image" Target="../media/image200.png"/><Relationship Id="rId12" Type="http://schemas.openxmlformats.org/officeDocument/2006/relationships/image" Target="../media/image6.jpeg"/><Relationship Id="rId2" Type="http://schemas.openxmlformats.org/officeDocument/2006/relationships/image" Target="../media/image19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9.png"/><Relationship Id="rId11" Type="http://schemas.openxmlformats.org/officeDocument/2006/relationships/image" Target="../media/image5.png"/><Relationship Id="rId5" Type="http://schemas.openxmlformats.org/officeDocument/2006/relationships/image" Target="../media/image198.png"/><Relationship Id="rId10" Type="http://schemas.openxmlformats.org/officeDocument/2006/relationships/image" Target="../media/image4.png"/><Relationship Id="rId4" Type="http://schemas.openxmlformats.org/officeDocument/2006/relationships/image" Target="../media/image197.png"/><Relationship Id="rId9" Type="http://schemas.openxmlformats.org/officeDocument/2006/relationships/image" Target="../media/image202.png"/></Relationships>
</file>

<file path=ppt/slides/_rels/slide10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9.png"/><Relationship Id="rId13" Type="http://schemas.openxmlformats.org/officeDocument/2006/relationships/image" Target="../media/image6.jpeg"/><Relationship Id="rId3" Type="http://schemas.openxmlformats.org/officeDocument/2006/relationships/image" Target="../media/image204.png"/><Relationship Id="rId7" Type="http://schemas.openxmlformats.org/officeDocument/2006/relationships/image" Target="../media/image208.png"/><Relationship Id="rId12" Type="http://schemas.openxmlformats.org/officeDocument/2006/relationships/image" Target="../media/image5.png"/><Relationship Id="rId2" Type="http://schemas.openxmlformats.org/officeDocument/2006/relationships/image" Target="../media/image20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7.png"/><Relationship Id="rId11" Type="http://schemas.openxmlformats.org/officeDocument/2006/relationships/image" Target="../media/image4.png"/><Relationship Id="rId5" Type="http://schemas.openxmlformats.org/officeDocument/2006/relationships/image" Target="../media/image206.png"/><Relationship Id="rId10" Type="http://schemas.openxmlformats.org/officeDocument/2006/relationships/image" Target="../media/image211.png"/><Relationship Id="rId4" Type="http://schemas.openxmlformats.org/officeDocument/2006/relationships/image" Target="../media/image205.png"/><Relationship Id="rId9" Type="http://schemas.openxmlformats.org/officeDocument/2006/relationships/image" Target="../media/image210.png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7.png"/><Relationship Id="rId7" Type="http://schemas.openxmlformats.org/officeDocument/2006/relationships/image" Target="../media/image6.jpeg"/><Relationship Id="rId2" Type="http://schemas.openxmlformats.org/officeDocument/2006/relationships/image" Target="../media/image18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188.png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3.png"/><Relationship Id="rId7" Type="http://schemas.openxmlformats.org/officeDocument/2006/relationships/image" Target="../media/image6.jpeg"/><Relationship Id="rId2" Type="http://schemas.openxmlformats.org/officeDocument/2006/relationships/image" Target="../media/image2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214.png"/></Relationships>
</file>

<file path=ppt/slides/_rels/slide10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16.png"/><Relationship Id="rId7" Type="http://schemas.openxmlformats.org/officeDocument/2006/relationships/image" Target="../media/image4.png"/><Relationship Id="rId2" Type="http://schemas.openxmlformats.org/officeDocument/2006/relationships/image" Target="../media/image2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9.gif"/><Relationship Id="rId5" Type="http://schemas.openxmlformats.org/officeDocument/2006/relationships/image" Target="../media/image218.png"/><Relationship Id="rId4" Type="http://schemas.openxmlformats.org/officeDocument/2006/relationships/image" Target="../media/image217.png"/><Relationship Id="rId9" Type="http://schemas.openxmlformats.org/officeDocument/2006/relationships/image" Target="../media/image6.jpeg"/></Relationships>
</file>

<file path=ppt/slides/_rels/slide10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2.png"/><Relationship Id="rId13" Type="http://schemas.openxmlformats.org/officeDocument/2006/relationships/image" Target="../media/image6.jpeg"/><Relationship Id="rId3" Type="http://schemas.openxmlformats.org/officeDocument/2006/relationships/image" Target="../media/image215.png"/><Relationship Id="rId7" Type="http://schemas.openxmlformats.org/officeDocument/2006/relationships/image" Target="../media/image221.png"/><Relationship Id="rId12" Type="http://schemas.openxmlformats.org/officeDocument/2006/relationships/image" Target="../media/image5.png"/><Relationship Id="rId2" Type="http://schemas.openxmlformats.org/officeDocument/2006/relationships/image" Target="../media/image220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8.png"/><Relationship Id="rId11" Type="http://schemas.openxmlformats.org/officeDocument/2006/relationships/image" Target="../media/image4.png"/><Relationship Id="rId5" Type="http://schemas.openxmlformats.org/officeDocument/2006/relationships/image" Target="../media/image217.png"/><Relationship Id="rId10" Type="http://schemas.openxmlformats.org/officeDocument/2006/relationships/image" Target="../media/image224.png"/><Relationship Id="rId4" Type="http://schemas.openxmlformats.org/officeDocument/2006/relationships/image" Target="../media/image216.png"/><Relationship Id="rId9" Type="http://schemas.openxmlformats.org/officeDocument/2006/relationships/image" Target="../media/image2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6.png"/><Relationship Id="rId7" Type="http://schemas.openxmlformats.org/officeDocument/2006/relationships/image" Target="../media/image6.jpeg"/><Relationship Id="rId2" Type="http://schemas.openxmlformats.org/officeDocument/2006/relationships/image" Target="../media/image2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227.png"/></Relationships>
</file>

<file path=ppt/slides/_rels/slide1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229.png"/><Relationship Id="rId7" Type="http://schemas.openxmlformats.org/officeDocument/2006/relationships/image" Target="../media/image5.png"/><Relationship Id="rId2" Type="http://schemas.openxmlformats.org/officeDocument/2006/relationships/image" Target="../media/image2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231.png"/><Relationship Id="rId4" Type="http://schemas.openxmlformats.org/officeDocument/2006/relationships/image" Target="../media/image230.png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3.png"/><Relationship Id="rId2" Type="http://schemas.openxmlformats.org/officeDocument/2006/relationships/image" Target="../media/image232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3.png"/><Relationship Id="rId2" Type="http://schemas.openxmlformats.org/officeDocument/2006/relationships/image" Target="../media/image234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5.jpeg"/><Relationship Id="rId2" Type="http://schemas.openxmlformats.org/officeDocument/2006/relationships/image" Target="../media/image234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237.jpeg"/><Relationship Id="rId7" Type="http://schemas.openxmlformats.org/officeDocument/2006/relationships/image" Target="../media/image5.png"/><Relationship Id="rId2" Type="http://schemas.openxmlformats.org/officeDocument/2006/relationships/image" Target="../media/image236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239.png"/><Relationship Id="rId4" Type="http://schemas.openxmlformats.org/officeDocument/2006/relationships/image" Target="../media/image238.png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1.png"/><Relationship Id="rId7" Type="http://schemas.openxmlformats.org/officeDocument/2006/relationships/image" Target="../media/image6.jpeg"/><Relationship Id="rId2" Type="http://schemas.openxmlformats.org/officeDocument/2006/relationships/image" Target="../media/image2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242.png"/></Relationships>
</file>

<file path=ppt/slides/_rels/slide1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9.png"/><Relationship Id="rId3" Type="http://schemas.openxmlformats.org/officeDocument/2006/relationships/image" Target="../media/image244.png"/><Relationship Id="rId7" Type="http://schemas.openxmlformats.org/officeDocument/2006/relationships/image" Target="../media/image248.png"/><Relationship Id="rId2" Type="http://schemas.openxmlformats.org/officeDocument/2006/relationships/image" Target="../media/image24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7.png"/><Relationship Id="rId11" Type="http://schemas.openxmlformats.org/officeDocument/2006/relationships/image" Target="../media/image6.jpeg"/><Relationship Id="rId5" Type="http://schemas.openxmlformats.org/officeDocument/2006/relationships/image" Target="../media/image246.png"/><Relationship Id="rId10" Type="http://schemas.openxmlformats.org/officeDocument/2006/relationships/image" Target="../media/image5.png"/><Relationship Id="rId4" Type="http://schemas.openxmlformats.org/officeDocument/2006/relationships/image" Target="../media/image245.png"/><Relationship Id="rId9" Type="http://schemas.openxmlformats.org/officeDocument/2006/relationships/image" Target="../media/image4.png"/></Relationships>
</file>

<file path=ppt/slides/_rels/slide1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1.png"/><Relationship Id="rId13" Type="http://schemas.openxmlformats.org/officeDocument/2006/relationships/image" Target="../media/image6.jpeg"/><Relationship Id="rId3" Type="http://schemas.openxmlformats.org/officeDocument/2006/relationships/image" Target="../media/image244.png"/><Relationship Id="rId7" Type="http://schemas.openxmlformats.org/officeDocument/2006/relationships/image" Target="../media/image250.png"/><Relationship Id="rId12" Type="http://schemas.openxmlformats.org/officeDocument/2006/relationships/image" Target="../media/image5.png"/><Relationship Id="rId2" Type="http://schemas.openxmlformats.org/officeDocument/2006/relationships/image" Target="../media/image24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8.png"/><Relationship Id="rId11" Type="http://schemas.openxmlformats.org/officeDocument/2006/relationships/image" Target="../media/image4.png"/><Relationship Id="rId5" Type="http://schemas.openxmlformats.org/officeDocument/2006/relationships/image" Target="../media/image247.png"/><Relationship Id="rId10" Type="http://schemas.openxmlformats.org/officeDocument/2006/relationships/image" Target="../media/image253.png"/><Relationship Id="rId4" Type="http://schemas.openxmlformats.org/officeDocument/2006/relationships/image" Target="../media/image246.png"/><Relationship Id="rId9" Type="http://schemas.openxmlformats.org/officeDocument/2006/relationships/image" Target="../media/image25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5.png"/><Relationship Id="rId2" Type="http://schemas.openxmlformats.org/officeDocument/2006/relationships/image" Target="../media/image25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257.png"/><Relationship Id="rId7" Type="http://schemas.openxmlformats.org/officeDocument/2006/relationships/image" Target="../media/image5.png"/><Relationship Id="rId2" Type="http://schemas.openxmlformats.org/officeDocument/2006/relationships/image" Target="../media/image25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259.png"/><Relationship Id="rId4" Type="http://schemas.openxmlformats.org/officeDocument/2006/relationships/image" Target="../media/image258.png"/></Relationships>
</file>

<file path=ppt/slides/_rels/slide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7.png"/><Relationship Id="rId7" Type="http://schemas.openxmlformats.org/officeDocument/2006/relationships/image" Target="../media/image6.jpeg"/><Relationship Id="rId2" Type="http://schemas.openxmlformats.org/officeDocument/2006/relationships/image" Target="../media/image25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260.png"/></Relationships>
</file>

<file path=ppt/slides/_rels/slide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2.png"/><Relationship Id="rId2" Type="http://schemas.openxmlformats.org/officeDocument/2006/relationships/image" Target="../media/image26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4.png"/><Relationship Id="rId2" Type="http://schemas.openxmlformats.org/officeDocument/2006/relationships/image" Target="../media/image26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266.png"/><Relationship Id="rId7" Type="http://schemas.openxmlformats.org/officeDocument/2006/relationships/image" Target="../media/image5.png"/><Relationship Id="rId2" Type="http://schemas.openxmlformats.org/officeDocument/2006/relationships/image" Target="../media/image26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268.png"/><Relationship Id="rId4" Type="http://schemas.openxmlformats.org/officeDocument/2006/relationships/image" Target="../media/image267.png"/></Relationships>
</file>

<file path=ppt/slides/_rels/slide1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266.png"/><Relationship Id="rId7" Type="http://schemas.openxmlformats.org/officeDocument/2006/relationships/image" Target="../media/image5.png"/><Relationship Id="rId2" Type="http://schemas.openxmlformats.org/officeDocument/2006/relationships/image" Target="../media/image26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268.png"/><Relationship Id="rId4" Type="http://schemas.openxmlformats.org/officeDocument/2006/relationships/image" Target="../media/image26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6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19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oleObject" Target="../embeddings/oleObject3.bin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4.png"/><Relationship Id="rId5" Type="http://schemas.openxmlformats.org/officeDocument/2006/relationships/oleObject" Target="../embeddings/oleObject5.bin"/><Relationship Id="rId4" Type="http://schemas.openxmlformats.org/officeDocument/2006/relationships/oleObject" Target="../embeddings/oleObject4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6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7" Type="http://schemas.openxmlformats.org/officeDocument/2006/relationships/image" Target="../media/image6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7" Type="http://schemas.openxmlformats.org/officeDocument/2006/relationships/image" Target="../media/image6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oleObject" Target="../embeddings/oleObject9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6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6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4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7" Type="http://schemas.openxmlformats.org/officeDocument/2006/relationships/image" Target="../media/image6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8.jpe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39.png"/><Relationship Id="rId7" Type="http://schemas.openxmlformats.org/officeDocument/2006/relationships/image" Target="../media/image5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7" Type="http://schemas.openxmlformats.org/officeDocument/2006/relationships/image" Target="../media/image6.jpe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44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43.png"/><Relationship Id="rId7" Type="http://schemas.openxmlformats.org/officeDocument/2006/relationships/image" Target="../media/image4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Relationship Id="rId9" Type="http://schemas.openxmlformats.org/officeDocument/2006/relationships/image" Target="../media/image6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7" Type="http://schemas.openxmlformats.org/officeDocument/2006/relationships/image" Target="../media/image6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oleObject" Target="../embeddings/oleObject11.bin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7" Type="http://schemas.openxmlformats.org/officeDocument/2006/relationships/image" Target="../media/image6.jpe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56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7" Type="http://schemas.openxmlformats.org/officeDocument/2006/relationships/image" Target="../media/image6.jpe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70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7" Type="http://schemas.openxmlformats.org/officeDocument/2006/relationships/image" Target="../media/image6.jpe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78.png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77.png"/><Relationship Id="rId7" Type="http://schemas.openxmlformats.org/officeDocument/2006/relationships/image" Target="../media/image5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79.png"/><Relationship Id="rId4" Type="http://schemas.openxmlformats.org/officeDocument/2006/relationships/image" Target="../media/image78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7" Type="http://schemas.openxmlformats.org/officeDocument/2006/relationships/image" Target="../media/image6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oleObject" Target="../embeddings/oleObject12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oleObject" Target="../embeddings/oleObject13.bin"/><Relationship Id="rId7" Type="http://schemas.openxmlformats.org/officeDocument/2006/relationships/oleObject" Target="../embeddings/oleObject1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15.bin"/><Relationship Id="rId5" Type="http://schemas.openxmlformats.org/officeDocument/2006/relationships/image" Target="../media/image90.png"/><Relationship Id="rId10" Type="http://schemas.openxmlformats.org/officeDocument/2006/relationships/image" Target="../media/image6.jpeg"/><Relationship Id="rId4" Type="http://schemas.openxmlformats.org/officeDocument/2006/relationships/oleObject" Target="../embeddings/oleObject14.bin"/><Relationship Id="rId9" Type="http://schemas.openxmlformats.org/officeDocument/2006/relationships/image" Target="../media/image5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7" Type="http://schemas.openxmlformats.org/officeDocument/2006/relationships/image" Target="../media/image6.jpe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96.png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43.png"/><Relationship Id="rId7" Type="http://schemas.openxmlformats.org/officeDocument/2006/relationships/image" Target="../media/image4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Relationship Id="rId9" Type="http://schemas.openxmlformats.org/officeDocument/2006/relationships/image" Target="../media/image6.jpe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7" Type="http://schemas.openxmlformats.org/officeDocument/2006/relationships/image" Target="../media/image6.jpeg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9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6.jpe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7" Type="http://schemas.openxmlformats.org/officeDocument/2006/relationships/image" Target="../media/image6.jpeg"/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104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7" Type="http://schemas.openxmlformats.org/officeDocument/2006/relationships/image" Target="../media/image6.jpeg"/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107.pn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png"/><Relationship Id="rId7" Type="http://schemas.openxmlformats.org/officeDocument/2006/relationships/image" Target="../media/image6.jpeg"/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110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14.png"/><Relationship Id="rId7" Type="http://schemas.openxmlformats.org/officeDocument/2006/relationships/image" Target="../media/image5.png"/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116.png"/><Relationship Id="rId4" Type="http://schemas.openxmlformats.org/officeDocument/2006/relationships/image" Target="../media/image115.pn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png"/><Relationship Id="rId2" Type="http://schemas.openxmlformats.org/officeDocument/2006/relationships/image" Target="../media/image1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7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21.png"/><Relationship Id="rId7" Type="http://schemas.openxmlformats.org/officeDocument/2006/relationships/image" Target="../media/image5.pn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123.png"/><Relationship Id="rId4" Type="http://schemas.openxmlformats.org/officeDocument/2006/relationships/image" Target="../media/image122.pn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png"/><Relationship Id="rId2" Type="http://schemas.openxmlformats.org/officeDocument/2006/relationships/image" Target="../media/image1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6.jpeg"/></Relationships>
</file>

<file path=ppt/slides/_rels/slide8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27.png"/><Relationship Id="rId7" Type="http://schemas.openxmlformats.org/officeDocument/2006/relationships/image" Target="../media/image4.png"/><Relationship Id="rId2" Type="http://schemas.openxmlformats.org/officeDocument/2006/relationships/image" Target="../media/image1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0.png"/><Relationship Id="rId5" Type="http://schemas.openxmlformats.org/officeDocument/2006/relationships/image" Target="../media/image129.png"/><Relationship Id="rId4" Type="http://schemas.openxmlformats.org/officeDocument/2006/relationships/image" Target="../media/image128.png"/><Relationship Id="rId9" Type="http://schemas.openxmlformats.org/officeDocument/2006/relationships/image" Target="../media/image6.jpeg"/></Relationships>
</file>

<file path=ppt/slides/_rels/slide8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30.png"/><Relationship Id="rId7" Type="http://schemas.openxmlformats.org/officeDocument/2006/relationships/image" Target="../media/image5.png"/><Relationship Id="rId2" Type="http://schemas.openxmlformats.org/officeDocument/2006/relationships/image" Target="../media/image1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126.png"/><Relationship Id="rId4" Type="http://schemas.openxmlformats.org/officeDocument/2006/relationships/image" Target="../media/image131.png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8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34.png"/><Relationship Id="rId7" Type="http://schemas.openxmlformats.org/officeDocument/2006/relationships/image" Target="../media/image138.png"/><Relationship Id="rId2" Type="http://schemas.openxmlformats.org/officeDocument/2006/relationships/image" Target="../media/image1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7.png"/><Relationship Id="rId5" Type="http://schemas.openxmlformats.org/officeDocument/2006/relationships/image" Target="../media/image136.png"/><Relationship Id="rId10" Type="http://schemas.openxmlformats.org/officeDocument/2006/relationships/image" Target="../media/image6.jpeg"/><Relationship Id="rId4" Type="http://schemas.openxmlformats.org/officeDocument/2006/relationships/image" Target="../media/image135.png"/><Relationship Id="rId9" Type="http://schemas.openxmlformats.org/officeDocument/2006/relationships/image" Target="../media/image5.png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7" Type="http://schemas.openxmlformats.org/officeDocument/2006/relationships/image" Target="../media/image6.jpeg"/><Relationship Id="rId2" Type="http://schemas.openxmlformats.org/officeDocument/2006/relationships/image" Target="../media/image1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141.jpeg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4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4.png"/><Relationship Id="rId7" Type="http://schemas.openxmlformats.org/officeDocument/2006/relationships/image" Target="../media/image6.jpeg"/><Relationship Id="rId2" Type="http://schemas.openxmlformats.org/officeDocument/2006/relationships/image" Target="../media/image14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145.png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7.png"/><Relationship Id="rId2" Type="http://schemas.openxmlformats.org/officeDocument/2006/relationships/image" Target="../media/image14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9.png"/><Relationship Id="rId7" Type="http://schemas.openxmlformats.org/officeDocument/2006/relationships/image" Target="../media/image6.jpeg"/><Relationship Id="rId2" Type="http://schemas.openxmlformats.org/officeDocument/2006/relationships/image" Target="../media/image14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150.png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5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6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13.jpeg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3.png"/><Relationship Id="rId7" Type="http://schemas.openxmlformats.org/officeDocument/2006/relationships/image" Target="../media/image6.jpeg"/><Relationship Id="rId2" Type="http://schemas.openxmlformats.org/officeDocument/2006/relationships/image" Target="../media/image15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154.png"/></Relationships>
</file>

<file path=ppt/slides/_rels/slide9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56.png"/><Relationship Id="rId7" Type="http://schemas.openxmlformats.org/officeDocument/2006/relationships/image" Target="../media/image5.png"/><Relationship Id="rId2" Type="http://schemas.openxmlformats.org/officeDocument/2006/relationships/image" Target="../media/image15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158.png"/><Relationship Id="rId4" Type="http://schemas.openxmlformats.org/officeDocument/2006/relationships/image" Target="../media/image157.png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5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9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61.png"/><Relationship Id="rId7" Type="http://schemas.openxmlformats.org/officeDocument/2006/relationships/image" Target="../media/image4.png"/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4.png"/><Relationship Id="rId5" Type="http://schemas.openxmlformats.org/officeDocument/2006/relationships/image" Target="../media/image163.png"/><Relationship Id="rId4" Type="http://schemas.openxmlformats.org/officeDocument/2006/relationships/image" Target="../media/image162.png"/><Relationship Id="rId9" Type="http://schemas.openxmlformats.org/officeDocument/2006/relationships/image" Target="../media/image6.jpeg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6.png"/><Relationship Id="rId7" Type="http://schemas.openxmlformats.org/officeDocument/2006/relationships/image" Target="../media/image6.jpeg"/><Relationship Id="rId2" Type="http://schemas.openxmlformats.org/officeDocument/2006/relationships/image" Target="../media/image16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167.png"/></Relationships>
</file>

<file path=ppt/slides/_rels/slide9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69.png"/><Relationship Id="rId7" Type="http://schemas.openxmlformats.org/officeDocument/2006/relationships/image" Target="../media/image5.png"/><Relationship Id="rId2" Type="http://schemas.openxmlformats.org/officeDocument/2006/relationships/image" Target="../media/image16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171.png"/><Relationship Id="rId4" Type="http://schemas.openxmlformats.org/officeDocument/2006/relationships/image" Target="../media/image170.png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3.png"/><Relationship Id="rId2" Type="http://schemas.openxmlformats.org/officeDocument/2006/relationships/image" Target="../media/image17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5.png"/><Relationship Id="rId2" Type="http://schemas.openxmlformats.org/officeDocument/2006/relationships/image" Target="../media/image17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9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77.png"/><Relationship Id="rId7" Type="http://schemas.openxmlformats.org/officeDocument/2006/relationships/oleObject" Target="../embeddings/oleObject1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180.png"/><Relationship Id="rId5" Type="http://schemas.openxmlformats.org/officeDocument/2006/relationships/image" Target="../media/image179.png"/><Relationship Id="rId10" Type="http://schemas.openxmlformats.org/officeDocument/2006/relationships/image" Target="../media/image6.jpeg"/><Relationship Id="rId4" Type="http://schemas.openxmlformats.org/officeDocument/2006/relationships/image" Target="../media/image178.png"/><Relationship Id="rId9" Type="http://schemas.openxmlformats.org/officeDocument/2006/relationships/image" Target="../media/image5.png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2.png"/><Relationship Id="rId2" Type="http://schemas.openxmlformats.org/officeDocument/2006/relationships/image" Target="../media/image18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8" descr="ein_bike"/>
          <p:cNvPicPr>
            <a:picLocks noChangeAspect="1" noChangeArrowheads="1"/>
          </p:cNvPicPr>
          <p:nvPr/>
        </p:nvPicPr>
        <p:blipFill>
          <a:blip r:embed="rId2" cstate="print"/>
          <a:srcRect l="5923" r="10190"/>
          <a:stretch>
            <a:fillRect/>
          </a:stretch>
        </p:blipFill>
        <p:spPr bwMode="auto">
          <a:xfrm>
            <a:off x="5159375" y="444500"/>
            <a:ext cx="3660775" cy="521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Text Box 13"/>
          <p:cNvSpPr txBox="1">
            <a:spLocks noChangeArrowheads="1"/>
          </p:cNvSpPr>
          <p:nvPr/>
        </p:nvSpPr>
        <p:spPr bwMode="auto">
          <a:xfrm>
            <a:off x="635000" y="423863"/>
            <a:ext cx="3746500" cy="5494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dirty="0">
                <a:solidFill>
                  <a:srgbClr val="FF0000"/>
                </a:solidFill>
              </a:rPr>
              <a:t>SUPAGWD</a:t>
            </a:r>
          </a:p>
          <a:p>
            <a:pPr algn="ctr"/>
            <a:endParaRPr lang="en-GB" dirty="0">
              <a:solidFill>
                <a:srgbClr val="FF0000"/>
              </a:solidFill>
            </a:endParaRPr>
          </a:p>
          <a:p>
            <a:pPr algn="ctr">
              <a:lnSpc>
                <a:spcPct val="125000"/>
              </a:lnSpc>
            </a:pPr>
            <a:r>
              <a:rPr lang="en-GB" sz="2800" b="1" dirty="0">
                <a:solidFill>
                  <a:schemeClr val="accent2"/>
                </a:solidFill>
              </a:rPr>
              <a:t>An Introduction to</a:t>
            </a:r>
          </a:p>
          <a:p>
            <a:pPr algn="ctr">
              <a:lnSpc>
                <a:spcPct val="125000"/>
              </a:lnSpc>
            </a:pPr>
            <a:r>
              <a:rPr lang="en-GB" sz="2800" b="1" dirty="0">
                <a:solidFill>
                  <a:schemeClr val="accent2"/>
                </a:solidFill>
              </a:rPr>
              <a:t>General Relativity, </a:t>
            </a:r>
          </a:p>
          <a:p>
            <a:pPr algn="ctr">
              <a:lnSpc>
                <a:spcPct val="125000"/>
              </a:lnSpc>
            </a:pPr>
            <a:r>
              <a:rPr lang="en-GB" sz="2800" b="1" dirty="0">
                <a:solidFill>
                  <a:schemeClr val="accent2"/>
                </a:solidFill>
              </a:rPr>
              <a:t>Gravitational Waves </a:t>
            </a:r>
          </a:p>
          <a:p>
            <a:pPr algn="ctr">
              <a:lnSpc>
                <a:spcPct val="125000"/>
              </a:lnSpc>
            </a:pPr>
            <a:r>
              <a:rPr lang="en-GB" sz="2800" b="1" dirty="0">
                <a:solidFill>
                  <a:schemeClr val="accent2"/>
                </a:solidFill>
              </a:rPr>
              <a:t>and </a:t>
            </a:r>
          </a:p>
          <a:p>
            <a:pPr algn="ctr">
              <a:lnSpc>
                <a:spcPct val="125000"/>
              </a:lnSpc>
            </a:pPr>
            <a:r>
              <a:rPr lang="en-GB" sz="2800" b="1" dirty="0">
                <a:solidFill>
                  <a:schemeClr val="accent2"/>
                </a:solidFill>
              </a:rPr>
              <a:t>Detection Principles</a:t>
            </a:r>
          </a:p>
          <a:p>
            <a:pPr algn="ctr"/>
            <a:endParaRPr lang="en-GB" sz="3200" dirty="0">
              <a:solidFill>
                <a:schemeClr val="accent2"/>
              </a:solidFill>
            </a:endParaRPr>
          </a:p>
          <a:p>
            <a:pPr algn="ctr"/>
            <a:r>
              <a:rPr lang="en-GB" sz="2000" dirty="0">
                <a:solidFill>
                  <a:schemeClr val="tx2"/>
                </a:solidFill>
              </a:rPr>
              <a:t>Prof Martin Hendry</a:t>
            </a:r>
          </a:p>
          <a:p>
            <a:pPr algn="ctr"/>
            <a:r>
              <a:rPr lang="en-GB" sz="2000" dirty="0">
                <a:solidFill>
                  <a:schemeClr val="tx2"/>
                </a:solidFill>
              </a:rPr>
              <a:t>University of Glasgow</a:t>
            </a:r>
          </a:p>
          <a:p>
            <a:pPr algn="ctr"/>
            <a:r>
              <a:rPr lang="en-GB" sz="2000" dirty="0">
                <a:solidFill>
                  <a:schemeClr val="tx2"/>
                </a:solidFill>
              </a:rPr>
              <a:t>Dept of Physics and Astronomy</a:t>
            </a:r>
          </a:p>
          <a:p>
            <a:pPr algn="ctr"/>
            <a:endParaRPr lang="en-GB" sz="2400" dirty="0">
              <a:solidFill>
                <a:schemeClr val="tx2"/>
              </a:solidFill>
            </a:endParaRPr>
          </a:p>
          <a:p>
            <a:pPr algn="ctr"/>
            <a:r>
              <a:rPr lang="en-GB" sz="2400" dirty="0" smtClean="0">
                <a:solidFill>
                  <a:schemeClr val="tx2"/>
                </a:solidFill>
              </a:rPr>
              <a:t>October 2012</a:t>
            </a:r>
            <a:endParaRPr lang="en-US" sz="24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206375" y="1258888"/>
            <a:ext cx="184150" cy="13112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/>
            <a:endParaRPr lang="en-GB" sz="8000">
              <a:solidFill>
                <a:srgbClr val="66FF66"/>
              </a:solidFill>
              <a:latin typeface="Times New Roman" pitchFamily="18" charset="0"/>
            </a:endParaRPr>
          </a:p>
        </p:txBody>
      </p:sp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5703888" y="188913"/>
            <a:ext cx="260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400">
                <a:latin typeface="Times New Roman" pitchFamily="18" charset="0"/>
              </a:rPr>
              <a:t> 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5003800" y="908050"/>
            <a:ext cx="3384550" cy="435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5000"/>
              </a:lnSpc>
            </a:pPr>
            <a:r>
              <a:rPr lang="en-GB" sz="3200" b="1" i="1">
                <a:solidFill>
                  <a:schemeClr val="accent2"/>
                </a:solidFill>
              </a:rPr>
              <a:t>“Do not worry about your difficulties in mathematics;  </a:t>
            </a:r>
          </a:p>
          <a:p>
            <a:pPr>
              <a:lnSpc>
                <a:spcPct val="125000"/>
              </a:lnSpc>
            </a:pPr>
            <a:r>
              <a:rPr lang="en-GB" sz="3200" b="1" i="1">
                <a:solidFill>
                  <a:schemeClr val="accent2"/>
                </a:solidFill>
              </a:rPr>
              <a:t>I can assure you that mine are still greater.”</a:t>
            </a:r>
            <a:endParaRPr lang="en-US" sz="3200" b="1" i="1">
              <a:solidFill>
                <a:schemeClr val="accent2"/>
              </a:solidFill>
            </a:endParaRPr>
          </a:p>
        </p:txBody>
      </p:sp>
      <p:pic>
        <p:nvPicPr>
          <p:cNvPr id="20485" name="Picture 14" descr="einsteinpost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333375"/>
            <a:ext cx="3740150" cy="561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0486" name="Group 21"/>
          <p:cNvGrpSpPr>
            <a:grpSpLocks/>
          </p:cNvGrpSpPr>
          <p:nvPr/>
        </p:nvGrpSpPr>
        <p:grpSpPr bwMode="auto">
          <a:xfrm>
            <a:off x="71438" y="6237288"/>
            <a:ext cx="8964612" cy="579437"/>
            <a:chOff x="45" y="3929"/>
            <a:chExt cx="5647" cy="365"/>
          </a:xfrm>
        </p:grpSpPr>
        <p:pic>
          <p:nvPicPr>
            <p:cNvPr id="20487" name="Picture 22" descr="colourCMYK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5" y="3929"/>
              <a:ext cx="1157" cy="3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488" name="Picture 2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468" y="3929"/>
              <a:ext cx="544" cy="3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489" name="Text Box 24"/>
            <p:cNvSpPr txBox="1">
              <a:spLocks noChangeArrowheads="1"/>
            </p:cNvSpPr>
            <p:nvPr/>
          </p:nvSpPr>
          <p:spPr bwMode="auto">
            <a:xfrm>
              <a:off x="2424" y="4140"/>
              <a:ext cx="105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GB" sz="1000" dirty="0"/>
                <a:t>SUPAGWD, </a:t>
              </a:r>
              <a:r>
                <a:rPr lang="en-GB" sz="1000" dirty="0" smtClean="0"/>
                <a:t>October 2012</a:t>
              </a:r>
              <a:endParaRPr lang="en-US" sz="1000" dirty="0"/>
            </a:p>
          </p:txBody>
        </p:sp>
        <p:pic>
          <p:nvPicPr>
            <p:cNvPr id="20490" name="Picture 25" descr="SUPA_sm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092" y="3956"/>
              <a:ext cx="600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Text Box 4"/>
          <p:cNvSpPr txBox="1">
            <a:spLocks noChangeArrowheads="1"/>
          </p:cNvSpPr>
          <p:nvPr/>
        </p:nvSpPr>
        <p:spPr bwMode="auto">
          <a:xfrm>
            <a:off x="519113" y="542925"/>
            <a:ext cx="7653337" cy="2551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en-GB" sz="2000">
                <a:solidFill>
                  <a:schemeClr val="accent2"/>
                </a:solidFill>
              </a:rPr>
              <a:t>Suppose we orient our coordinate axes so that the plane wave is travelling in the positive  </a:t>
            </a:r>
            <a:r>
              <a:rPr lang="en-GB" sz="2400" i="1">
                <a:solidFill>
                  <a:schemeClr val="accent2"/>
                </a:solidFill>
                <a:latin typeface="Times New Roman" pitchFamily="18" charset="0"/>
              </a:rPr>
              <a:t>z</a:t>
            </a:r>
            <a:r>
              <a:rPr lang="en-GB" sz="2000">
                <a:solidFill>
                  <a:schemeClr val="accent2"/>
                </a:solidFill>
              </a:rPr>
              <a:t>  direction.  Then</a:t>
            </a:r>
          </a:p>
          <a:p>
            <a:pPr>
              <a:lnSpc>
                <a:spcPct val="130000"/>
              </a:lnSpc>
            </a:pPr>
            <a:endParaRPr lang="en-GB" sz="2000">
              <a:solidFill>
                <a:schemeClr val="accent2"/>
              </a:solidFill>
            </a:endParaRPr>
          </a:p>
          <a:p>
            <a:pPr>
              <a:lnSpc>
                <a:spcPct val="130000"/>
              </a:lnSpc>
            </a:pPr>
            <a:endParaRPr lang="en-GB" sz="2000">
              <a:solidFill>
                <a:schemeClr val="accent2"/>
              </a:solidFill>
            </a:endParaRPr>
          </a:p>
          <a:p>
            <a:pPr>
              <a:lnSpc>
                <a:spcPct val="130000"/>
              </a:lnSpc>
            </a:pPr>
            <a:endParaRPr lang="en-GB" sz="2000">
              <a:solidFill>
                <a:schemeClr val="accent2"/>
              </a:solidFill>
            </a:endParaRPr>
          </a:p>
          <a:p>
            <a:pPr>
              <a:lnSpc>
                <a:spcPct val="130000"/>
              </a:lnSpc>
            </a:pPr>
            <a:r>
              <a:rPr lang="en-GB" sz="2000">
                <a:solidFill>
                  <a:schemeClr val="accent2"/>
                </a:solidFill>
              </a:rPr>
              <a:t>and</a:t>
            </a:r>
          </a:p>
        </p:txBody>
      </p:sp>
      <p:pic>
        <p:nvPicPr>
          <p:cNvPr id="10649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713" y="1700213"/>
            <a:ext cx="5616575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650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875" y="2565400"/>
            <a:ext cx="4032250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6501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288" y="3835400"/>
            <a:ext cx="8353425" cy="88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502" name="AutoShape 8"/>
          <p:cNvSpPr>
            <a:spLocks noChangeArrowheads="1"/>
          </p:cNvSpPr>
          <p:nvPr/>
        </p:nvSpPr>
        <p:spPr bwMode="auto">
          <a:xfrm>
            <a:off x="250825" y="3644900"/>
            <a:ext cx="8569325" cy="1223963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GB">
              <a:solidFill>
                <a:schemeClr val="accent2"/>
              </a:solidFill>
            </a:endParaRPr>
          </a:p>
        </p:txBody>
      </p:sp>
      <p:grpSp>
        <p:nvGrpSpPr>
          <p:cNvPr id="106503" name="Group 15"/>
          <p:cNvGrpSpPr>
            <a:grpSpLocks/>
          </p:cNvGrpSpPr>
          <p:nvPr/>
        </p:nvGrpSpPr>
        <p:grpSpPr bwMode="auto">
          <a:xfrm>
            <a:off x="71438" y="6237288"/>
            <a:ext cx="8964612" cy="579437"/>
            <a:chOff x="45" y="3929"/>
            <a:chExt cx="5647" cy="365"/>
          </a:xfrm>
        </p:grpSpPr>
        <p:pic>
          <p:nvPicPr>
            <p:cNvPr id="106504" name="Picture 16" descr="colourCMYK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5" y="3929"/>
              <a:ext cx="1157" cy="3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6505" name="Picture 17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468" y="3929"/>
              <a:ext cx="544" cy="3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6506" name="Text Box 18"/>
            <p:cNvSpPr txBox="1">
              <a:spLocks noChangeArrowheads="1"/>
            </p:cNvSpPr>
            <p:nvPr/>
          </p:nvSpPr>
          <p:spPr bwMode="auto">
            <a:xfrm>
              <a:off x="2424" y="4140"/>
              <a:ext cx="105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GB" sz="1000" dirty="0"/>
                <a:t>SUPAGWD, </a:t>
              </a:r>
              <a:r>
                <a:rPr lang="en-GB" sz="1000" dirty="0" smtClean="0"/>
                <a:t>October 2012</a:t>
              </a:r>
              <a:endParaRPr lang="en-US" sz="1000" dirty="0"/>
            </a:p>
          </p:txBody>
        </p:sp>
        <p:pic>
          <p:nvPicPr>
            <p:cNvPr id="106507" name="Picture 19" descr="SUPA_sm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5092" y="3956"/>
              <a:ext cx="600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Text Box 4"/>
          <p:cNvSpPr txBox="1">
            <a:spLocks noChangeArrowheads="1"/>
          </p:cNvSpPr>
          <p:nvPr/>
        </p:nvSpPr>
        <p:spPr bwMode="auto">
          <a:xfrm>
            <a:off x="519113" y="542925"/>
            <a:ext cx="7653337" cy="525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en-GB" sz="2000">
                <a:solidFill>
                  <a:schemeClr val="accent2"/>
                </a:solidFill>
              </a:rPr>
              <a:t>So in the transverse traceless gauge,</a:t>
            </a:r>
          </a:p>
          <a:p>
            <a:pPr>
              <a:lnSpc>
                <a:spcPct val="130000"/>
              </a:lnSpc>
            </a:pPr>
            <a:endParaRPr lang="en-GB" sz="2000">
              <a:solidFill>
                <a:schemeClr val="accent2"/>
              </a:solidFill>
            </a:endParaRPr>
          </a:p>
          <a:p>
            <a:pPr>
              <a:lnSpc>
                <a:spcPct val="130000"/>
              </a:lnSpc>
            </a:pPr>
            <a:endParaRPr lang="en-GB" sz="2000">
              <a:solidFill>
                <a:schemeClr val="accent2"/>
              </a:solidFill>
            </a:endParaRPr>
          </a:p>
          <a:p>
            <a:pPr>
              <a:lnSpc>
                <a:spcPct val="130000"/>
              </a:lnSpc>
            </a:pPr>
            <a:endParaRPr lang="en-GB" sz="2000">
              <a:solidFill>
                <a:schemeClr val="accent2"/>
              </a:solidFill>
            </a:endParaRPr>
          </a:p>
          <a:p>
            <a:pPr>
              <a:lnSpc>
                <a:spcPct val="130000"/>
              </a:lnSpc>
            </a:pPr>
            <a:endParaRPr lang="en-GB" sz="2000">
              <a:solidFill>
                <a:schemeClr val="accent2"/>
              </a:solidFill>
            </a:endParaRPr>
          </a:p>
          <a:p>
            <a:pPr>
              <a:lnSpc>
                <a:spcPct val="130000"/>
              </a:lnSpc>
            </a:pPr>
            <a:r>
              <a:rPr lang="en-GB" sz="2000">
                <a:solidFill>
                  <a:schemeClr val="accent2"/>
                </a:solidFill>
              </a:rPr>
              <a:t>where</a:t>
            </a:r>
          </a:p>
          <a:p>
            <a:pPr>
              <a:lnSpc>
                <a:spcPct val="130000"/>
              </a:lnSpc>
            </a:pPr>
            <a:endParaRPr lang="en-GB" sz="2000">
              <a:solidFill>
                <a:schemeClr val="accent2"/>
              </a:solidFill>
            </a:endParaRPr>
          </a:p>
          <a:p>
            <a:pPr>
              <a:lnSpc>
                <a:spcPct val="130000"/>
              </a:lnSpc>
            </a:pPr>
            <a:endParaRPr lang="en-GB" sz="2000">
              <a:solidFill>
                <a:schemeClr val="accent2"/>
              </a:solidFill>
            </a:endParaRPr>
          </a:p>
          <a:p>
            <a:pPr>
              <a:lnSpc>
                <a:spcPct val="130000"/>
              </a:lnSpc>
            </a:pPr>
            <a:endParaRPr lang="en-GB" sz="2000">
              <a:solidFill>
                <a:schemeClr val="accent2"/>
              </a:solidFill>
            </a:endParaRPr>
          </a:p>
          <a:p>
            <a:pPr>
              <a:lnSpc>
                <a:spcPct val="130000"/>
              </a:lnSpc>
            </a:pPr>
            <a:endParaRPr lang="en-GB" sz="2000">
              <a:solidFill>
                <a:schemeClr val="accent2"/>
              </a:solidFill>
            </a:endParaRPr>
          </a:p>
          <a:p>
            <a:pPr>
              <a:lnSpc>
                <a:spcPct val="130000"/>
              </a:lnSpc>
            </a:pPr>
            <a:endParaRPr lang="en-GB" sz="2000">
              <a:solidFill>
                <a:schemeClr val="accent2"/>
              </a:solidFill>
            </a:endParaRPr>
          </a:p>
          <a:p>
            <a:pPr>
              <a:lnSpc>
                <a:spcPct val="130000"/>
              </a:lnSpc>
            </a:pPr>
            <a:endParaRPr lang="en-GB" sz="2000">
              <a:solidFill>
                <a:schemeClr val="accent2"/>
              </a:solidFill>
            </a:endParaRPr>
          </a:p>
          <a:p>
            <a:pPr>
              <a:lnSpc>
                <a:spcPct val="130000"/>
              </a:lnSpc>
            </a:pPr>
            <a:r>
              <a:rPr lang="en-GB" sz="2000">
                <a:solidFill>
                  <a:schemeClr val="accent2"/>
                </a:solidFill>
              </a:rPr>
              <a:t>Also, since the perturbation is traceless</a:t>
            </a:r>
          </a:p>
        </p:txBody>
      </p:sp>
      <p:pic>
        <p:nvPicPr>
          <p:cNvPr id="10752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313" y="1125538"/>
            <a:ext cx="4181475" cy="120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752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38313" y="2493963"/>
            <a:ext cx="5667375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7525" name="Picture 1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19700" y="5013325"/>
            <a:ext cx="2646363" cy="1166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7526" name="Group 15"/>
          <p:cNvGrpSpPr>
            <a:grpSpLocks/>
          </p:cNvGrpSpPr>
          <p:nvPr/>
        </p:nvGrpSpPr>
        <p:grpSpPr bwMode="auto">
          <a:xfrm>
            <a:off x="71438" y="6237288"/>
            <a:ext cx="8964612" cy="579437"/>
            <a:chOff x="45" y="3929"/>
            <a:chExt cx="5647" cy="365"/>
          </a:xfrm>
        </p:grpSpPr>
        <p:pic>
          <p:nvPicPr>
            <p:cNvPr id="107527" name="Picture 16" descr="colourCMYK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5" y="3929"/>
              <a:ext cx="1157" cy="3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7528" name="Picture 17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468" y="3929"/>
              <a:ext cx="544" cy="3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7529" name="Text Box 18"/>
            <p:cNvSpPr txBox="1">
              <a:spLocks noChangeArrowheads="1"/>
            </p:cNvSpPr>
            <p:nvPr/>
          </p:nvSpPr>
          <p:spPr bwMode="auto">
            <a:xfrm>
              <a:off x="2424" y="4140"/>
              <a:ext cx="105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GB" sz="1000" dirty="0"/>
                <a:t>SUPAGWD, </a:t>
              </a:r>
              <a:r>
                <a:rPr lang="en-GB" sz="1000" dirty="0" smtClean="0"/>
                <a:t>October 2012</a:t>
              </a:r>
              <a:endParaRPr lang="en-US" sz="1000" dirty="0"/>
            </a:p>
          </p:txBody>
        </p:sp>
        <p:pic>
          <p:nvPicPr>
            <p:cNvPr id="107530" name="Picture 19" descr="SUPA_sm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5092" y="3956"/>
              <a:ext cx="600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Text Box 2"/>
          <p:cNvSpPr txBox="1">
            <a:spLocks noChangeArrowheads="1"/>
          </p:cNvSpPr>
          <p:nvPr/>
        </p:nvSpPr>
        <p:spPr bwMode="auto">
          <a:xfrm>
            <a:off x="107950" y="188913"/>
            <a:ext cx="85471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24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8. </a:t>
            </a:r>
            <a:r>
              <a:rPr lang="en-GB" sz="2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Effect of Gravitational Waves on Free Particles</a:t>
            </a:r>
            <a:r>
              <a:rPr lang="en-GB" sz="28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 </a:t>
            </a:r>
            <a:r>
              <a:rPr lang="en-GB" sz="2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(pgs.63 – 75)</a:t>
            </a:r>
          </a:p>
        </p:txBody>
      </p:sp>
      <p:sp>
        <p:nvSpPr>
          <p:cNvPr id="108547" name="Text Box 18"/>
          <p:cNvSpPr txBox="1">
            <a:spLocks noChangeArrowheads="1"/>
          </p:cNvSpPr>
          <p:nvPr/>
        </p:nvSpPr>
        <p:spPr bwMode="auto">
          <a:xfrm>
            <a:off x="447675" y="1057275"/>
            <a:ext cx="7869238" cy="443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5000"/>
              </a:lnSpc>
            </a:pPr>
            <a:r>
              <a:rPr lang="en-GB" sz="2000">
                <a:solidFill>
                  <a:schemeClr val="accent2"/>
                </a:solidFill>
              </a:rPr>
              <a:t>Choose Background Lorentz frame in which test particle initially at</a:t>
            </a:r>
          </a:p>
          <a:p>
            <a:pPr>
              <a:lnSpc>
                <a:spcPct val="125000"/>
              </a:lnSpc>
            </a:pPr>
            <a:r>
              <a:rPr lang="en-GB" sz="2000">
                <a:solidFill>
                  <a:schemeClr val="accent2"/>
                </a:solidFill>
              </a:rPr>
              <a:t>rest.  Set up coordinate system according to the TT gauge.</a:t>
            </a:r>
          </a:p>
          <a:p>
            <a:pPr>
              <a:lnSpc>
                <a:spcPct val="125000"/>
              </a:lnSpc>
            </a:pPr>
            <a:endParaRPr lang="en-GB" sz="2000">
              <a:solidFill>
                <a:schemeClr val="accent2"/>
              </a:solidFill>
            </a:endParaRPr>
          </a:p>
          <a:p>
            <a:pPr>
              <a:lnSpc>
                <a:spcPct val="125000"/>
              </a:lnSpc>
            </a:pPr>
            <a:r>
              <a:rPr lang="en-GB" sz="2000">
                <a:solidFill>
                  <a:schemeClr val="accent2"/>
                </a:solidFill>
              </a:rPr>
              <a:t>Initial acceleration satisfies</a:t>
            </a:r>
          </a:p>
          <a:p>
            <a:pPr>
              <a:lnSpc>
                <a:spcPct val="125000"/>
              </a:lnSpc>
            </a:pPr>
            <a:endParaRPr lang="en-GB" sz="2800">
              <a:solidFill>
                <a:schemeClr val="accent2"/>
              </a:solidFill>
            </a:endParaRPr>
          </a:p>
          <a:p>
            <a:pPr>
              <a:lnSpc>
                <a:spcPct val="125000"/>
              </a:lnSpc>
            </a:pPr>
            <a:r>
              <a:rPr lang="en-GB" sz="2000">
                <a:solidFill>
                  <a:schemeClr val="accent2"/>
                </a:solidFill>
              </a:rPr>
              <a:t>i.e. coordinates do not change, but adjust themselves as wave</a:t>
            </a:r>
          </a:p>
          <a:p>
            <a:pPr>
              <a:lnSpc>
                <a:spcPct val="125000"/>
              </a:lnSpc>
            </a:pPr>
            <a:r>
              <a:rPr lang="en-GB" sz="2000">
                <a:solidFill>
                  <a:schemeClr val="accent2"/>
                </a:solidFill>
              </a:rPr>
              <a:t>passes so  that particles remain ‘attached’ to initial positions.</a:t>
            </a:r>
          </a:p>
          <a:p>
            <a:pPr>
              <a:lnSpc>
                <a:spcPct val="125000"/>
              </a:lnSpc>
            </a:pPr>
            <a:endParaRPr lang="en-GB" sz="2000">
              <a:solidFill>
                <a:schemeClr val="accent2"/>
              </a:solidFill>
            </a:endParaRPr>
          </a:p>
          <a:p>
            <a:pPr>
              <a:lnSpc>
                <a:spcPct val="125000"/>
              </a:lnSpc>
            </a:pPr>
            <a:r>
              <a:rPr lang="en-GB" sz="2000">
                <a:solidFill>
                  <a:schemeClr val="tx2"/>
                </a:solidFill>
              </a:rPr>
              <a:t>Coordinates are frame-dependent labels.</a:t>
            </a:r>
          </a:p>
          <a:p>
            <a:pPr>
              <a:lnSpc>
                <a:spcPct val="125000"/>
              </a:lnSpc>
            </a:pPr>
            <a:endParaRPr lang="en-GB" sz="2000">
              <a:solidFill>
                <a:schemeClr val="tx2"/>
              </a:solidFill>
            </a:endParaRPr>
          </a:p>
          <a:p>
            <a:pPr>
              <a:lnSpc>
                <a:spcPct val="125000"/>
              </a:lnSpc>
            </a:pPr>
            <a:r>
              <a:rPr lang="en-GB" sz="2000">
                <a:solidFill>
                  <a:schemeClr val="tx2"/>
                </a:solidFill>
              </a:rPr>
              <a:t>What about  </a:t>
            </a:r>
            <a:r>
              <a:rPr lang="en-GB" sz="2000" b="1">
                <a:solidFill>
                  <a:srgbClr val="FF0000"/>
                </a:solidFill>
              </a:rPr>
              <a:t>proper distance  </a:t>
            </a:r>
            <a:r>
              <a:rPr lang="en-GB" sz="2000"/>
              <a:t>between neighbouring particles?</a:t>
            </a:r>
            <a:r>
              <a:rPr lang="en-GB" sz="2000" b="1">
                <a:solidFill>
                  <a:srgbClr val="FF0000"/>
                </a:solidFill>
              </a:rPr>
              <a:t> </a:t>
            </a:r>
            <a:endParaRPr lang="en-GB" sz="2000">
              <a:solidFill>
                <a:schemeClr val="tx2"/>
              </a:solidFill>
            </a:endParaRPr>
          </a:p>
        </p:txBody>
      </p:sp>
      <p:pic>
        <p:nvPicPr>
          <p:cNvPr id="108548" name="Picture 1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4300" y="1989138"/>
            <a:ext cx="2062163" cy="113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8549" name="Group 20"/>
          <p:cNvGrpSpPr>
            <a:grpSpLocks/>
          </p:cNvGrpSpPr>
          <p:nvPr/>
        </p:nvGrpSpPr>
        <p:grpSpPr bwMode="auto">
          <a:xfrm>
            <a:off x="71438" y="6237288"/>
            <a:ext cx="8964612" cy="579437"/>
            <a:chOff x="45" y="3929"/>
            <a:chExt cx="5647" cy="365"/>
          </a:xfrm>
        </p:grpSpPr>
        <p:pic>
          <p:nvPicPr>
            <p:cNvPr id="108550" name="Picture 21" descr="colourCMYK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5" y="3929"/>
              <a:ext cx="1157" cy="3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8551" name="Picture 2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468" y="3929"/>
              <a:ext cx="544" cy="3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8552" name="Text Box 23"/>
            <p:cNvSpPr txBox="1">
              <a:spLocks noChangeArrowheads="1"/>
            </p:cNvSpPr>
            <p:nvPr/>
          </p:nvSpPr>
          <p:spPr bwMode="auto">
            <a:xfrm>
              <a:off x="2424" y="4140"/>
              <a:ext cx="105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GB" sz="1000" dirty="0"/>
                <a:t>SUPAGWD, </a:t>
              </a:r>
              <a:r>
                <a:rPr lang="en-GB" sz="1000" dirty="0" smtClean="0"/>
                <a:t>October 2012</a:t>
              </a:r>
              <a:endParaRPr lang="en-US" sz="1000" dirty="0"/>
            </a:p>
          </p:txBody>
        </p:sp>
        <p:pic>
          <p:nvPicPr>
            <p:cNvPr id="108553" name="Picture 24" descr="SUPA_sm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092" y="3956"/>
              <a:ext cx="600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Text Box 9"/>
          <p:cNvSpPr txBox="1">
            <a:spLocks noChangeArrowheads="1"/>
          </p:cNvSpPr>
          <p:nvPr/>
        </p:nvSpPr>
        <p:spPr bwMode="auto">
          <a:xfrm>
            <a:off x="468313" y="404813"/>
            <a:ext cx="7869237" cy="542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5000"/>
              </a:lnSpc>
            </a:pPr>
            <a:r>
              <a:rPr lang="en-GB" sz="2000">
                <a:solidFill>
                  <a:schemeClr val="tx2"/>
                </a:solidFill>
              </a:rPr>
              <a:t>Consider two test particles, both initially at rest, one at origin and the other at</a:t>
            </a:r>
          </a:p>
          <a:p>
            <a:pPr>
              <a:lnSpc>
                <a:spcPct val="125000"/>
              </a:lnSpc>
            </a:pPr>
            <a:endParaRPr lang="en-GB" sz="2000">
              <a:solidFill>
                <a:schemeClr val="tx2"/>
              </a:solidFill>
            </a:endParaRPr>
          </a:p>
          <a:p>
            <a:pPr>
              <a:lnSpc>
                <a:spcPct val="125000"/>
              </a:lnSpc>
            </a:pPr>
            <a:endParaRPr lang="en-GB" sz="2000">
              <a:solidFill>
                <a:schemeClr val="tx2"/>
              </a:solidFill>
            </a:endParaRPr>
          </a:p>
          <a:p>
            <a:pPr>
              <a:lnSpc>
                <a:spcPct val="125000"/>
              </a:lnSpc>
            </a:pPr>
            <a:endParaRPr lang="en-GB" sz="2000">
              <a:solidFill>
                <a:schemeClr val="tx2"/>
              </a:solidFill>
            </a:endParaRPr>
          </a:p>
          <a:p>
            <a:pPr>
              <a:lnSpc>
                <a:spcPct val="125000"/>
              </a:lnSpc>
            </a:pPr>
            <a:endParaRPr lang="en-GB" sz="2000">
              <a:solidFill>
                <a:schemeClr val="tx2"/>
              </a:solidFill>
            </a:endParaRPr>
          </a:p>
          <a:p>
            <a:pPr>
              <a:lnSpc>
                <a:spcPct val="125000"/>
              </a:lnSpc>
            </a:pPr>
            <a:endParaRPr lang="en-GB" sz="2000">
              <a:solidFill>
                <a:schemeClr val="tx2"/>
              </a:solidFill>
            </a:endParaRPr>
          </a:p>
          <a:p>
            <a:pPr>
              <a:lnSpc>
                <a:spcPct val="125000"/>
              </a:lnSpc>
            </a:pPr>
            <a:r>
              <a:rPr lang="en-GB" sz="2000">
                <a:solidFill>
                  <a:schemeClr val="tx2"/>
                </a:solidFill>
              </a:rPr>
              <a:t>i.e.</a:t>
            </a:r>
          </a:p>
          <a:p>
            <a:pPr>
              <a:lnSpc>
                <a:spcPct val="125000"/>
              </a:lnSpc>
            </a:pPr>
            <a:endParaRPr lang="en-GB" sz="2000">
              <a:solidFill>
                <a:schemeClr val="tx2"/>
              </a:solidFill>
            </a:endParaRPr>
          </a:p>
          <a:p>
            <a:pPr>
              <a:lnSpc>
                <a:spcPct val="125000"/>
              </a:lnSpc>
            </a:pPr>
            <a:endParaRPr lang="en-GB" sz="2000">
              <a:solidFill>
                <a:schemeClr val="tx2"/>
              </a:solidFill>
            </a:endParaRPr>
          </a:p>
          <a:p>
            <a:pPr>
              <a:lnSpc>
                <a:spcPct val="125000"/>
              </a:lnSpc>
            </a:pPr>
            <a:r>
              <a:rPr lang="en-GB" sz="2000">
                <a:solidFill>
                  <a:schemeClr val="tx2"/>
                </a:solidFill>
              </a:rPr>
              <a:t>Now</a:t>
            </a:r>
          </a:p>
          <a:p>
            <a:pPr>
              <a:lnSpc>
                <a:spcPct val="125000"/>
              </a:lnSpc>
            </a:pPr>
            <a:endParaRPr lang="en-GB" sz="2000">
              <a:solidFill>
                <a:schemeClr val="tx2"/>
              </a:solidFill>
            </a:endParaRPr>
          </a:p>
          <a:p>
            <a:pPr>
              <a:lnSpc>
                <a:spcPct val="125000"/>
              </a:lnSpc>
            </a:pPr>
            <a:endParaRPr lang="en-GB" sz="2000">
              <a:solidFill>
                <a:schemeClr val="tx2"/>
              </a:solidFill>
            </a:endParaRPr>
          </a:p>
          <a:p>
            <a:pPr>
              <a:lnSpc>
                <a:spcPct val="125000"/>
              </a:lnSpc>
            </a:pPr>
            <a:r>
              <a:rPr lang="en-GB" sz="2000">
                <a:solidFill>
                  <a:schemeClr val="tx2"/>
                </a:solidFill>
              </a:rPr>
              <a:t>	so</a:t>
            </a:r>
          </a:p>
        </p:txBody>
      </p:sp>
      <p:pic>
        <p:nvPicPr>
          <p:cNvPr id="109571" name="Picture 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250" y="868363"/>
            <a:ext cx="23336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9572" name="Picture 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213" y="1484313"/>
            <a:ext cx="354330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9573" name="Picture 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24038" y="2867025"/>
            <a:ext cx="5495925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9574" name="Picture 1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95513" y="3963988"/>
            <a:ext cx="4543425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9575" name="Picture 1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28875" y="5084763"/>
            <a:ext cx="428625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9576" name="AutoShape 16"/>
          <p:cNvSpPr>
            <a:spLocks noChangeArrowheads="1"/>
          </p:cNvSpPr>
          <p:nvPr/>
        </p:nvSpPr>
        <p:spPr bwMode="auto">
          <a:xfrm>
            <a:off x="2268538" y="5013325"/>
            <a:ext cx="4464050" cy="1295400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09577" name="Line 17"/>
          <p:cNvSpPr>
            <a:spLocks noChangeShapeType="1"/>
          </p:cNvSpPr>
          <p:nvPr/>
        </p:nvSpPr>
        <p:spPr bwMode="auto">
          <a:xfrm flipV="1">
            <a:off x="6877050" y="5229225"/>
            <a:ext cx="574675" cy="287338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09578" name="Text Box 18"/>
          <p:cNvSpPr txBox="1">
            <a:spLocks noChangeArrowheads="1"/>
          </p:cNvSpPr>
          <p:nvPr/>
        </p:nvSpPr>
        <p:spPr bwMode="auto">
          <a:xfrm>
            <a:off x="7451725" y="4745038"/>
            <a:ext cx="1568450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>
                <a:solidFill>
                  <a:schemeClr val="accent2"/>
                </a:solidFill>
              </a:rPr>
              <a:t>In general, this is time-varying</a:t>
            </a:r>
          </a:p>
        </p:txBody>
      </p:sp>
      <p:grpSp>
        <p:nvGrpSpPr>
          <p:cNvPr id="109579" name="Group 19"/>
          <p:cNvGrpSpPr>
            <a:grpSpLocks/>
          </p:cNvGrpSpPr>
          <p:nvPr/>
        </p:nvGrpSpPr>
        <p:grpSpPr bwMode="auto">
          <a:xfrm>
            <a:off x="71438" y="6237288"/>
            <a:ext cx="8964612" cy="579437"/>
            <a:chOff x="45" y="3929"/>
            <a:chExt cx="5647" cy="365"/>
          </a:xfrm>
        </p:grpSpPr>
        <p:pic>
          <p:nvPicPr>
            <p:cNvPr id="109580" name="Picture 20" descr="colourCMYK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5" y="3929"/>
              <a:ext cx="1157" cy="3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9581" name="Picture 21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4468" y="3929"/>
              <a:ext cx="544" cy="3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9582" name="Text Box 22"/>
            <p:cNvSpPr txBox="1">
              <a:spLocks noChangeArrowheads="1"/>
            </p:cNvSpPr>
            <p:nvPr/>
          </p:nvSpPr>
          <p:spPr bwMode="auto">
            <a:xfrm>
              <a:off x="2424" y="4140"/>
              <a:ext cx="105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GB" sz="1000" dirty="0"/>
                <a:t>SUPAGWD, </a:t>
              </a:r>
              <a:r>
                <a:rPr lang="en-GB" sz="1000" dirty="0" smtClean="0"/>
                <a:t>October 2012</a:t>
              </a:r>
              <a:endParaRPr lang="en-US" sz="1000" dirty="0"/>
            </a:p>
          </p:txBody>
        </p:sp>
        <p:pic>
          <p:nvPicPr>
            <p:cNvPr id="109583" name="Picture 23" descr="SUPA_sm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5092" y="3956"/>
              <a:ext cx="600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594" name="Picture 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01875" y="1125538"/>
            <a:ext cx="3133725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0595" name="Text Box 10"/>
          <p:cNvSpPr txBox="1">
            <a:spLocks noChangeArrowheads="1"/>
          </p:cNvSpPr>
          <p:nvPr/>
        </p:nvSpPr>
        <p:spPr bwMode="auto">
          <a:xfrm>
            <a:off x="468313" y="404813"/>
            <a:ext cx="8351837" cy="504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5000"/>
              </a:lnSpc>
            </a:pPr>
            <a:r>
              <a:rPr lang="en-GB" sz="2000">
                <a:solidFill>
                  <a:schemeClr val="tx2"/>
                </a:solidFill>
              </a:rPr>
              <a:t>More formally, consider geodesic deviation         between two particles, initially at rest  </a:t>
            </a:r>
          </a:p>
          <a:p>
            <a:pPr>
              <a:lnSpc>
                <a:spcPct val="125000"/>
              </a:lnSpc>
            </a:pPr>
            <a:r>
              <a:rPr lang="en-GB" sz="2000">
                <a:solidFill>
                  <a:schemeClr val="tx2"/>
                </a:solidFill>
              </a:rPr>
              <a:t>i.e. initially with</a:t>
            </a:r>
          </a:p>
          <a:p>
            <a:pPr>
              <a:lnSpc>
                <a:spcPct val="125000"/>
              </a:lnSpc>
            </a:pPr>
            <a:endParaRPr lang="en-GB" sz="2000">
              <a:solidFill>
                <a:schemeClr val="tx2"/>
              </a:solidFill>
            </a:endParaRPr>
          </a:p>
          <a:p>
            <a:pPr>
              <a:lnSpc>
                <a:spcPct val="125000"/>
              </a:lnSpc>
            </a:pPr>
            <a:r>
              <a:rPr lang="en-GB" sz="2000">
                <a:solidFill>
                  <a:schemeClr val="tx2"/>
                </a:solidFill>
              </a:rPr>
              <a:t>Then</a:t>
            </a:r>
          </a:p>
          <a:p>
            <a:pPr>
              <a:lnSpc>
                <a:spcPct val="125000"/>
              </a:lnSpc>
            </a:pPr>
            <a:endParaRPr lang="en-GB" sz="2000">
              <a:solidFill>
                <a:schemeClr val="tx2"/>
              </a:solidFill>
            </a:endParaRPr>
          </a:p>
          <a:p>
            <a:pPr>
              <a:lnSpc>
                <a:spcPct val="125000"/>
              </a:lnSpc>
            </a:pPr>
            <a:endParaRPr lang="en-GB" sz="2000">
              <a:solidFill>
                <a:schemeClr val="tx2"/>
              </a:solidFill>
            </a:endParaRPr>
          </a:p>
          <a:p>
            <a:pPr>
              <a:lnSpc>
                <a:spcPct val="125000"/>
              </a:lnSpc>
            </a:pPr>
            <a:r>
              <a:rPr lang="en-GB" sz="2000">
                <a:solidFill>
                  <a:schemeClr val="tx2"/>
                </a:solidFill>
              </a:rPr>
              <a:t>and</a:t>
            </a:r>
          </a:p>
          <a:p>
            <a:pPr>
              <a:lnSpc>
                <a:spcPct val="125000"/>
              </a:lnSpc>
            </a:pPr>
            <a:endParaRPr lang="en-GB" sz="2000">
              <a:solidFill>
                <a:schemeClr val="tx2"/>
              </a:solidFill>
            </a:endParaRPr>
          </a:p>
          <a:p>
            <a:pPr>
              <a:lnSpc>
                <a:spcPct val="125000"/>
              </a:lnSpc>
            </a:pPr>
            <a:endParaRPr lang="en-GB" sz="2000">
              <a:solidFill>
                <a:schemeClr val="tx2"/>
              </a:solidFill>
            </a:endParaRPr>
          </a:p>
          <a:p>
            <a:pPr>
              <a:lnSpc>
                <a:spcPct val="125000"/>
              </a:lnSpc>
            </a:pPr>
            <a:endParaRPr lang="en-GB" sz="2000">
              <a:solidFill>
                <a:schemeClr val="tx2"/>
              </a:solidFill>
            </a:endParaRPr>
          </a:p>
          <a:p>
            <a:pPr>
              <a:lnSpc>
                <a:spcPct val="125000"/>
              </a:lnSpc>
            </a:pPr>
            <a:endParaRPr lang="en-GB" sz="2000">
              <a:solidFill>
                <a:schemeClr val="tx2"/>
              </a:solidFill>
            </a:endParaRPr>
          </a:p>
          <a:p>
            <a:pPr>
              <a:lnSpc>
                <a:spcPct val="125000"/>
              </a:lnSpc>
            </a:pPr>
            <a:r>
              <a:rPr lang="en-GB" sz="2000">
                <a:solidFill>
                  <a:schemeClr val="tx2"/>
                </a:solidFill>
              </a:rPr>
              <a:t>Hence                                                                                       </a:t>
            </a:r>
          </a:p>
        </p:txBody>
      </p:sp>
      <p:pic>
        <p:nvPicPr>
          <p:cNvPr id="110596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625" y="404813"/>
            <a:ext cx="428625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0597" name="Picture 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95600" y="1844675"/>
            <a:ext cx="3352800" cy="105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0598" name="Picture 1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26088" y="1216025"/>
            <a:ext cx="2933700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0599" name="Picture 1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57475" y="2924175"/>
            <a:ext cx="3829050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0600" name="Picture 1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662238" y="3886200"/>
            <a:ext cx="381952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0601" name="Picture 1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692275" y="4868863"/>
            <a:ext cx="3095625" cy="105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0602" name="Picture 1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292725" y="4854575"/>
            <a:ext cx="3057525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0603" name="AutoShape 19"/>
          <p:cNvSpPr>
            <a:spLocks noChangeArrowheads="1"/>
          </p:cNvSpPr>
          <p:nvPr/>
        </p:nvSpPr>
        <p:spPr bwMode="auto">
          <a:xfrm>
            <a:off x="1619250" y="4797425"/>
            <a:ext cx="6769100" cy="1223963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grpSp>
        <p:nvGrpSpPr>
          <p:cNvPr id="110604" name="Group 20"/>
          <p:cNvGrpSpPr>
            <a:grpSpLocks/>
          </p:cNvGrpSpPr>
          <p:nvPr/>
        </p:nvGrpSpPr>
        <p:grpSpPr bwMode="auto">
          <a:xfrm>
            <a:off x="71438" y="6237288"/>
            <a:ext cx="8964612" cy="579437"/>
            <a:chOff x="45" y="3929"/>
            <a:chExt cx="5647" cy="365"/>
          </a:xfrm>
        </p:grpSpPr>
        <p:pic>
          <p:nvPicPr>
            <p:cNvPr id="110605" name="Picture 21" descr="colourCMYK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45" y="3929"/>
              <a:ext cx="1157" cy="3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0606" name="Picture 22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4468" y="3929"/>
              <a:ext cx="544" cy="3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0607" name="Text Box 23"/>
            <p:cNvSpPr txBox="1">
              <a:spLocks noChangeArrowheads="1"/>
            </p:cNvSpPr>
            <p:nvPr/>
          </p:nvSpPr>
          <p:spPr bwMode="auto">
            <a:xfrm>
              <a:off x="2424" y="4140"/>
              <a:ext cx="105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GB" sz="1000" dirty="0"/>
                <a:t>SUPAGWD, </a:t>
              </a:r>
              <a:r>
                <a:rPr lang="en-GB" sz="1000" dirty="0" smtClean="0"/>
                <a:t>October 2012</a:t>
              </a:r>
              <a:endParaRPr lang="en-US" sz="1000" dirty="0"/>
            </a:p>
          </p:txBody>
        </p:sp>
        <p:pic>
          <p:nvPicPr>
            <p:cNvPr id="110608" name="Picture 24" descr="SUPA_sm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5092" y="3956"/>
              <a:ext cx="600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Text Box 9"/>
          <p:cNvSpPr txBox="1">
            <a:spLocks noChangeArrowheads="1"/>
          </p:cNvSpPr>
          <p:nvPr/>
        </p:nvSpPr>
        <p:spPr bwMode="auto">
          <a:xfrm>
            <a:off x="468313" y="404813"/>
            <a:ext cx="8351837" cy="352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5000"/>
              </a:lnSpc>
            </a:pPr>
            <a:r>
              <a:rPr lang="en-GB" sz="2000">
                <a:solidFill>
                  <a:schemeClr val="tx2"/>
                </a:solidFill>
              </a:rPr>
              <a:t>Similarly, two test particles initially separated by       in the       direction satisfy</a:t>
            </a:r>
          </a:p>
          <a:p>
            <a:pPr>
              <a:lnSpc>
                <a:spcPct val="125000"/>
              </a:lnSpc>
            </a:pPr>
            <a:endParaRPr lang="en-GB" sz="2000">
              <a:solidFill>
                <a:schemeClr val="tx2"/>
              </a:solidFill>
            </a:endParaRPr>
          </a:p>
          <a:p>
            <a:pPr>
              <a:lnSpc>
                <a:spcPct val="125000"/>
              </a:lnSpc>
            </a:pPr>
            <a:endParaRPr lang="en-GB" sz="2000">
              <a:solidFill>
                <a:schemeClr val="tx2"/>
              </a:solidFill>
            </a:endParaRPr>
          </a:p>
          <a:p>
            <a:pPr>
              <a:lnSpc>
                <a:spcPct val="125000"/>
              </a:lnSpc>
            </a:pPr>
            <a:endParaRPr lang="en-GB" sz="2000">
              <a:solidFill>
                <a:schemeClr val="tx2"/>
              </a:solidFill>
            </a:endParaRPr>
          </a:p>
          <a:p>
            <a:pPr>
              <a:lnSpc>
                <a:spcPct val="125000"/>
              </a:lnSpc>
            </a:pPr>
            <a:endParaRPr lang="en-GB" sz="2000">
              <a:solidFill>
                <a:schemeClr val="tx2"/>
              </a:solidFill>
            </a:endParaRPr>
          </a:p>
          <a:p>
            <a:pPr>
              <a:lnSpc>
                <a:spcPct val="125000"/>
              </a:lnSpc>
            </a:pPr>
            <a:endParaRPr lang="en-GB" sz="2000">
              <a:solidFill>
                <a:schemeClr val="tx2"/>
              </a:solidFill>
            </a:endParaRPr>
          </a:p>
          <a:p>
            <a:pPr>
              <a:lnSpc>
                <a:spcPct val="125000"/>
              </a:lnSpc>
            </a:pPr>
            <a:r>
              <a:rPr lang="en-GB" sz="2000">
                <a:solidFill>
                  <a:schemeClr val="tx2"/>
                </a:solidFill>
              </a:rPr>
              <a:t>We can further generalise to a ring of test particles: one at origin, the other initially a                                                              :</a:t>
            </a:r>
          </a:p>
        </p:txBody>
      </p:sp>
      <p:pic>
        <p:nvPicPr>
          <p:cNvPr id="111619" name="Picture 1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5038" y="484188"/>
            <a:ext cx="285750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1620" name="Picture 1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19950" y="476250"/>
            <a:ext cx="30480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1621" name="Picture 2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2988" y="1341438"/>
            <a:ext cx="3019425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1622" name="Picture 2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75200" y="1412875"/>
            <a:ext cx="3181350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1623" name="AutoShape 22"/>
          <p:cNvSpPr>
            <a:spLocks noChangeArrowheads="1"/>
          </p:cNvSpPr>
          <p:nvPr/>
        </p:nvSpPr>
        <p:spPr bwMode="auto">
          <a:xfrm>
            <a:off x="971550" y="1341438"/>
            <a:ext cx="7129463" cy="1223962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pic>
        <p:nvPicPr>
          <p:cNvPr id="111624" name="Picture 2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11413" y="3517900"/>
            <a:ext cx="1419225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1625" name="Picture 2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070350" y="3500438"/>
            <a:ext cx="14382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1626" name="Picture 2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745163" y="3489325"/>
            <a:ext cx="771525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1627" name="Picture 2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476375" y="3951288"/>
            <a:ext cx="619125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1628" name="Picture 27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423988" y="5229225"/>
            <a:ext cx="6172200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11629" name="Group 28"/>
          <p:cNvGrpSpPr>
            <a:grpSpLocks/>
          </p:cNvGrpSpPr>
          <p:nvPr/>
        </p:nvGrpSpPr>
        <p:grpSpPr bwMode="auto">
          <a:xfrm>
            <a:off x="71438" y="6237288"/>
            <a:ext cx="8964612" cy="579437"/>
            <a:chOff x="45" y="3929"/>
            <a:chExt cx="5647" cy="365"/>
          </a:xfrm>
        </p:grpSpPr>
        <p:pic>
          <p:nvPicPr>
            <p:cNvPr id="111630" name="Picture 29" descr="colourCMYK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45" y="3929"/>
              <a:ext cx="1157" cy="3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1631" name="Picture 30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4468" y="3929"/>
              <a:ext cx="544" cy="3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1632" name="Text Box 31"/>
            <p:cNvSpPr txBox="1">
              <a:spLocks noChangeArrowheads="1"/>
            </p:cNvSpPr>
            <p:nvPr/>
          </p:nvSpPr>
          <p:spPr bwMode="auto">
            <a:xfrm>
              <a:off x="2424" y="4140"/>
              <a:ext cx="105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GB" sz="1000" dirty="0"/>
                <a:t>SUPAGWD, </a:t>
              </a:r>
              <a:r>
                <a:rPr lang="en-GB" sz="1000" dirty="0" smtClean="0"/>
                <a:t>October 2012</a:t>
              </a:r>
              <a:endParaRPr lang="en-US" sz="1000" dirty="0"/>
            </a:p>
          </p:txBody>
        </p:sp>
        <p:pic>
          <p:nvPicPr>
            <p:cNvPr id="111633" name="Picture 32" descr="SUPA_sm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5092" y="3956"/>
              <a:ext cx="600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Text Box 2"/>
          <p:cNvSpPr txBox="1">
            <a:spLocks noChangeArrowheads="1"/>
          </p:cNvSpPr>
          <p:nvPr/>
        </p:nvSpPr>
        <p:spPr bwMode="auto">
          <a:xfrm>
            <a:off x="519113" y="542925"/>
            <a:ext cx="7653337" cy="525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en-GB" sz="2000">
                <a:solidFill>
                  <a:schemeClr val="accent2"/>
                </a:solidFill>
              </a:rPr>
              <a:t>So in the transverse traceless gauge,</a:t>
            </a:r>
          </a:p>
          <a:p>
            <a:pPr>
              <a:lnSpc>
                <a:spcPct val="130000"/>
              </a:lnSpc>
            </a:pPr>
            <a:endParaRPr lang="en-GB" sz="2000">
              <a:solidFill>
                <a:schemeClr val="accent2"/>
              </a:solidFill>
            </a:endParaRPr>
          </a:p>
          <a:p>
            <a:pPr>
              <a:lnSpc>
                <a:spcPct val="130000"/>
              </a:lnSpc>
            </a:pPr>
            <a:endParaRPr lang="en-GB" sz="2000">
              <a:solidFill>
                <a:schemeClr val="accent2"/>
              </a:solidFill>
            </a:endParaRPr>
          </a:p>
          <a:p>
            <a:pPr>
              <a:lnSpc>
                <a:spcPct val="130000"/>
              </a:lnSpc>
            </a:pPr>
            <a:endParaRPr lang="en-GB" sz="2000">
              <a:solidFill>
                <a:schemeClr val="accent2"/>
              </a:solidFill>
            </a:endParaRPr>
          </a:p>
          <a:p>
            <a:pPr>
              <a:lnSpc>
                <a:spcPct val="130000"/>
              </a:lnSpc>
            </a:pPr>
            <a:endParaRPr lang="en-GB" sz="2000">
              <a:solidFill>
                <a:schemeClr val="accent2"/>
              </a:solidFill>
            </a:endParaRPr>
          </a:p>
          <a:p>
            <a:pPr>
              <a:lnSpc>
                <a:spcPct val="130000"/>
              </a:lnSpc>
            </a:pPr>
            <a:r>
              <a:rPr lang="en-GB" sz="2000">
                <a:solidFill>
                  <a:schemeClr val="accent2"/>
                </a:solidFill>
              </a:rPr>
              <a:t>where</a:t>
            </a:r>
          </a:p>
          <a:p>
            <a:pPr>
              <a:lnSpc>
                <a:spcPct val="130000"/>
              </a:lnSpc>
            </a:pPr>
            <a:endParaRPr lang="en-GB" sz="2000">
              <a:solidFill>
                <a:schemeClr val="accent2"/>
              </a:solidFill>
            </a:endParaRPr>
          </a:p>
          <a:p>
            <a:pPr>
              <a:lnSpc>
                <a:spcPct val="130000"/>
              </a:lnSpc>
            </a:pPr>
            <a:endParaRPr lang="en-GB" sz="2000">
              <a:solidFill>
                <a:schemeClr val="accent2"/>
              </a:solidFill>
            </a:endParaRPr>
          </a:p>
          <a:p>
            <a:pPr>
              <a:lnSpc>
                <a:spcPct val="130000"/>
              </a:lnSpc>
            </a:pPr>
            <a:endParaRPr lang="en-GB" sz="2000">
              <a:solidFill>
                <a:schemeClr val="accent2"/>
              </a:solidFill>
            </a:endParaRPr>
          </a:p>
          <a:p>
            <a:pPr>
              <a:lnSpc>
                <a:spcPct val="130000"/>
              </a:lnSpc>
            </a:pPr>
            <a:endParaRPr lang="en-GB" sz="2000">
              <a:solidFill>
                <a:schemeClr val="accent2"/>
              </a:solidFill>
            </a:endParaRPr>
          </a:p>
          <a:p>
            <a:pPr>
              <a:lnSpc>
                <a:spcPct val="130000"/>
              </a:lnSpc>
            </a:pPr>
            <a:endParaRPr lang="en-GB" sz="2000">
              <a:solidFill>
                <a:schemeClr val="accent2"/>
              </a:solidFill>
            </a:endParaRPr>
          </a:p>
          <a:p>
            <a:pPr>
              <a:lnSpc>
                <a:spcPct val="130000"/>
              </a:lnSpc>
            </a:pPr>
            <a:endParaRPr lang="en-GB" sz="2000">
              <a:solidFill>
                <a:schemeClr val="accent2"/>
              </a:solidFill>
            </a:endParaRPr>
          </a:p>
          <a:p>
            <a:pPr>
              <a:lnSpc>
                <a:spcPct val="130000"/>
              </a:lnSpc>
            </a:pPr>
            <a:r>
              <a:rPr lang="en-GB" sz="2000">
                <a:solidFill>
                  <a:schemeClr val="accent2"/>
                </a:solidFill>
              </a:rPr>
              <a:t>Also, since the perturbation is traceless</a:t>
            </a:r>
          </a:p>
        </p:txBody>
      </p:sp>
      <p:pic>
        <p:nvPicPr>
          <p:cNvPr id="11264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313" y="1125538"/>
            <a:ext cx="4181475" cy="120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4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38313" y="2493963"/>
            <a:ext cx="5667375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45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19700" y="5013325"/>
            <a:ext cx="2646363" cy="1166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12646" name="Group 12"/>
          <p:cNvGrpSpPr>
            <a:grpSpLocks/>
          </p:cNvGrpSpPr>
          <p:nvPr/>
        </p:nvGrpSpPr>
        <p:grpSpPr bwMode="auto">
          <a:xfrm>
            <a:off x="71438" y="6237288"/>
            <a:ext cx="8964612" cy="579437"/>
            <a:chOff x="45" y="3929"/>
            <a:chExt cx="5647" cy="365"/>
          </a:xfrm>
        </p:grpSpPr>
        <p:pic>
          <p:nvPicPr>
            <p:cNvPr id="112647" name="Picture 13" descr="colourCMYK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5" y="3929"/>
              <a:ext cx="1157" cy="3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2648" name="Picture 14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468" y="3929"/>
              <a:ext cx="544" cy="3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2649" name="Text Box 15"/>
            <p:cNvSpPr txBox="1">
              <a:spLocks noChangeArrowheads="1"/>
            </p:cNvSpPr>
            <p:nvPr/>
          </p:nvSpPr>
          <p:spPr bwMode="auto">
            <a:xfrm>
              <a:off x="2424" y="4140"/>
              <a:ext cx="105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GB" sz="1000" dirty="0"/>
                <a:t>SUPAGWD, </a:t>
              </a:r>
              <a:r>
                <a:rPr lang="en-GB" sz="1000" dirty="0" smtClean="0"/>
                <a:t>October 2012</a:t>
              </a:r>
              <a:endParaRPr lang="en-US" sz="1000" dirty="0"/>
            </a:p>
          </p:txBody>
        </p:sp>
        <p:pic>
          <p:nvPicPr>
            <p:cNvPr id="112650" name="Picture 16" descr="SUPA_sm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5092" y="3956"/>
              <a:ext cx="600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Text Box 8"/>
          <p:cNvSpPr txBox="1">
            <a:spLocks noChangeArrowheads="1"/>
          </p:cNvSpPr>
          <p:nvPr/>
        </p:nvSpPr>
        <p:spPr bwMode="auto">
          <a:xfrm>
            <a:off x="468313" y="404813"/>
            <a:ext cx="8351837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5000"/>
              </a:lnSpc>
            </a:pPr>
            <a:r>
              <a:rPr lang="en-GB" sz="2000">
                <a:solidFill>
                  <a:schemeClr val="tx2"/>
                </a:solidFill>
              </a:rPr>
              <a:t>Solutions are:</a:t>
            </a:r>
          </a:p>
        </p:txBody>
      </p:sp>
      <p:pic>
        <p:nvPicPr>
          <p:cNvPr id="113667" name="Picture 1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8163" y="1268413"/>
            <a:ext cx="806767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668" name="Picture 2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5788" y="2871788"/>
            <a:ext cx="7972425" cy="1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669" name="Picture 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750" y="4149725"/>
            <a:ext cx="8064500" cy="94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13670" name="Group 22"/>
          <p:cNvGrpSpPr>
            <a:grpSpLocks/>
          </p:cNvGrpSpPr>
          <p:nvPr/>
        </p:nvGrpSpPr>
        <p:grpSpPr bwMode="auto">
          <a:xfrm>
            <a:off x="71438" y="6237288"/>
            <a:ext cx="8964612" cy="579437"/>
            <a:chOff x="45" y="3929"/>
            <a:chExt cx="5647" cy="365"/>
          </a:xfrm>
        </p:grpSpPr>
        <p:pic>
          <p:nvPicPr>
            <p:cNvPr id="113671" name="Picture 23" descr="colourCMYK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5" y="3929"/>
              <a:ext cx="1157" cy="3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3672" name="Picture 24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468" y="3929"/>
              <a:ext cx="544" cy="3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3673" name="Text Box 25"/>
            <p:cNvSpPr txBox="1">
              <a:spLocks noChangeArrowheads="1"/>
            </p:cNvSpPr>
            <p:nvPr/>
          </p:nvSpPr>
          <p:spPr bwMode="auto">
            <a:xfrm>
              <a:off x="2424" y="4140"/>
              <a:ext cx="105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GB" sz="1000" dirty="0"/>
                <a:t>SUPAGWD, </a:t>
              </a:r>
              <a:r>
                <a:rPr lang="en-GB" sz="1000" dirty="0" smtClean="0"/>
                <a:t>October 2012</a:t>
              </a:r>
              <a:endParaRPr lang="en-US" sz="1000" dirty="0"/>
            </a:p>
          </p:txBody>
        </p:sp>
        <p:pic>
          <p:nvPicPr>
            <p:cNvPr id="113674" name="Picture 26" descr="SUPA_sm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5092" y="3956"/>
              <a:ext cx="600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690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260350"/>
            <a:ext cx="1400175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4691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8538" y="260350"/>
            <a:ext cx="1409700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4692" name="Picture 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388" y="981075"/>
            <a:ext cx="5029200" cy="254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4693" name="Picture 1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8313" y="3573463"/>
            <a:ext cx="8207375" cy="235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4694" name="Picture 14" descr="xxpol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19700" y="260350"/>
            <a:ext cx="3743325" cy="299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14695" name="Group 15"/>
          <p:cNvGrpSpPr>
            <a:grpSpLocks/>
          </p:cNvGrpSpPr>
          <p:nvPr/>
        </p:nvGrpSpPr>
        <p:grpSpPr bwMode="auto">
          <a:xfrm>
            <a:off x="71438" y="6237288"/>
            <a:ext cx="8964612" cy="579437"/>
            <a:chOff x="45" y="3929"/>
            <a:chExt cx="5647" cy="365"/>
          </a:xfrm>
        </p:grpSpPr>
        <p:pic>
          <p:nvPicPr>
            <p:cNvPr id="114696" name="Picture 16" descr="colourCMYK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5" y="3929"/>
              <a:ext cx="1157" cy="3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4697" name="Picture 17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4468" y="3929"/>
              <a:ext cx="544" cy="3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4698" name="Text Box 18"/>
            <p:cNvSpPr txBox="1">
              <a:spLocks noChangeArrowheads="1"/>
            </p:cNvSpPr>
            <p:nvPr/>
          </p:nvSpPr>
          <p:spPr bwMode="auto">
            <a:xfrm>
              <a:off x="2424" y="4140"/>
              <a:ext cx="105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GB" sz="1000" dirty="0"/>
                <a:t>SUPAGWD, </a:t>
              </a:r>
              <a:r>
                <a:rPr lang="en-GB" sz="1000" dirty="0" smtClean="0"/>
                <a:t>October 2012</a:t>
              </a:r>
              <a:endParaRPr lang="en-US" sz="1000" dirty="0"/>
            </a:p>
          </p:txBody>
        </p:sp>
        <p:pic>
          <p:nvPicPr>
            <p:cNvPr id="114699" name="Picture 19" descr="SUPA_sm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5092" y="3956"/>
              <a:ext cx="600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714" name="Picture 19" descr="xypol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10163" y="260350"/>
            <a:ext cx="3709987" cy="296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5715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260350"/>
            <a:ext cx="1400175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5716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68538" y="260350"/>
            <a:ext cx="1409700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5717" name="Picture 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388" y="981075"/>
            <a:ext cx="5029200" cy="254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5718" name="Picture 1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8313" y="3573463"/>
            <a:ext cx="8207375" cy="235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5719" name="Picture 13"/>
          <p:cNvPicPr>
            <a:picLocks noChangeAspect="1" noChangeArrowheads="1"/>
          </p:cNvPicPr>
          <p:nvPr/>
        </p:nvPicPr>
        <p:blipFill>
          <a:blip r:embed="rId7" cstate="print"/>
          <a:srcRect b="5769"/>
          <a:stretch>
            <a:fillRect/>
          </a:stretch>
        </p:blipFill>
        <p:spPr bwMode="auto">
          <a:xfrm>
            <a:off x="466725" y="3716338"/>
            <a:ext cx="8353425" cy="194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5720" name="Rectangle 14"/>
          <p:cNvSpPr>
            <a:spLocks noChangeArrowheads="1"/>
          </p:cNvSpPr>
          <p:nvPr/>
        </p:nvSpPr>
        <p:spPr bwMode="auto">
          <a:xfrm>
            <a:off x="395288" y="5084763"/>
            <a:ext cx="360362" cy="72072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15721" name="Rectangle 15"/>
          <p:cNvSpPr>
            <a:spLocks noChangeArrowheads="1"/>
          </p:cNvSpPr>
          <p:nvPr/>
        </p:nvSpPr>
        <p:spPr bwMode="auto">
          <a:xfrm>
            <a:off x="2700338" y="5589588"/>
            <a:ext cx="792162" cy="2159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pic>
        <p:nvPicPr>
          <p:cNvPr id="115722" name="Picture 1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50825" y="260350"/>
            <a:ext cx="1457325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5723" name="Picture 17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268538" y="333375"/>
            <a:ext cx="142875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5724" name="Picture 18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4925" y="1052513"/>
            <a:ext cx="5705475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15725" name="Group 20"/>
          <p:cNvGrpSpPr>
            <a:grpSpLocks/>
          </p:cNvGrpSpPr>
          <p:nvPr/>
        </p:nvGrpSpPr>
        <p:grpSpPr bwMode="auto">
          <a:xfrm>
            <a:off x="71438" y="6237288"/>
            <a:ext cx="8964612" cy="579437"/>
            <a:chOff x="45" y="3929"/>
            <a:chExt cx="5647" cy="365"/>
          </a:xfrm>
        </p:grpSpPr>
        <p:pic>
          <p:nvPicPr>
            <p:cNvPr id="115726" name="Picture 21" descr="colourCMYK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45" y="3929"/>
              <a:ext cx="1157" cy="3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5727" name="Picture 22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4468" y="3929"/>
              <a:ext cx="544" cy="3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5728" name="Text Box 23"/>
            <p:cNvSpPr txBox="1">
              <a:spLocks noChangeArrowheads="1"/>
            </p:cNvSpPr>
            <p:nvPr/>
          </p:nvSpPr>
          <p:spPr bwMode="auto">
            <a:xfrm>
              <a:off x="2424" y="4140"/>
              <a:ext cx="105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GB" sz="1000" dirty="0"/>
                <a:t>SUPAGWD, </a:t>
              </a:r>
              <a:r>
                <a:rPr lang="en-GB" sz="1000" dirty="0" smtClean="0"/>
                <a:t>October 2012</a:t>
              </a:r>
              <a:endParaRPr lang="en-US" sz="1000" dirty="0"/>
            </a:p>
          </p:txBody>
        </p:sp>
        <p:pic>
          <p:nvPicPr>
            <p:cNvPr id="115729" name="Picture 24" descr="SUPA_sm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5092" y="3956"/>
              <a:ext cx="600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tongu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692150"/>
            <a:ext cx="2797175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Rectangle 4"/>
          <p:cNvSpPr>
            <a:spLocks noChangeArrowheads="1"/>
          </p:cNvSpPr>
          <p:nvPr/>
        </p:nvSpPr>
        <p:spPr bwMode="auto">
          <a:xfrm>
            <a:off x="4067175" y="1152525"/>
            <a:ext cx="4248150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lnSpc>
                <a:spcPct val="125000"/>
              </a:lnSpc>
            </a:pPr>
            <a:r>
              <a:rPr lang="en-GB" sz="4000" i="1">
                <a:solidFill>
                  <a:schemeClr val="accent2"/>
                </a:solidFill>
              </a:rPr>
              <a:t>“The hardest thing in the world to understand is the income tax”</a:t>
            </a:r>
            <a:r>
              <a:rPr lang="en-GB" sz="4000">
                <a:solidFill>
                  <a:srgbClr val="FF3300"/>
                </a:solidFill>
                <a:latin typeface="Comic Sans MS" pitchFamily="66" charset="0"/>
              </a:rPr>
              <a:t> </a:t>
            </a:r>
          </a:p>
        </p:txBody>
      </p:sp>
      <p:grpSp>
        <p:nvGrpSpPr>
          <p:cNvPr id="21508" name="Group 11"/>
          <p:cNvGrpSpPr>
            <a:grpSpLocks/>
          </p:cNvGrpSpPr>
          <p:nvPr/>
        </p:nvGrpSpPr>
        <p:grpSpPr bwMode="auto">
          <a:xfrm>
            <a:off x="71438" y="6237288"/>
            <a:ext cx="8964612" cy="579437"/>
            <a:chOff x="45" y="3929"/>
            <a:chExt cx="5647" cy="365"/>
          </a:xfrm>
        </p:grpSpPr>
        <p:pic>
          <p:nvPicPr>
            <p:cNvPr id="21509" name="Picture 12" descr="colourCMYK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5" y="3929"/>
              <a:ext cx="1157" cy="3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510" name="Picture 1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468" y="3929"/>
              <a:ext cx="544" cy="3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511" name="Text Box 14"/>
            <p:cNvSpPr txBox="1">
              <a:spLocks noChangeArrowheads="1"/>
            </p:cNvSpPr>
            <p:nvPr/>
          </p:nvSpPr>
          <p:spPr bwMode="auto">
            <a:xfrm>
              <a:off x="2424" y="4140"/>
              <a:ext cx="105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GB" sz="1000" dirty="0"/>
                <a:t>SUPAGWD, </a:t>
              </a:r>
              <a:r>
                <a:rPr lang="en-GB" sz="1000" dirty="0" smtClean="0"/>
                <a:t>October 2012</a:t>
              </a:r>
              <a:endParaRPr lang="en-US" sz="1000" dirty="0"/>
            </a:p>
          </p:txBody>
        </p:sp>
        <p:pic>
          <p:nvPicPr>
            <p:cNvPr id="21512" name="Picture 15" descr="SUPA_sm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092" y="3956"/>
              <a:ext cx="600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Text Box 4"/>
          <p:cNvSpPr txBox="1">
            <a:spLocks noChangeArrowheads="1"/>
          </p:cNvSpPr>
          <p:nvPr/>
        </p:nvSpPr>
        <p:spPr bwMode="auto">
          <a:xfrm>
            <a:off x="468313" y="404813"/>
            <a:ext cx="8351837" cy="428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5000"/>
              </a:lnSpc>
            </a:pPr>
            <a:r>
              <a:rPr lang="en-GB" sz="2000">
                <a:solidFill>
                  <a:schemeClr val="tx2"/>
                </a:solidFill>
              </a:rPr>
              <a:t>Rotating axes through an angle of                to define</a:t>
            </a:r>
          </a:p>
          <a:p>
            <a:pPr>
              <a:lnSpc>
                <a:spcPct val="125000"/>
              </a:lnSpc>
            </a:pPr>
            <a:endParaRPr lang="en-GB" sz="2000">
              <a:solidFill>
                <a:schemeClr val="tx2"/>
              </a:solidFill>
            </a:endParaRPr>
          </a:p>
          <a:p>
            <a:pPr>
              <a:lnSpc>
                <a:spcPct val="125000"/>
              </a:lnSpc>
            </a:pPr>
            <a:r>
              <a:rPr lang="en-GB" sz="2000">
                <a:solidFill>
                  <a:schemeClr val="tx2"/>
                </a:solidFill>
              </a:rPr>
              <a:t>We find that</a:t>
            </a:r>
          </a:p>
          <a:p>
            <a:pPr>
              <a:lnSpc>
                <a:spcPct val="125000"/>
              </a:lnSpc>
            </a:pPr>
            <a:endParaRPr lang="en-GB" sz="2000">
              <a:solidFill>
                <a:schemeClr val="tx2"/>
              </a:solidFill>
            </a:endParaRPr>
          </a:p>
          <a:p>
            <a:pPr>
              <a:lnSpc>
                <a:spcPct val="125000"/>
              </a:lnSpc>
            </a:pPr>
            <a:endParaRPr lang="en-GB" sz="2000">
              <a:solidFill>
                <a:schemeClr val="tx2"/>
              </a:solidFill>
            </a:endParaRPr>
          </a:p>
          <a:p>
            <a:pPr>
              <a:lnSpc>
                <a:spcPct val="125000"/>
              </a:lnSpc>
            </a:pPr>
            <a:endParaRPr lang="en-GB" sz="2000">
              <a:solidFill>
                <a:schemeClr val="tx2"/>
              </a:solidFill>
            </a:endParaRPr>
          </a:p>
          <a:p>
            <a:pPr>
              <a:lnSpc>
                <a:spcPct val="125000"/>
              </a:lnSpc>
            </a:pPr>
            <a:endParaRPr lang="en-GB" sz="2000">
              <a:solidFill>
                <a:schemeClr val="tx2"/>
              </a:solidFill>
            </a:endParaRPr>
          </a:p>
          <a:p>
            <a:pPr>
              <a:lnSpc>
                <a:spcPct val="125000"/>
              </a:lnSpc>
            </a:pPr>
            <a:endParaRPr lang="en-GB" sz="2000">
              <a:solidFill>
                <a:schemeClr val="tx2"/>
              </a:solidFill>
            </a:endParaRPr>
          </a:p>
          <a:p>
            <a:pPr>
              <a:lnSpc>
                <a:spcPct val="125000"/>
              </a:lnSpc>
            </a:pPr>
            <a:endParaRPr lang="en-GB" sz="2000">
              <a:solidFill>
                <a:schemeClr val="tx2"/>
              </a:solidFill>
            </a:endParaRPr>
          </a:p>
          <a:p>
            <a:pPr>
              <a:lnSpc>
                <a:spcPct val="125000"/>
              </a:lnSpc>
            </a:pPr>
            <a:endParaRPr lang="en-GB" sz="2000">
              <a:solidFill>
                <a:schemeClr val="tx2"/>
              </a:solidFill>
            </a:endParaRPr>
          </a:p>
          <a:p>
            <a:pPr>
              <a:lnSpc>
                <a:spcPct val="125000"/>
              </a:lnSpc>
            </a:pPr>
            <a:r>
              <a:rPr lang="en-GB" sz="2000">
                <a:solidFill>
                  <a:schemeClr val="tx2"/>
                </a:solidFill>
              </a:rPr>
              <a:t>These are identical to earlier solution, apart from rotation. </a:t>
            </a:r>
          </a:p>
        </p:txBody>
      </p:sp>
      <p:pic>
        <p:nvPicPr>
          <p:cNvPr id="11673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30725" y="404813"/>
            <a:ext cx="762000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674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48450" y="50800"/>
            <a:ext cx="249555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6741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825" y="1989138"/>
            <a:ext cx="5976938" cy="189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16742" name="Group 14"/>
          <p:cNvGrpSpPr>
            <a:grpSpLocks/>
          </p:cNvGrpSpPr>
          <p:nvPr/>
        </p:nvGrpSpPr>
        <p:grpSpPr bwMode="auto">
          <a:xfrm>
            <a:off x="71438" y="6237288"/>
            <a:ext cx="8964612" cy="579437"/>
            <a:chOff x="45" y="3929"/>
            <a:chExt cx="5647" cy="365"/>
          </a:xfrm>
        </p:grpSpPr>
        <p:pic>
          <p:nvPicPr>
            <p:cNvPr id="116743" name="Picture 15" descr="colourCMYK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5" y="3929"/>
              <a:ext cx="1157" cy="3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6744" name="Picture 16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468" y="3929"/>
              <a:ext cx="544" cy="3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6745" name="Text Box 17"/>
            <p:cNvSpPr txBox="1">
              <a:spLocks noChangeArrowheads="1"/>
            </p:cNvSpPr>
            <p:nvPr/>
          </p:nvSpPr>
          <p:spPr bwMode="auto">
            <a:xfrm>
              <a:off x="2424" y="4140"/>
              <a:ext cx="105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GB" sz="1000" dirty="0"/>
                <a:t>SUPAGWD, </a:t>
              </a:r>
              <a:r>
                <a:rPr lang="en-GB" sz="1000" dirty="0" smtClean="0"/>
                <a:t>October 2012</a:t>
              </a:r>
              <a:endParaRPr lang="en-US" sz="1000" dirty="0"/>
            </a:p>
          </p:txBody>
        </p:sp>
        <p:pic>
          <p:nvPicPr>
            <p:cNvPr id="116746" name="Picture 18" descr="SUPA_sm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5092" y="3956"/>
              <a:ext cx="600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76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260350"/>
            <a:ext cx="8496300" cy="318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776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3429000"/>
            <a:ext cx="864235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7764" name="Rectangle 6"/>
          <p:cNvSpPr>
            <a:spLocks noChangeArrowheads="1"/>
          </p:cNvSpPr>
          <p:nvPr/>
        </p:nvSpPr>
        <p:spPr bwMode="auto">
          <a:xfrm>
            <a:off x="7956550" y="2781300"/>
            <a:ext cx="863600" cy="57626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pic>
        <p:nvPicPr>
          <p:cNvPr id="117765" name="Picture 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76375" y="4149725"/>
            <a:ext cx="3127375" cy="187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7766" name="Picture 1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3438" y="4149725"/>
            <a:ext cx="3168650" cy="18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17767" name="Group 15"/>
          <p:cNvGrpSpPr>
            <a:grpSpLocks/>
          </p:cNvGrpSpPr>
          <p:nvPr/>
        </p:nvGrpSpPr>
        <p:grpSpPr bwMode="auto">
          <a:xfrm>
            <a:off x="71438" y="6237288"/>
            <a:ext cx="8964612" cy="579437"/>
            <a:chOff x="45" y="3929"/>
            <a:chExt cx="5647" cy="365"/>
          </a:xfrm>
        </p:grpSpPr>
        <p:pic>
          <p:nvPicPr>
            <p:cNvPr id="117768" name="Picture 16" descr="colourCMYK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5" y="3929"/>
              <a:ext cx="1157" cy="3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7769" name="Picture 17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468" y="3929"/>
              <a:ext cx="544" cy="3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7770" name="Text Box 18"/>
            <p:cNvSpPr txBox="1">
              <a:spLocks noChangeArrowheads="1"/>
            </p:cNvSpPr>
            <p:nvPr/>
          </p:nvSpPr>
          <p:spPr bwMode="auto">
            <a:xfrm>
              <a:off x="2424" y="4140"/>
              <a:ext cx="105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GB" sz="1000" dirty="0"/>
                <a:t>SUPAGWD, </a:t>
              </a:r>
              <a:r>
                <a:rPr lang="en-GB" sz="1000" dirty="0" smtClean="0"/>
                <a:t>October 2012</a:t>
              </a:r>
              <a:endParaRPr lang="en-US" sz="1000" dirty="0"/>
            </a:p>
          </p:txBody>
        </p:sp>
        <p:pic>
          <p:nvPicPr>
            <p:cNvPr id="117771" name="Picture 19" descr="SUPA_sm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5092" y="3956"/>
              <a:ext cx="600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4"/>
          <p:cNvSpPr>
            <a:spLocks noChangeArrowheads="1"/>
          </p:cNvSpPr>
          <p:nvPr/>
        </p:nvSpPr>
        <p:spPr bwMode="auto">
          <a:xfrm>
            <a:off x="7956550" y="2781300"/>
            <a:ext cx="863600" cy="57626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18787" name="Text Box 13"/>
          <p:cNvSpPr txBox="1">
            <a:spLocks noChangeArrowheads="1"/>
          </p:cNvSpPr>
          <p:nvPr/>
        </p:nvSpPr>
        <p:spPr bwMode="auto">
          <a:xfrm>
            <a:off x="663575" y="614363"/>
            <a:ext cx="8229600" cy="338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35000"/>
              </a:lnSpc>
              <a:buFontTx/>
              <a:buChar char="•"/>
            </a:pPr>
            <a:r>
              <a:rPr lang="en-GB" sz="2000">
                <a:solidFill>
                  <a:schemeClr val="accent2"/>
                </a:solidFill>
              </a:rPr>
              <a:t>   Distortions are  </a:t>
            </a:r>
            <a:r>
              <a:rPr lang="en-GB" sz="2000" b="1">
                <a:solidFill>
                  <a:srgbClr val="FF0000"/>
                </a:solidFill>
              </a:rPr>
              <a:t>quadrupolar</a:t>
            </a:r>
            <a:r>
              <a:rPr lang="en-GB" sz="2000">
                <a:solidFill>
                  <a:schemeClr val="accent2"/>
                </a:solidFill>
              </a:rPr>
              <a:t>  -  consequence of fact that   </a:t>
            </a:r>
          </a:p>
          <a:p>
            <a:pPr>
              <a:lnSpc>
                <a:spcPct val="135000"/>
              </a:lnSpc>
            </a:pPr>
            <a:r>
              <a:rPr lang="en-GB" sz="2000">
                <a:solidFill>
                  <a:schemeClr val="accent2"/>
                </a:solidFill>
              </a:rPr>
              <a:t>    acceleration of geodesic deviation non-zero only for tidal </a:t>
            </a:r>
          </a:p>
          <a:p>
            <a:pPr>
              <a:lnSpc>
                <a:spcPct val="135000"/>
              </a:lnSpc>
            </a:pPr>
            <a:r>
              <a:rPr lang="en-GB" sz="2000">
                <a:solidFill>
                  <a:schemeClr val="accent2"/>
                </a:solidFill>
              </a:rPr>
              <a:t>    gravitational field.</a:t>
            </a:r>
          </a:p>
          <a:p>
            <a:pPr>
              <a:lnSpc>
                <a:spcPct val="135000"/>
              </a:lnSpc>
            </a:pPr>
            <a:endParaRPr lang="en-GB" sz="2000">
              <a:solidFill>
                <a:schemeClr val="accent2"/>
              </a:solidFill>
            </a:endParaRPr>
          </a:p>
          <a:p>
            <a:pPr>
              <a:lnSpc>
                <a:spcPct val="135000"/>
              </a:lnSpc>
              <a:buFontTx/>
              <a:buChar char="•"/>
            </a:pPr>
            <a:r>
              <a:rPr lang="en-GB" sz="2000">
                <a:solidFill>
                  <a:schemeClr val="accent2"/>
                </a:solidFill>
              </a:rPr>
              <a:t>   At any instant, a gravitational wave is invariant under a rotation of </a:t>
            </a:r>
          </a:p>
          <a:p>
            <a:pPr>
              <a:lnSpc>
                <a:spcPct val="135000"/>
              </a:lnSpc>
            </a:pPr>
            <a:r>
              <a:rPr lang="en-GB" sz="2000">
                <a:solidFill>
                  <a:schemeClr val="accent2"/>
                </a:solidFill>
              </a:rPr>
              <a:t>   180 degrees about its direction of propagation.</a:t>
            </a:r>
          </a:p>
          <a:p>
            <a:pPr>
              <a:lnSpc>
                <a:spcPct val="135000"/>
              </a:lnSpc>
            </a:pPr>
            <a:r>
              <a:rPr lang="en-GB" sz="2000">
                <a:solidFill>
                  <a:schemeClr val="accent2"/>
                </a:solidFill>
              </a:rPr>
              <a:t>    (c.f. spin states of gauge bosons;  graviton must be  S=2, </a:t>
            </a:r>
          </a:p>
          <a:p>
            <a:pPr>
              <a:lnSpc>
                <a:spcPct val="135000"/>
              </a:lnSpc>
            </a:pPr>
            <a:r>
              <a:rPr lang="en-GB" sz="2000">
                <a:solidFill>
                  <a:schemeClr val="accent2"/>
                </a:solidFill>
              </a:rPr>
              <a:t>     tensor field)</a:t>
            </a:r>
          </a:p>
        </p:txBody>
      </p:sp>
      <p:grpSp>
        <p:nvGrpSpPr>
          <p:cNvPr id="118788" name="Group 14"/>
          <p:cNvGrpSpPr>
            <a:grpSpLocks/>
          </p:cNvGrpSpPr>
          <p:nvPr/>
        </p:nvGrpSpPr>
        <p:grpSpPr bwMode="auto">
          <a:xfrm>
            <a:off x="71438" y="6237288"/>
            <a:ext cx="8964612" cy="579437"/>
            <a:chOff x="45" y="3929"/>
            <a:chExt cx="5647" cy="365"/>
          </a:xfrm>
        </p:grpSpPr>
        <p:pic>
          <p:nvPicPr>
            <p:cNvPr id="118789" name="Picture 15" descr="colourCMYK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5" y="3929"/>
              <a:ext cx="1157" cy="3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8790" name="Picture 16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468" y="3929"/>
              <a:ext cx="544" cy="3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8791" name="Text Box 17"/>
            <p:cNvSpPr txBox="1">
              <a:spLocks noChangeArrowheads="1"/>
            </p:cNvSpPr>
            <p:nvPr/>
          </p:nvSpPr>
          <p:spPr bwMode="auto">
            <a:xfrm>
              <a:off x="2424" y="4140"/>
              <a:ext cx="105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GB" sz="1000" dirty="0"/>
                <a:t>SUPAGWD, </a:t>
              </a:r>
              <a:r>
                <a:rPr lang="en-GB" sz="1000" dirty="0" smtClean="0"/>
                <a:t>October 2012</a:t>
              </a:r>
              <a:endParaRPr lang="en-US" sz="1000" dirty="0"/>
            </a:p>
          </p:txBody>
        </p:sp>
        <p:pic>
          <p:nvPicPr>
            <p:cNvPr id="118792" name="Picture 18" descr="SUPA_sm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092" y="3956"/>
              <a:ext cx="600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ChangeArrowheads="1"/>
          </p:cNvSpPr>
          <p:nvPr/>
        </p:nvSpPr>
        <p:spPr bwMode="auto">
          <a:xfrm>
            <a:off x="7956550" y="2781300"/>
            <a:ext cx="863600" cy="57626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00714" name="Text Box 10"/>
          <p:cNvSpPr txBox="1">
            <a:spLocks noChangeArrowheads="1"/>
          </p:cNvSpPr>
          <p:nvPr/>
        </p:nvSpPr>
        <p:spPr bwMode="auto">
          <a:xfrm>
            <a:off x="519113" y="568325"/>
            <a:ext cx="4362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Design of gravitational wave detectors</a:t>
            </a:r>
          </a:p>
        </p:txBody>
      </p:sp>
      <p:pic>
        <p:nvPicPr>
          <p:cNvPr id="119812" name="Picture 11" descr="Full grav wave (circle)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66838" y="1079500"/>
            <a:ext cx="2573337" cy="257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9813" name="Picture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45100" y="1262063"/>
            <a:ext cx="3551238" cy="4138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19814" name="Group 16"/>
          <p:cNvGrpSpPr>
            <a:grpSpLocks/>
          </p:cNvGrpSpPr>
          <p:nvPr/>
        </p:nvGrpSpPr>
        <p:grpSpPr bwMode="auto">
          <a:xfrm>
            <a:off x="71438" y="6237288"/>
            <a:ext cx="8964612" cy="579437"/>
            <a:chOff x="45" y="3929"/>
            <a:chExt cx="5647" cy="365"/>
          </a:xfrm>
        </p:grpSpPr>
        <p:pic>
          <p:nvPicPr>
            <p:cNvPr id="119815" name="Picture 17" descr="colourCMYK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5" y="3929"/>
              <a:ext cx="1157" cy="3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9816" name="Picture 18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468" y="3929"/>
              <a:ext cx="544" cy="3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9817" name="Text Box 19"/>
            <p:cNvSpPr txBox="1">
              <a:spLocks noChangeArrowheads="1"/>
            </p:cNvSpPr>
            <p:nvPr/>
          </p:nvSpPr>
          <p:spPr bwMode="auto">
            <a:xfrm>
              <a:off x="2424" y="4140"/>
              <a:ext cx="105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GB" sz="1000" dirty="0"/>
                <a:t>SUPAGWD, </a:t>
              </a:r>
              <a:r>
                <a:rPr lang="en-GB" sz="1000" dirty="0" smtClean="0"/>
                <a:t>October 2012</a:t>
              </a:r>
              <a:endParaRPr lang="en-US" sz="1000" dirty="0"/>
            </a:p>
          </p:txBody>
        </p:sp>
        <p:pic>
          <p:nvPicPr>
            <p:cNvPr id="119818" name="Picture 20" descr="SUPA_sm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092" y="3956"/>
              <a:ext cx="600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834" name="Picture 12" descr="Full grav wave (circle &amp; mass)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0963" y="1071563"/>
            <a:ext cx="2573337" cy="2573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0835" name="Rectangle 2"/>
          <p:cNvSpPr>
            <a:spLocks noChangeArrowheads="1"/>
          </p:cNvSpPr>
          <p:nvPr/>
        </p:nvSpPr>
        <p:spPr bwMode="auto">
          <a:xfrm>
            <a:off x="7956550" y="2781300"/>
            <a:ext cx="863600" cy="57626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01737" name="Text Box 9"/>
          <p:cNvSpPr txBox="1">
            <a:spLocks noChangeArrowheads="1"/>
          </p:cNvSpPr>
          <p:nvPr/>
        </p:nvSpPr>
        <p:spPr bwMode="auto">
          <a:xfrm>
            <a:off x="519113" y="568325"/>
            <a:ext cx="4362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Design of gravitational wave detectors</a:t>
            </a:r>
          </a:p>
        </p:txBody>
      </p:sp>
      <p:pic>
        <p:nvPicPr>
          <p:cNvPr id="120837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45100" y="1262063"/>
            <a:ext cx="3551238" cy="4138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20838" name="Group 13"/>
          <p:cNvGrpSpPr>
            <a:grpSpLocks/>
          </p:cNvGrpSpPr>
          <p:nvPr/>
        </p:nvGrpSpPr>
        <p:grpSpPr bwMode="auto">
          <a:xfrm>
            <a:off x="71438" y="6237288"/>
            <a:ext cx="8964612" cy="579437"/>
            <a:chOff x="45" y="3929"/>
            <a:chExt cx="5647" cy="365"/>
          </a:xfrm>
        </p:grpSpPr>
        <p:pic>
          <p:nvPicPr>
            <p:cNvPr id="120839" name="Picture 14" descr="colourCMYK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5" y="3929"/>
              <a:ext cx="1157" cy="3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0840" name="Picture 15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468" y="3929"/>
              <a:ext cx="544" cy="3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0841" name="Text Box 16"/>
            <p:cNvSpPr txBox="1">
              <a:spLocks noChangeArrowheads="1"/>
            </p:cNvSpPr>
            <p:nvPr/>
          </p:nvSpPr>
          <p:spPr bwMode="auto">
            <a:xfrm>
              <a:off x="2424" y="4140"/>
              <a:ext cx="105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GB" sz="1000" dirty="0"/>
                <a:t>SUPAGWD, </a:t>
              </a:r>
              <a:r>
                <a:rPr lang="en-GB" sz="1000" dirty="0" smtClean="0"/>
                <a:t>October 2012</a:t>
              </a:r>
              <a:endParaRPr lang="en-US" sz="1000" dirty="0"/>
            </a:p>
          </p:txBody>
        </p:sp>
        <p:pic>
          <p:nvPicPr>
            <p:cNvPr id="120842" name="Picture 17" descr="SUPA_sm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092" y="3956"/>
              <a:ext cx="600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858" name="Picture 2" descr="Full grav wave (circle &amp; mass)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0963" y="1071563"/>
            <a:ext cx="2573337" cy="2573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1859" name="Rectangle 3"/>
          <p:cNvSpPr>
            <a:spLocks noChangeArrowheads="1"/>
          </p:cNvSpPr>
          <p:nvPr/>
        </p:nvSpPr>
        <p:spPr bwMode="auto">
          <a:xfrm>
            <a:off x="7956550" y="2781300"/>
            <a:ext cx="863600" cy="57626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03786" name="Text Box 10"/>
          <p:cNvSpPr txBox="1">
            <a:spLocks noChangeArrowheads="1"/>
          </p:cNvSpPr>
          <p:nvPr/>
        </p:nvSpPr>
        <p:spPr bwMode="auto">
          <a:xfrm>
            <a:off x="519113" y="568325"/>
            <a:ext cx="4362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Design of gravitational wave detectors</a:t>
            </a:r>
          </a:p>
        </p:txBody>
      </p:sp>
      <p:pic>
        <p:nvPicPr>
          <p:cNvPr id="121861" name="Picture 12" descr="Early Detector"/>
          <p:cNvPicPr>
            <a:picLocks noChangeAspect="1" noChangeArrowheads="1"/>
          </p:cNvPicPr>
          <p:nvPr/>
        </p:nvPicPr>
        <p:blipFill>
          <a:blip r:embed="rId3" cstate="print"/>
          <a:srcRect l="9784" r="8968"/>
          <a:stretch>
            <a:fillRect/>
          </a:stretch>
        </p:blipFill>
        <p:spPr bwMode="auto">
          <a:xfrm>
            <a:off x="4332288" y="1268413"/>
            <a:ext cx="4614862" cy="366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21862" name="Group 13"/>
          <p:cNvGrpSpPr>
            <a:grpSpLocks/>
          </p:cNvGrpSpPr>
          <p:nvPr/>
        </p:nvGrpSpPr>
        <p:grpSpPr bwMode="auto">
          <a:xfrm>
            <a:off x="71438" y="6237288"/>
            <a:ext cx="8964612" cy="579437"/>
            <a:chOff x="45" y="3929"/>
            <a:chExt cx="5647" cy="365"/>
          </a:xfrm>
        </p:grpSpPr>
        <p:pic>
          <p:nvPicPr>
            <p:cNvPr id="121863" name="Picture 14" descr="colourCMYK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5" y="3929"/>
              <a:ext cx="1157" cy="3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1864" name="Picture 15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468" y="3929"/>
              <a:ext cx="544" cy="3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1865" name="Text Box 16"/>
            <p:cNvSpPr txBox="1">
              <a:spLocks noChangeArrowheads="1"/>
            </p:cNvSpPr>
            <p:nvPr/>
          </p:nvSpPr>
          <p:spPr bwMode="auto">
            <a:xfrm>
              <a:off x="2424" y="4140"/>
              <a:ext cx="105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GB" sz="1000" dirty="0"/>
                <a:t>SUPAGWD, </a:t>
              </a:r>
              <a:r>
                <a:rPr lang="en-GB" sz="1000" dirty="0" smtClean="0"/>
                <a:t>October 2012</a:t>
              </a:r>
              <a:endParaRPr lang="en-US" sz="1000" dirty="0"/>
            </a:p>
          </p:txBody>
        </p:sp>
        <p:pic>
          <p:nvPicPr>
            <p:cNvPr id="121866" name="Picture 17" descr="SUPA_sm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092" y="3956"/>
              <a:ext cx="600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82" name="Picture 4" descr="Full grav wave (circle &amp; IFO)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66838" y="1079500"/>
            <a:ext cx="2641600" cy="2579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883" name="Rectangle 11"/>
          <p:cNvSpPr>
            <a:spLocks noChangeArrowheads="1"/>
          </p:cNvSpPr>
          <p:nvPr/>
        </p:nvSpPr>
        <p:spPr bwMode="auto">
          <a:xfrm>
            <a:off x="244475" y="292100"/>
            <a:ext cx="83693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r>
              <a:rPr lang="en-GB" sz="2800" dirty="0" smtClean="0">
                <a:solidFill>
                  <a:schemeClr val="accent2"/>
                </a:solidFill>
              </a:rPr>
              <a:t>34 </a:t>
            </a:r>
            <a:r>
              <a:rPr lang="en-GB" sz="2800" dirty="0">
                <a:solidFill>
                  <a:schemeClr val="accent2"/>
                </a:solidFill>
              </a:rPr>
              <a:t>yrs on - </a:t>
            </a:r>
            <a:r>
              <a:rPr lang="en-GB" sz="2800" dirty="0" err="1">
                <a:solidFill>
                  <a:schemeClr val="accent2"/>
                </a:solidFill>
              </a:rPr>
              <a:t>Interferometric</a:t>
            </a:r>
            <a:r>
              <a:rPr lang="en-GB" sz="2800" dirty="0">
                <a:solidFill>
                  <a:schemeClr val="accent2"/>
                </a:solidFill>
              </a:rPr>
              <a:t> ground-based detectors</a:t>
            </a:r>
          </a:p>
        </p:txBody>
      </p:sp>
      <p:pic>
        <p:nvPicPr>
          <p:cNvPr id="122884" name="Picture 12" descr="geo6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1260475"/>
            <a:ext cx="3132138" cy="2128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885" name="Picture 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7900" y="3500438"/>
            <a:ext cx="3744913" cy="25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886" name="Picture 1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" y="3497263"/>
            <a:ext cx="4699000" cy="2522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22887" name="Group 15"/>
          <p:cNvGrpSpPr>
            <a:grpSpLocks/>
          </p:cNvGrpSpPr>
          <p:nvPr/>
        </p:nvGrpSpPr>
        <p:grpSpPr bwMode="auto">
          <a:xfrm>
            <a:off x="71438" y="6237288"/>
            <a:ext cx="8964612" cy="579437"/>
            <a:chOff x="45" y="3929"/>
            <a:chExt cx="5647" cy="365"/>
          </a:xfrm>
        </p:grpSpPr>
        <p:pic>
          <p:nvPicPr>
            <p:cNvPr id="122888" name="Picture 16" descr="colourCMYK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5" y="3929"/>
              <a:ext cx="1157" cy="3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2889" name="Picture 17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468" y="3929"/>
              <a:ext cx="544" cy="3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2890" name="Text Box 18"/>
            <p:cNvSpPr txBox="1">
              <a:spLocks noChangeArrowheads="1"/>
            </p:cNvSpPr>
            <p:nvPr/>
          </p:nvSpPr>
          <p:spPr bwMode="auto">
            <a:xfrm>
              <a:off x="2424" y="4140"/>
              <a:ext cx="105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GB" sz="1000" dirty="0"/>
                <a:t>SUPAGWD, </a:t>
              </a:r>
              <a:r>
                <a:rPr lang="en-GB" sz="1000" dirty="0" smtClean="0"/>
                <a:t>October 2012</a:t>
              </a:r>
              <a:endParaRPr lang="en-US" sz="1000" dirty="0"/>
            </a:p>
          </p:txBody>
        </p:sp>
        <p:pic>
          <p:nvPicPr>
            <p:cNvPr id="122891" name="Picture 19" descr="SUPA_sm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5092" y="3956"/>
              <a:ext cx="600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90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476250"/>
            <a:ext cx="8353425" cy="277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907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888" y="4106863"/>
            <a:ext cx="2192337" cy="169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3908" name="Text Box 12"/>
          <p:cNvSpPr txBox="1">
            <a:spLocks noChangeArrowheads="1"/>
          </p:cNvSpPr>
          <p:nvPr/>
        </p:nvSpPr>
        <p:spPr bwMode="auto">
          <a:xfrm>
            <a:off x="539750" y="4700588"/>
            <a:ext cx="54086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400">
                <a:solidFill>
                  <a:schemeClr val="accent2"/>
                </a:solidFill>
              </a:rPr>
              <a:t>Fractional change in proper separation</a:t>
            </a:r>
          </a:p>
        </p:txBody>
      </p:sp>
      <p:sp>
        <p:nvSpPr>
          <p:cNvPr id="123909" name="AutoShape 13"/>
          <p:cNvSpPr>
            <a:spLocks noChangeArrowheads="1"/>
          </p:cNvSpPr>
          <p:nvPr/>
        </p:nvSpPr>
        <p:spPr bwMode="auto">
          <a:xfrm>
            <a:off x="6084888" y="4221163"/>
            <a:ext cx="2087562" cy="1439862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pic>
        <p:nvPicPr>
          <p:cNvPr id="123910" name="Picture 1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59113" y="3405188"/>
            <a:ext cx="140970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3911" name="Text Box 15"/>
          <p:cNvSpPr txBox="1">
            <a:spLocks noChangeArrowheads="1"/>
          </p:cNvSpPr>
          <p:nvPr/>
        </p:nvSpPr>
        <p:spPr bwMode="auto">
          <a:xfrm>
            <a:off x="663575" y="3495675"/>
            <a:ext cx="69119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000">
                <a:solidFill>
                  <a:schemeClr val="accent2"/>
                </a:solidFill>
              </a:rPr>
              <a:t>Gravitational wave                        propagating along   z axis.</a:t>
            </a:r>
          </a:p>
        </p:txBody>
      </p:sp>
      <p:grpSp>
        <p:nvGrpSpPr>
          <p:cNvPr id="123912" name="Group 16"/>
          <p:cNvGrpSpPr>
            <a:grpSpLocks/>
          </p:cNvGrpSpPr>
          <p:nvPr/>
        </p:nvGrpSpPr>
        <p:grpSpPr bwMode="auto">
          <a:xfrm>
            <a:off x="71438" y="6237288"/>
            <a:ext cx="8964612" cy="579437"/>
            <a:chOff x="45" y="3929"/>
            <a:chExt cx="5647" cy="365"/>
          </a:xfrm>
        </p:grpSpPr>
        <p:pic>
          <p:nvPicPr>
            <p:cNvPr id="123913" name="Picture 17" descr="colourCMYK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5" y="3929"/>
              <a:ext cx="1157" cy="3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3914" name="Picture 18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468" y="3929"/>
              <a:ext cx="544" cy="3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3915" name="Text Box 19"/>
            <p:cNvSpPr txBox="1">
              <a:spLocks noChangeArrowheads="1"/>
            </p:cNvSpPr>
            <p:nvPr/>
          </p:nvSpPr>
          <p:spPr bwMode="auto">
            <a:xfrm>
              <a:off x="2424" y="4140"/>
              <a:ext cx="105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GB" sz="1000" dirty="0"/>
                <a:t>SUPAGWD, </a:t>
              </a:r>
              <a:r>
                <a:rPr lang="en-GB" sz="1000" dirty="0" smtClean="0"/>
                <a:t>October 2012</a:t>
              </a:r>
              <a:endParaRPr lang="en-US" sz="1000" dirty="0"/>
            </a:p>
          </p:txBody>
        </p:sp>
        <p:pic>
          <p:nvPicPr>
            <p:cNvPr id="123916" name="Picture 20" descr="SUPA_sm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5092" y="3956"/>
              <a:ext cx="600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930" name="Picture 4"/>
          <p:cNvPicPr>
            <a:picLocks noChangeAspect="1" noChangeArrowheads="1"/>
          </p:cNvPicPr>
          <p:nvPr/>
        </p:nvPicPr>
        <p:blipFill>
          <a:blip r:embed="rId2" cstate="print"/>
          <a:srcRect b="13167"/>
          <a:stretch>
            <a:fillRect/>
          </a:stretch>
        </p:blipFill>
        <p:spPr bwMode="auto">
          <a:xfrm>
            <a:off x="3211513" y="260350"/>
            <a:ext cx="5586412" cy="5976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4931" name="Text Box 5"/>
          <p:cNvSpPr txBox="1">
            <a:spLocks noChangeArrowheads="1"/>
          </p:cNvSpPr>
          <p:nvPr/>
        </p:nvSpPr>
        <p:spPr bwMode="auto">
          <a:xfrm>
            <a:off x="395288" y="333375"/>
            <a:ext cx="3240087" cy="405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000">
                <a:solidFill>
                  <a:schemeClr val="accent2"/>
                </a:solidFill>
              </a:rPr>
              <a:t>More generally, for</a:t>
            </a:r>
          </a:p>
          <a:p>
            <a:endParaRPr lang="en-GB" sz="2000">
              <a:solidFill>
                <a:schemeClr val="accent2"/>
              </a:solidFill>
            </a:endParaRPr>
          </a:p>
          <a:p>
            <a:r>
              <a:rPr lang="en-GB" sz="2000">
                <a:solidFill>
                  <a:schemeClr val="accent2"/>
                </a:solidFill>
              </a:rPr>
              <a:t>Detector ‘sees’</a:t>
            </a:r>
          </a:p>
          <a:p>
            <a:endParaRPr lang="en-GB" sz="2000">
              <a:solidFill>
                <a:schemeClr val="accent2"/>
              </a:solidFill>
            </a:endParaRPr>
          </a:p>
          <a:p>
            <a:endParaRPr lang="en-GB" sz="2000">
              <a:solidFill>
                <a:schemeClr val="accent2"/>
              </a:solidFill>
            </a:endParaRPr>
          </a:p>
          <a:p>
            <a:endParaRPr lang="en-GB" sz="2000">
              <a:solidFill>
                <a:schemeClr val="accent2"/>
              </a:solidFill>
            </a:endParaRPr>
          </a:p>
          <a:p>
            <a:endParaRPr lang="en-GB" sz="2000">
              <a:solidFill>
                <a:schemeClr val="accent2"/>
              </a:solidFill>
            </a:endParaRPr>
          </a:p>
          <a:p>
            <a:r>
              <a:rPr lang="en-GB" sz="2000">
                <a:solidFill>
                  <a:schemeClr val="accent2"/>
                </a:solidFill>
              </a:rPr>
              <a:t>Maximum response for</a:t>
            </a:r>
          </a:p>
          <a:p>
            <a:endParaRPr lang="en-GB" sz="2000">
              <a:solidFill>
                <a:schemeClr val="accent2"/>
              </a:solidFill>
            </a:endParaRPr>
          </a:p>
          <a:p>
            <a:endParaRPr lang="en-GB" sz="2000">
              <a:solidFill>
                <a:schemeClr val="accent2"/>
              </a:solidFill>
            </a:endParaRPr>
          </a:p>
          <a:p>
            <a:endParaRPr lang="en-GB" sz="2000">
              <a:solidFill>
                <a:schemeClr val="accent2"/>
              </a:solidFill>
            </a:endParaRPr>
          </a:p>
          <a:p>
            <a:endParaRPr lang="en-GB" sz="2000">
              <a:solidFill>
                <a:schemeClr val="accent2"/>
              </a:solidFill>
            </a:endParaRPr>
          </a:p>
          <a:p>
            <a:r>
              <a:rPr lang="en-GB" sz="2000">
                <a:solidFill>
                  <a:schemeClr val="accent2"/>
                </a:solidFill>
              </a:rPr>
              <a:t>Null response for</a:t>
            </a:r>
          </a:p>
        </p:txBody>
      </p:sp>
      <p:pic>
        <p:nvPicPr>
          <p:cNvPr id="124932" name="Picture 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213" y="260350"/>
            <a:ext cx="1247775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4933" name="Picture 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00113" y="1412875"/>
            <a:ext cx="3248025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4934" name="Picture 1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79613" y="2997200"/>
            <a:ext cx="904875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4935" name="Picture 1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9750" y="2986088"/>
            <a:ext cx="1228725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4936" name="Picture 1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4213" y="4581525"/>
            <a:ext cx="88582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4937" name="Picture 1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908175" y="4581525"/>
            <a:ext cx="118110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24938" name="Group 18"/>
          <p:cNvGrpSpPr>
            <a:grpSpLocks/>
          </p:cNvGrpSpPr>
          <p:nvPr/>
        </p:nvGrpSpPr>
        <p:grpSpPr bwMode="auto">
          <a:xfrm>
            <a:off x="71438" y="6237288"/>
            <a:ext cx="8964612" cy="579437"/>
            <a:chOff x="45" y="3929"/>
            <a:chExt cx="5647" cy="365"/>
          </a:xfrm>
        </p:grpSpPr>
        <p:pic>
          <p:nvPicPr>
            <p:cNvPr id="124939" name="Picture 19" descr="colourCMYK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45" y="3929"/>
              <a:ext cx="1157" cy="3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4940" name="Picture 20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4468" y="3929"/>
              <a:ext cx="544" cy="3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4941" name="Text Box 21"/>
            <p:cNvSpPr txBox="1">
              <a:spLocks noChangeArrowheads="1"/>
            </p:cNvSpPr>
            <p:nvPr/>
          </p:nvSpPr>
          <p:spPr bwMode="auto">
            <a:xfrm>
              <a:off x="2424" y="4140"/>
              <a:ext cx="105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GB" sz="1000" dirty="0"/>
                <a:t>SUPAGWD, </a:t>
              </a:r>
              <a:r>
                <a:rPr lang="en-GB" sz="1000" dirty="0" smtClean="0"/>
                <a:t>October 2012</a:t>
              </a:r>
              <a:endParaRPr lang="en-US" sz="1000" dirty="0"/>
            </a:p>
          </p:txBody>
        </p:sp>
        <p:pic>
          <p:nvPicPr>
            <p:cNvPr id="124942" name="Picture 22" descr="SUPA_sm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5092" y="3956"/>
              <a:ext cx="600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954" name="Picture 2"/>
          <p:cNvPicPr>
            <a:picLocks noChangeAspect="1" noChangeArrowheads="1"/>
          </p:cNvPicPr>
          <p:nvPr/>
        </p:nvPicPr>
        <p:blipFill>
          <a:blip r:embed="rId2" cstate="print"/>
          <a:srcRect b="13167"/>
          <a:stretch>
            <a:fillRect/>
          </a:stretch>
        </p:blipFill>
        <p:spPr bwMode="auto">
          <a:xfrm>
            <a:off x="3211513" y="260350"/>
            <a:ext cx="5586412" cy="5976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5955" name="Text Box 3"/>
          <p:cNvSpPr txBox="1">
            <a:spLocks noChangeArrowheads="1"/>
          </p:cNvSpPr>
          <p:nvPr/>
        </p:nvSpPr>
        <p:spPr bwMode="auto">
          <a:xfrm>
            <a:off x="395288" y="333375"/>
            <a:ext cx="3240087" cy="405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000">
                <a:solidFill>
                  <a:schemeClr val="accent2"/>
                </a:solidFill>
              </a:rPr>
              <a:t>More generally, for</a:t>
            </a:r>
          </a:p>
          <a:p>
            <a:endParaRPr lang="en-GB" sz="2000">
              <a:solidFill>
                <a:schemeClr val="accent2"/>
              </a:solidFill>
            </a:endParaRPr>
          </a:p>
          <a:p>
            <a:r>
              <a:rPr lang="en-GB" sz="2000">
                <a:solidFill>
                  <a:schemeClr val="accent2"/>
                </a:solidFill>
              </a:rPr>
              <a:t>Detector ‘sees’</a:t>
            </a:r>
          </a:p>
          <a:p>
            <a:endParaRPr lang="en-GB" sz="2000">
              <a:solidFill>
                <a:schemeClr val="accent2"/>
              </a:solidFill>
            </a:endParaRPr>
          </a:p>
          <a:p>
            <a:endParaRPr lang="en-GB" sz="2000">
              <a:solidFill>
                <a:schemeClr val="accent2"/>
              </a:solidFill>
            </a:endParaRPr>
          </a:p>
          <a:p>
            <a:endParaRPr lang="en-GB" sz="2000">
              <a:solidFill>
                <a:schemeClr val="accent2"/>
              </a:solidFill>
            </a:endParaRPr>
          </a:p>
          <a:p>
            <a:endParaRPr lang="en-GB" sz="2000">
              <a:solidFill>
                <a:schemeClr val="accent2"/>
              </a:solidFill>
            </a:endParaRPr>
          </a:p>
          <a:p>
            <a:r>
              <a:rPr lang="en-GB" sz="2000">
                <a:solidFill>
                  <a:schemeClr val="accent2"/>
                </a:solidFill>
              </a:rPr>
              <a:t>Maximum response for</a:t>
            </a:r>
          </a:p>
          <a:p>
            <a:endParaRPr lang="en-GB" sz="2000">
              <a:solidFill>
                <a:schemeClr val="accent2"/>
              </a:solidFill>
            </a:endParaRPr>
          </a:p>
          <a:p>
            <a:endParaRPr lang="en-GB" sz="2000">
              <a:solidFill>
                <a:schemeClr val="accent2"/>
              </a:solidFill>
            </a:endParaRPr>
          </a:p>
          <a:p>
            <a:endParaRPr lang="en-GB" sz="2000">
              <a:solidFill>
                <a:schemeClr val="accent2"/>
              </a:solidFill>
            </a:endParaRPr>
          </a:p>
          <a:p>
            <a:endParaRPr lang="en-GB" sz="2000">
              <a:solidFill>
                <a:schemeClr val="accent2"/>
              </a:solidFill>
            </a:endParaRPr>
          </a:p>
          <a:p>
            <a:r>
              <a:rPr lang="en-GB" sz="2000">
                <a:solidFill>
                  <a:schemeClr val="accent2"/>
                </a:solidFill>
              </a:rPr>
              <a:t>Null response for</a:t>
            </a:r>
          </a:p>
        </p:txBody>
      </p:sp>
      <p:pic>
        <p:nvPicPr>
          <p:cNvPr id="125956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213" y="260350"/>
            <a:ext cx="1247775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5957" name="Picture 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79613" y="2997200"/>
            <a:ext cx="904875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5958" name="Picture 1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750" y="2986088"/>
            <a:ext cx="1228725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5959" name="Picture 1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4213" y="4581525"/>
            <a:ext cx="88582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5960" name="Picture 1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708400" y="333375"/>
            <a:ext cx="485775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5961" name="Picture 1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116013" y="1484313"/>
            <a:ext cx="3238500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5962" name="Picture 1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951038" y="2957513"/>
            <a:ext cx="1181100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5963" name="Picture 19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908175" y="4551363"/>
            <a:ext cx="79057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25964" name="Group 20"/>
          <p:cNvGrpSpPr>
            <a:grpSpLocks/>
          </p:cNvGrpSpPr>
          <p:nvPr/>
        </p:nvGrpSpPr>
        <p:grpSpPr bwMode="auto">
          <a:xfrm>
            <a:off x="71438" y="6237288"/>
            <a:ext cx="8964612" cy="579437"/>
            <a:chOff x="45" y="3929"/>
            <a:chExt cx="5647" cy="365"/>
          </a:xfrm>
        </p:grpSpPr>
        <p:pic>
          <p:nvPicPr>
            <p:cNvPr id="125965" name="Picture 21" descr="colourCMYK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45" y="3929"/>
              <a:ext cx="1157" cy="3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5966" name="Picture 22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4468" y="3929"/>
              <a:ext cx="544" cy="3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5967" name="Text Box 23"/>
            <p:cNvSpPr txBox="1">
              <a:spLocks noChangeArrowheads="1"/>
            </p:cNvSpPr>
            <p:nvPr/>
          </p:nvSpPr>
          <p:spPr bwMode="auto">
            <a:xfrm>
              <a:off x="2424" y="4140"/>
              <a:ext cx="105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GB" sz="1000" dirty="0"/>
                <a:t>SUPAGWD, </a:t>
              </a:r>
              <a:r>
                <a:rPr lang="en-GB" sz="1000" dirty="0" smtClean="0"/>
                <a:t>October 2012</a:t>
              </a:r>
              <a:endParaRPr lang="en-US" sz="1000" dirty="0"/>
            </a:p>
          </p:txBody>
        </p:sp>
        <p:pic>
          <p:nvPicPr>
            <p:cNvPr id="125968" name="Picture 24" descr="SUPA_sm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5092" y="3956"/>
              <a:ext cx="600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0" name="Text Box 4"/>
          <p:cNvSpPr txBox="1">
            <a:spLocks noChangeArrowheads="1"/>
          </p:cNvSpPr>
          <p:nvPr/>
        </p:nvSpPr>
        <p:spPr bwMode="auto">
          <a:xfrm>
            <a:off x="179388" y="188913"/>
            <a:ext cx="882491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28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1. Foundations of General Relativity   </a:t>
            </a:r>
            <a:r>
              <a:rPr lang="en-GB" sz="24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(pgs. 6 – 12)</a:t>
            </a:r>
            <a:endParaRPr lang="en-GB" sz="2800" b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  <p:sp>
        <p:nvSpPr>
          <p:cNvPr id="22531" name="Text Box 13"/>
          <p:cNvSpPr txBox="1">
            <a:spLocks noChangeArrowheads="1"/>
          </p:cNvSpPr>
          <p:nvPr/>
        </p:nvSpPr>
        <p:spPr bwMode="auto">
          <a:xfrm>
            <a:off x="592138" y="1335088"/>
            <a:ext cx="6716712" cy="284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000"/>
              <a:t>GR is a generalisation of  </a:t>
            </a:r>
            <a:r>
              <a:rPr lang="en-GB" sz="2000">
                <a:solidFill>
                  <a:srgbClr val="FF0000"/>
                </a:solidFill>
              </a:rPr>
              <a:t>Special Relativity</a:t>
            </a:r>
            <a:r>
              <a:rPr lang="en-GB" sz="2000"/>
              <a:t>   (1905).</a:t>
            </a:r>
          </a:p>
          <a:p>
            <a:endParaRPr lang="en-GB" sz="2000"/>
          </a:p>
          <a:p>
            <a:pPr>
              <a:lnSpc>
                <a:spcPct val="130000"/>
              </a:lnSpc>
            </a:pPr>
            <a:r>
              <a:rPr lang="en-GB" sz="2000"/>
              <a:t>In SR  Einstein formulated the laws of physics to be valid for all  </a:t>
            </a:r>
            <a:r>
              <a:rPr lang="en-GB" sz="2000" b="1">
                <a:solidFill>
                  <a:srgbClr val="FF0000"/>
                </a:solidFill>
              </a:rPr>
              <a:t>inertial observers</a:t>
            </a:r>
          </a:p>
          <a:p>
            <a:pPr>
              <a:lnSpc>
                <a:spcPct val="130000"/>
              </a:lnSpc>
            </a:pPr>
            <a:endParaRPr lang="en-GB" sz="2000" b="1">
              <a:solidFill>
                <a:srgbClr val="FF0000"/>
              </a:solidFill>
            </a:endParaRPr>
          </a:p>
          <a:p>
            <a:pPr>
              <a:lnSpc>
                <a:spcPct val="130000"/>
              </a:lnSpc>
            </a:pPr>
            <a:r>
              <a:rPr lang="en-GB" sz="2400" b="1">
                <a:solidFill>
                  <a:schemeClr val="accent2"/>
                </a:solidFill>
                <a:sym typeface="Wingdings 3" pitchFamily="18" charset="2"/>
              </a:rPr>
              <a:t>   Measurements of space and time relative </a:t>
            </a:r>
          </a:p>
          <a:p>
            <a:pPr>
              <a:lnSpc>
                <a:spcPct val="130000"/>
              </a:lnSpc>
            </a:pPr>
            <a:r>
              <a:rPr lang="en-GB" sz="2400" b="1">
                <a:solidFill>
                  <a:schemeClr val="accent2"/>
                </a:solidFill>
                <a:sym typeface="Wingdings 3" pitchFamily="18" charset="2"/>
              </a:rPr>
              <a:t>      to observer’s motion. </a:t>
            </a:r>
          </a:p>
        </p:txBody>
      </p:sp>
      <p:grpSp>
        <p:nvGrpSpPr>
          <p:cNvPr id="22532" name="Group 14"/>
          <p:cNvGrpSpPr>
            <a:grpSpLocks/>
          </p:cNvGrpSpPr>
          <p:nvPr/>
        </p:nvGrpSpPr>
        <p:grpSpPr bwMode="auto">
          <a:xfrm>
            <a:off x="71438" y="6237288"/>
            <a:ext cx="8964612" cy="579437"/>
            <a:chOff x="45" y="3929"/>
            <a:chExt cx="5647" cy="365"/>
          </a:xfrm>
        </p:grpSpPr>
        <p:pic>
          <p:nvPicPr>
            <p:cNvPr id="22533" name="Picture 15" descr="colourCMYK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5" y="3929"/>
              <a:ext cx="1157" cy="3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534" name="Picture 16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468" y="3929"/>
              <a:ext cx="544" cy="3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535" name="Text Box 17"/>
            <p:cNvSpPr txBox="1">
              <a:spLocks noChangeArrowheads="1"/>
            </p:cNvSpPr>
            <p:nvPr/>
          </p:nvSpPr>
          <p:spPr bwMode="auto">
            <a:xfrm>
              <a:off x="2424" y="4140"/>
              <a:ext cx="105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GB" sz="1000" dirty="0"/>
                <a:t>SUPAGWD, </a:t>
              </a:r>
              <a:r>
                <a:rPr lang="en-GB" sz="1000" dirty="0" smtClean="0"/>
                <a:t>October 2012</a:t>
              </a:r>
              <a:endParaRPr lang="en-US" sz="1000" dirty="0"/>
            </a:p>
          </p:txBody>
        </p:sp>
        <p:pic>
          <p:nvPicPr>
            <p:cNvPr id="22536" name="Picture 18" descr="SUPA_sm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092" y="3956"/>
              <a:ext cx="600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Text Box 2"/>
          <p:cNvSpPr txBox="1">
            <a:spLocks noChangeArrowheads="1"/>
          </p:cNvSpPr>
          <p:nvPr/>
        </p:nvSpPr>
        <p:spPr bwMode="auto">
          <a:xfrm>
            <a:off x="107950" y="238125"/>
            <a:ext cx="8547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24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9. The Production of Gravitational Waves    </a:t>
            </a:r>
            <a:r>
              <a:rPr lang="en-GB" sz="2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(pgs 76 – 80)</a:t>
            </a:r>
          </a:p>
        </p:txBody>
      </p:sp>
      <p:pic>
        <p:nvPicPr>
          <p:cNvPr id="126979" name="Picture 1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1016000"/>
            <a:ext cx="8496300" cy="306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6980" name="Picture 2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2138" y="4508500"/>
            <a:ext cx="3048000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6981" name="Line 21"/>
          <p:cNvSpPr>
            <a:spLocks noChangeShapeType="1"/>
          </p:cNvSpPr>
          <p:nvPr/>
        </p:nvSpPr>
        <p:spPr bwMode="auto">
          <a:xfrm flipV="1">
            <a:off x="6084888" y="4437063"/>
            <a:ext cx="719137" cy="287337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26982" name="Text Box 22"/>
          <p:cNvSpPr txBox="1">
            <a:spLocks noChangeArrowheads="1"/>
          </p:cNvSpPr>
          <p:nvPr/>
        </p:nvSpPr>
        <p:spPr bwMode="auto">
          <a:xfrm>
            <a:off x="6927850" y="4097338"/>
            <a:ext cx="174783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>
                <a:solidFill>
                  <a:srgbClr val="FF0000"/>
                </a:solidFill>
              </a:rPr>
              <a:t>Net electric dipole moment</a:t>
            </a:r>
          </a:p>
        </p:txBody>
      </p:sp>
      <p:grpSp>
        <p:nvGrpSpPr>
          <p:cNvPr id="126983" name="Group 23"/>
          <p:cNvGrpSpPr>
            <a:grpSpLocks/>
          </p:cNvGrpSpPr>
          <p:nvPr/>
        </p:nvGrpSpPr>
        <p:grpSpPr bwMode="auto">
          <a:xfrm>
            <a:off x="71438" y="6237288"/>
            <a:ext cx="8964612" cy="579437"/>
            <a:chOff x="45" y="3929"/>
            <a:chExt cx="5647" cy="365"/>
          </a:xfrm>
        </p:grpSpPr>
        <p:pic>
          <p:nvPicPr>
            <p:cNvPr id="126984" name="Picture 24" descr="colourCMYK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5" y="3929"/>
              <a:ext cx="1157" cy="3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6985" name="Picture 25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468" y="3929"/>
              <a:ext cx="544" cy="3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6986" name="Text Box 26"/>
            <p:cNvSpPr txBox="1">
              <a:spLocks noChangeArrowheads="1"/>
            </p:cNvSpPr>
            <p:nvPr/>
          </p:nvSpPr>
          <p:spPr bwMode="auto">
            <a:xfrm>
              <a:off x="2424" y="4140"/>
              <a:ext cx="105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GB" sz="1000" dirty="0"/>
                <a:t>SUPAGWD, </a:t>
              </a:r>
              <a:r>
                <a:rPr lang="en-GB" sz="1000" dirty="0" smtClean="0"/>
                <a:t>October 2012</a:t>
              </a:r>
              <a:endParaRPr lang="en-US" sz="1000" dirty="0"/>
            </a:p>
          </p:txBody>
        </p:sp>
        <p:pic>
          <p:nvPicPr>
            <p:cNvPr id="126987" name="Picture 27" descr="SUPA_sm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092" y="3956"/>
              <a:ext cx="600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00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6238" y="476250"/>
            <a:ext cx="30099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8003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3500" y="1268413"/>
            <a:ext cx="6477000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8004" name="Text Box 12"/>
          <p:cNvSpPr txBox="1">
            <a:spLocks noChangeArrowheads="1"/>
          </p:cNvSpPr>
          <p:nvPr/>
        </p:nvSpPr>
        <p:spPr bwMode="auto">
          <a:xfrm>
            <a:off x="592138" y="2703513"/>
            <a:ext cx="781685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000">
                <a:solidFill>
                  <a:schemeClr val="accent2"/>
                </a:solidFill>
              </a:rPr>
              <a:t>Gravitational analogues?...</a:t>
            </a:r>
          </a:p>
          <a:p>
            <a:endParaRPr lang="en-GB" sz="2000">
              <a:solidFill>
                <a:schemeClr val="accent2"/>
              </a:solidFill>
            </a:endParaRPr>
          </a:p>
          <a:p>
            <a:endParaRPr lang="en-GB" sz="900">
              <a:solidFill>
                <a:schemeClr val="accent2"/>
              </a:solidFill>
            </a:endParaRPr>
          </a:p>
          <a:p>
            <a:r>
              <a:rPr lang="en-GB" sz="2000">
                <a:solidFill>
                  <a:schemeClr val="accent2"/>
                </a:solidFill>
              </a:rPr>
              <a:t>	Mass dipole moment:</a:t>
            </a:r>
          </a:p>
          <a:p>
            <a:endParaRPr lang="en-GB" sz="2000">
              <a:solidFill>
                <a:schemeClr val="accent2"/>
              </a:solidFill>
            </a:endParaRPr>
          </a:p>
          <a:p>
            <a:endParaRPr lang="en-GB" sz="2000">
              <a:solidFill>
                <a:schemeClr val="accent2"/>
              </a:solidFill>
            </a:endParaRPr>
          </a:p>
          <a:p>
            <a:r>
              <a:rPr lang="en-GB" sz="2000">
                <a:solidFill>
                  <a:schemeClr val="accent2"/>
                </a:solidFill>
              </a:rPr>
              <a:t>But</a:t>
            </a:r>
          </a:p>
          <a:p>
            <a:r>
              <a:rPr lang="en-GB" sz="2000">
                <a:solidFill>
                  <a:schemeClr val="accent2"/>
                </a:solidFill>
              </a:rPr>
              <a:t>                                                                       </a:t>
            </a:r>
          </a:p>
          <a:p>
            <a:endParaRPr lang="en-GB" sz="2000">
              <a:solidFill>
                <a:schemeClr val="accent2"/>
              </a:solidFill>
            </a:endParaRPr>
          </a:p>
          <a:p>
            <a:r>
              <a:rPr lang="en-GB" sz="2000">
                <a:solidFill>
                  <a:schemeClr val="accent2"/>
                </a:solidFill>
              </a:rPr>
              <a:t>  Conservation of </a:t>
            </a:r>
            <a:r>
              <a:rPr lang="en-GB" sz="2000">
                <a:solidFill>
                  <a:srgbClr val="FF0000"/>
                </a:solidFill>
              </a:rPr>
              <a:t>linear momentum</a:t>
            </a:r>
            <a:r>
              <a:rPr lang="en-GB" sz="2000">
                <a:solidFill>
                  <a:schemeClr val="accent2"/>
                </a:solidFill>
              </a:rPr>
              <a:t> implies no mass dipole radiation</a:t>
            </a:r>
          </a:p>
        </p:txBody>
      </p:sp>
      <p:pic>
        <p:nvPicPr>
          <p:cNvPr id="128005" name="Picture 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538" y="3213100"/>
            <a:ext cx="2533650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8006" name="Picture 1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57300" y="4119563"/>
            <a:ext cx="3819525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28007" name="Group 16"/>
          <p:cNvGrpSpPr>
            <a:grpSpLocks/>
          </p:cNvGrpSpPr>
          <p:nvPr/>
        </p:nvGrpSpPr>
        <p:grpSpPr bwMode="auto">
          <a:xfrm>
            <a:off x="71438" y="6237288"/>
            <a:ext cx="8964612" cy="579437"/>
            <a:chOff x="45" y="3929"/>
            <a:chExt cx="5647" cy="365"/>
          </a:xfrm>
        </p:grpSpPr>
        <p:pic>
          <p:nvPicPr>
            <p:cNvPr id="128008" name="Picture 17" descr="colourCMYK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5" y="3929"/>
              <a:ext cx="1157" cy="3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8009" name="Picture 18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468" y="3929"/>
              <a:ext cx="544" cy="3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8010" name="Text Box 19"/>
            <p:cNvSpPr txBox="1">
              <a:spLocks noChangeArrowheads="1"/>
            </p:cNvSpPr>
            <p:nvPr/>
          </p:nvSpPr>
          <p:spPr bwMode="auto">
            <a:xfrm>
              <a:off x="2424" y="4140"/>
              <a:ext cx="105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GB" sz="1000" dirty="0"/>
                <a:t>SUPAGWD, </a:t>
              </a:r>
              <a:r>
                <a:rPr lang="en-GB" sz="1000" dirty="0" smtClean="0"/>
                <a:t>October 2012</a:t>
              </a:r>
              <a:endParaRPr lang="en-US" sz="1000" dirty="0"/>
            </a:p>
          </p:txBody>
        </p:sp>
        <p:pic>
          <p:nvPicPr>
            <p:cNvPr id="128011" name="Picture 20" descr="SUPA_sm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5092" y="3956"/>
              <a:ext cx="600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6238" y="476250"/>
            <a:ext cx="30099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9027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3500" y="1268413"/>
            <a:ext cx="6477000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9028" name="Text Box 10"/>
          <p:cNvSpPr txBox="1">
            <a:spLocks noChangeArrowheads="1"/>
          </p:cNvSpPr>
          <p:nvPr/>
        </p:nvSpPr>
        <p:spPr bwMode="auto">
          <a:xfrm>
            <a:off x="592138" y="2703513"/>
            <a:ext cx="7902575" cy="253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000">
                <a:solidFill>
                  <a:schemeClr val="accent2"/>
                </a:solidFill>
              </a:rPr>
              <a:t>Gravitational analogues?...</a:t>
            </a:r>
          </a:p>
          <a:p>
            <a:endParaRPr lang="en-GB" sz="2000">
              <a:solidFill>
                <a:schemeClr val="accent2"/>
              </a:solidFill>
            </a:endParaRPr>
          </a:p>
          <a:p>
            <a:endParaRPr lang="en-GB" sz="2000">
              <a:solidFill>
                <a:schemeClr val="accent2"/>
              </a:solidFill>
            </a:endParaRPr>
          </a:p>
          <a:p>
            <a:endParaRPr lang="en-GB" sz="2000">
              <a:solidFill>
                <a:schemeClr val="accent2"/>
              </a:solidFill>
            </a:endParaRPr>
          </a:p>
          <a:p>
            <a:endParaRPr lang="en-GB" sz="2000">
              <a:solidFill>
                <a:schemeClr val="accent2"/>
              </a:solidFill>
            </a:endParaRPr>
          </a:p>
          <a:p>
            <a:endParaRPr lang="en-GB" sz="2000">
              <a:solidFill>
                <a:schemeClr val="accent2"/>
              </a:solidFill>
            </a:endParaRPr>
          </a:p>
          <a:p>
            <a:endParaRPr lang="en-GB" sz="2000">
              <a:solidFill>
                <a:schemeClr val="accent2"/>
              </a:solidFill>
            </a:endParaRPr>
          </a:p>
          <a:p>
            <a:r>
              <a:rPr lang="en-GB" sz="2000">
                <a:solidFill>
                  <a:schemeClr val="accent2"/>
                </a:solidFill>
              </a:rPr>
              <a:t>Conservation of </a:t>
            </a:r>
            <a:r>
              <a:rPr lang="en-GB" sz="2000">
                <a:solidFill>
                  <a:srgbClr val="FF0000"/>
                </a:solidFill>
              </a:rPr>
              <a:t>angular momentum</a:t>
            </a:r>
            <a:r>
              <a:rPr lang="en-GB" sz="2000">
                <a:solidFill>
                  <a:schemeClr val="accent2"/>
                </a:solidFill>
              </a:rPr>
              <a:t> implies no mass dipole radiation</a:t>
            </a:r>
          </a:p>
        </p:txBody>
      </p:sp>
      <p:pic>
        <p:nvPicPr>
          <p:cNvPr id="129029" name="Picture 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08200" y="3221038"/>
            <a:ext cx="4695825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29030" name="Group 14"/>
          <p:cNvGrpSpPr>
            <a:grpSpLocks/>
          </p:cNvGrpSpPr>
          <p:nvPr/>
        </p:nvGrpSpPr>
        <p:grpSpPr bwMode="auto">
          <a:xfrm>
            <a:off x="71438" y="6237288"/>
            <a:ext cx="8964612" cy="579437"/>
            <a:chOff x="45" y="3929"/>
            <a:chExt cx="5647" cy="365"/>
          </a:xfrm>
        </p:grpSpPr>
        <p:pic>
          <p:nvPicPr>
            <p:cNvPr id="129031" name="Picture 15" descr="colourCMYK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5" y="3929"/>
              <a:ext cx="1157" cy="3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9032" name="Picture 16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468" y="3929"/>
              <a:ext cx="544" cy="3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9033" name="Text Box 17"/>
            <p:cNvSpPr txBox="1">
              <a:spLocks noChangeArrowheads="1"/>
            </p:cNvSpPr>
            <p:nvPr/>
          </p:nvSpPr>
          <p:spPr bwMode="auto">
            <a:xfrm>
              <a:off x="2424" y="4140"/>
              <a:ext cx="105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GB" sz="1000" dirty="0"/>
                <a:t>SUPAGWD, </a:t>
              </a:r>
              <a:r>
                <a:rPr lang="en-GB" sz="1000" dirty="0" smtClean="0"/>
                <a:t>October 2012</a:t>
              </a:r>
              <a:endParaRPr lang="en-US" sz="1000" dirty="0"/>
            </a:p>
          </p:txBody>
        </p:sp>
        <p:pic>
          <p:nvPicPr>
            <p:cNvPr id="129034" name="Picture 18" descr="SUPA_sm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5092" y="3956"/>
              <a:ext cx="600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050" name="Picture 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038" y="4414838"/>
            <a:ext cx="8543925" cy="203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0051" name="Text Box 10"/>
          <p:cNvSpPr txBox="1">
            <a:spLocks noChangeArrowheads="1"/>
          </p:cNvSpPr>
          <p:nvPr/>
        </p:nvSpPr>
        <p:spPr bwMode="auto">
          <a:xfrm>
            <a:off x="611188" y="549275"/>
            <a:ext cx="7993062" cy="359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000">
                <a:solidFill>
                  <a:schemeClr val="accent2"/>
                </a:solidFill>
              </a:rPr>
              <a:t>Also, the quadrupole of a </a:t>
            </a:r>
            <a:r>
              <a:rPr lang="en-GB" sz="2000" b="1">
                <a:solidFill>
                  <a:srgbClr val="FF0000"/>
                </a:solidFill>
              </a:rPr>
              <a:t>spherically symmetric mass distribution</a:t>
            </a:r>
            <a:r>
              <a:rPr lang="en-GB" sz="2000">
                <a:solidFill>
                  <a:schemeClr val="accent2"/>
                </a:solidFill>
              </a:rPr>
              <a:t> is zero.</a:t>
            </a:r>
          </a:p>
          <a:p>
            <a:endParaRPr lang="en-GB" sz="2000">
              <a:solidFill>
                <a:schemeClr val="accent2"/>
              </a:solidFill>
            </a:endParaRPr>
          </a:p>
          <a:p>
            <a:endParaRPr lang="en-GB" sz="2000">
              <a:solidFill>
                <a:schemeClr val="accent2"/>
              </a:solidFill>
            </a:endParaRPr>
          </a:p>
          <a:p>
            <a:pPr algn="ctr">
              <a:lnSpc>
                <a:spcPct val="125000"/>
              </a:lnSpc>
            </a:pPr>
            <a:r>
              <a:rPr lang="en-GB" sz="2000"/>
              <a:t>Metric perturbations which are spherically symmetric don’t produce gravitational radiation.</a:t>
            </a:r>
          </a:p>
          <a:p>
            <a:pPr algn="ctr">
              <a:lnSpc>
                <a:spcPct val="125000"/>
              </a:lnSpc>
            </a:pPr>
            <a:endParaRPr lang="en-GB" sz="2000"/>
          </a:p>
          <a:p>
            <a:pPr algn="ctr">
              <a:lnSpc>
                <a:spcPct val="125000"/>
              </a:lnSpc>
            </a:pPr>
            <a:endParaRPr lang="en-GB" sz="2000"/>
          </a:p>
          <a:p>
            <a:pPr algn="ctr">
              <a:lnSpc>
                <a:spcPct val="125000"/>
              </a:lnSpc>
            </a:pPr>
            <a:endParaRPr lang="en-GB" sz="2000"/>
          </a:p>
          <a:p>
            <a:pPr>
              <a:lnSpc>
                <a:spcPct val="125000"/>
              </a:lnSpc>
            </a:pPr>
            <a:r>
              <a:rPr lang="en-GB" sz="2000"/>
              <a:t>Example:   binary neutron star system.</a:t>
            </a:r>
          </a:p>
        </p:txBody>
      </p:sp>
      <p:sp>
        <p:nvSpPr>
          <p:cNvPr id="130052" name="AutoShape 12"/>
          <p:cNvSpPr>
            <a:spLocks noChangeArrowheads="1"/>
          </p:cNvSpPr>
          <p:nvPr/>
        </p:nvSpPr>
        <p:spPr bwMode="auto">
          <a:xfrm>
            <a:off x="611188" y="1700213"/>
            <a:ext cx="7921625" cy="1081087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pic>
        <p:nvPicPr>
          <p:cNvPr id="130053" name="Picture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525" y="3284538"/>
            <a:ext cx="2276475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0054" name="AutoShape 15"/>
          <p:cNvSpPr>
            <a:spLocks noChangeArrowheads="1"/>
          </p:cNvSpPr>
          <p:nvPr/>
        </p:nvSpPr>
        <p:spPr bwMode="auto">
          <a:xfrm>
            <a:off x="5724525" y="3357563"/>
            <a:ext cx="2303463" cy="1150937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grpSp>
        <p:nvGrpSpPr>
          <p:cNvPr id="130055" name="Group 16"/>
          <p:cNvGrpSpPr>
            <a:grpSpLocks/>
          </p:cNvGrpSpPr>
          <p:nvPr/>
        </p:nvGrpSpPr>
        <p:grpSpPr bwMode="auto">
          <a:xfrm>
            <a:off x="71438" y="6237288"/>
            <a:ext cx="8964612" cy="579437"/>
            <a:chOff x="45" y="3929"/>
            <a:chExt cx="5647" cy="365"/>
          </a:xfrm>
        </p:grpSpPr>
        <p:pic>
          <p:nvPicPr>
            <p:cNvPr id="130056" name="Picture 17" descr="colourCMYK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5" y="3929"/>
              <a:ext cx="1157" cy="3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0057" name="Picture 18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468" y="3929"/>
              <a:ext cx="544" cy="3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0058" name="Text Box 19"/>
            <p:cNvSpPr txBox="1">
              <a:spLocks noChangeArrowheads="1"/>
            </p:cNvSpPr>
            <p:nvPr/>
          </p:nvSpPr>
          <p:spPr bwMode="auto">
            <a:xfrm>
              <a:off x="2424" y="4140"/>
              <a:ext cx="105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GB" sz="1000" dirty="0"/>
                <a:t>SUPAGWD, </a:t>
              </a:r>
              <a:r>
                <a:rPr lang="en-GB" sz="1000" dirty="0" smtClean="0"/>
                <a:t>October 2012</a:t>
              </a:r>
              <a:endParaRPr lang="en-US" sz="1000" dirty="0"/>
            </a:p>
          </p:txBody>
        </p:sp>
        <p:pic>
          <p:nvPicPr>
            <p:cNvPr id="130059" name="Picture 20" descr="SUPA_sm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092" y="3956"/>
              <a:ext cx="600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074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260350"/>
            <a:ext cx="820737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1075" name="Rectangle 11"/>
          <p:cNvSpPr>
            <a:spLocks noChangeArrowheads="1"/>
          </p:cNvSpPr>
          <p:nvPr/>
        </p:nvSpPr>
        <p:spPr bwMode="auto">
          <a:xfrm>
            <a:off x="8027988" y="692150"/>
            <a:ext cx="576262" cy="50482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pic>
        <p:nvPicPr>
          <p:cNvPr id="131076" name="Picture 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66863" y="1585913"/>
            <a:ext cx="6010275" cy="368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31077" name="Group 13"/>
          <p:cNvGrpSpPr>
            <a:grpSpLocks/>
          </p:cNvGrpSpPr>
          <p:nvPr/>
        </p:nvGrpSpPr>
        <p:grpSpPr bwMode="auto">
          <a:xfrm>
            <a:off x="71438" y="6237288"/>
            <a:ext cx="8964612" cy="579437"/>
            <a:chOff x="45" y="3929"/>
            <a:chExt cx="5647" cy="365"/>
          </a:xfrm>
        </p:grpSpPr>
        <p:pic>
          <p:nvPicPr>
            <p:cNvPr id="131078" name="Picture 14" descr="colourCMYK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5" y="3929"/>
              <a:ext cx="1157" cy="3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1079" name="Picture 15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468" y="3929"/>
              <a:ext cx="544" cy="3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1080" name="Text Box 16"/>
            <p:cNvSpPr txBox="1">
              <a:spLocks noChangeArrowheads="1"/>
            </p:cNvSpPr>
            <p:nvPr/>
          </p:nvSpPr>
          <p:spPr bwMode="auto">
            <a:xfrm>
              <a:off x="2424" y="4140"/>
              <a:ext cx="105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GB" sz="1000" dirty="0"/>
                <a:t>SUPAGWD, </a:t>
              </a:r>
              <a:r>
                <a:rPr lang="en-GB" sz="1000" dirty="0" smtClean="0"/>
                <a:t>October 2012</a:t>
              </a:r>
              <a:endParaRPr lang="en-US" sz="1000" dirty="0"/>
            </a:p>
          </p:txBody>
        </p:sp>
        <p:pic>
          <p:nvPicPr>
            <p:cNvPr id="131081" name="Picture 17" descr="SUPA_sm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092" y="3956"/>
              <a:ext cx="600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098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05088" y="396875"/>
            <a:ext cx="3933825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2099" name="Text Box 11"/>
          <p:cNvSpPr txBox="1">
            <a:spLocks noChangeArrowheads="1"/>
          </p:cNvSpPr>
          <p:nvPr/>
        </p:nvSpPr>
        <p:spPr bwMode="auto">
          <a:xfrm>
            <a:off x="611188" y="549275"/>
            <a:ext cx="7993062" cy="504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000"/>
              <a:t>Thus</a:t>
            </a:r>
          </a:p>
          <a:p>
            <a:endParaRPr lang="en-GB" sz="2000"/>
          </a:p>
          <a:p>
            <a:endParaRPr lang="en-GB" sz="2000"/>
          </a:p>
          <a:p>
            <a:endParaRPr lang="en-GB" sz="2000"/>
          </a:p>
          <a:p>
            <a:endParaRPr lang="en-GB" sz="2000"/>
          </a:p>
          <a:p>
            <a:endParaRPr lang="en-GB" sz="2000"/>
          </a:p>
          <a:p>
            <a:r>
              <a:rPr lang="en-GB" sz="2000"/>
              <a:t>where</a:t>
            </a:r>
          </a:p>
          <a:p>
            <a:endParaRPr lang="en-GB" sz="2000"/>
          </a:p>
          <a:p>
            <a:endParaRPr lang="en-GB" sz="2000"/>
          </a:p>
          <a:p>
            <a:endParaRPr lang="en-GB" sz="2000"/>
          </a:p>
          <a:p>
            <a:pPr>
              <a:lnSpc>
                <a:spcPct val="125000"/>
              </a:lnSpc>
            </a:pPr>
            <a:r>
              <a:rPr lang="en-GB" sz="2000"/>
              <a:t>So the binary system emits gravitational waves at  </a:t>
            </a:r>
            <a:r>
              <a:rPr lang="en-GB" sz="2000" b="1">
                <a:solidFill>
                  <a:srgbClr val="FF0000"/>
                </a:solidFill>
              </a:rPr>
              <a:t>twice</a:t>
            </a:r>
            <a:r>
              <a:rPr lang="en-GB" sz="2000"/>
              <a:t>  the orbital frequency of the neutron stars.</a:t>
            </a:r>
          </a:p>
          <a:p>
            <a:pPr>
              <a:lnSpc>
                <a:spcPct val="125000"/>
              </a:lnSpc>
            </a:pPr>
            <a:endParaRPr lang="en-GB" sz="2000"/>
          </a:p>
          <a:p>
            <a:pPr>
              <a:lnSpc>
                <a:spcPct val="125000"/>
              </a:lnSpc>
            </a:pPr>
            <a:endParaRPr lang="en-GB" sz="2000"/>
          </a:p>
          <a:p>
            <a:pPr>
              <a:lnSpc>
                <a:spcPct val="125000"/>
              </a:lnSpc>
            </a:pPr>
            <a:r>
              <a:rPr lang="en-GB" sz="2000"/>
              <a:t>Also</a:t>
            </a:r>
          </a:p>
        </p:txBody>
      </p:sp>
      <p:pic>
        <p:nvPicPr>
          <p:cNvPr id="132100" name="Picture 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14613" y="1341438"/>
            <a:ext cx="3914775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2101" name="Picture 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24175" y="2276475"/>
            <a:ext cx="329565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2102" name="Picture 1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03350" y="4797425"/>
            <a:ext cx="4391025" cy="12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32103" name="Group 18"/>
          <p:cNvGrpSpPr>
            <a:grpSpLocks/>
          </p:cNvGrpSpPr>
          <p:nvPr/>
        </p:nvGrpSpPr>
        <p:grpSpPr bwMode="auto">
          <a:xfrm>
            <a:off x="71438" y="6237288"/>
            <a:ext cx="8964612" cy="579437"/>
            <a:chOff x="45" y="3929"/>
            <a:chExt cx="5647" cy="365"/>
          </a:xfrm>
        </p:grpSpPr>
        <p:pic>
          <p:nvPicPr>
            <p:cNvPr id="132104" name="Picture 19" descr="colourCMYK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5" y="3929"/>
              <a:ext cx="1157" cy="3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2105" name="Picture 20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468" y="3929"/>
              <a:ext cx="544" cy="3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2106" name="Text Box 21"/>
            <p:cNvSpPr txBox="1">
              <a:spLocks noChangeArrowheads="1"/>
            </p:cNvSpPr>
            <p:nvPr/>
          </p:nvSpPr>
          <p:spPr bwMode="auto">
            <a:xfrm>
              <a:off x="2424" y="4140"/>
              <a:ext cx="105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GB" sz="1000" dirty="0"/>
                <a:t>SUPAGWD, </a:t>
              </a:r>
              <a:r>
                <a:rPr lang="en-GB" sz="1000" dirty="0" smtClean="0"/>
                <a:t>October 2012</a:t>
              </a:r>
              <a:endParaRPr lang="en-US" sz="1000" dirty="0"/>
            </a:p>
          </p:txBody>
        </p:sp>
        <p:pic>
          <p:nvPicPr>
            <p:cNvPr id="132107" name="Picture 22" descr="SUPA_sm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5092" y="3956"/>
              <a:ext cx="600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22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05088" y="396875"/>
            <a:ext cx="3933825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23" name="Text Box 9"/>
          <p:cNvSpPr txBox="1">
            <a:spLocks noChangeArrowheads="1"/>
          </p:cNvSpPr>
          <p:nvPr/>
        </p:nvSpPr>
        <p:spPr bwMode="auto">
          <a:xfrm>
            <a:off x="611188" y="549275"/>
            <a:ext cx="7993062" cy="504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000"/>
              <a:t>Thus</a:t>
            </a:r>
          </a:p>
          <a:p>
            <a:endParaRPr lang="en-GB" sz="2000"/>
          </a:p>
          <a:p>
            <a:endParaRPr lang="en-GB" sz="2000"/>
          </a:p>
          <a:p>
            <a:endParaRPr lang="en-GB" sz="2000"/>
          </a:p>
          <a:p>
            <a:endParaRPr lang="en-GB" sz="2000"/>
          </a:p>
          <a:p>
            <a:endParaRPr lang="en-GB" sz="2000"/>
          </a:p>
          <a:p>
            <a:r>
              <a:rPr lang="en-GB" sz="2000"/>
              <a:t>where</a:t>
            </a:r>
          </a:p>
          <a:p>
            <a:endParaRPr lang="en-GB" sz="2000"/>
          </a:p>
          <a:p>
            <a:endParaRPr lang="en-GB" sz="2000"/>
          </a:p>
          <a:p>
            <a:endParaRPr lang="en-GB" sz="2000"/>
          </a:p>
          <a:p>
            <a:pPr>
              <a:lnSpc>
                <a:spcPct val="125000"/>
              </a:lnSpc>
            </a:pPr>
            <a:r>
              <a:rPr lang="en-GB" sz="2000"/>
              <a:t>So the binary system emits gravitational waves at  </a:t>
            </a:r>
            <a:r>
              <a:rPr lang="en-GB" sz="2000" b="1">
                <a:solidFill>
                  <a:srgbClr val="FF0000"/>
                </a:solidFill>
              </a:rPr>
              <a:t>twice</a:t>
            </a:r>
            <a:r>
              <a:rPr lang="en-GB" sz="2000"/>
              <a:t>  the orbital frequency of the neutron stars.</a:t>
            </a:r>
          </a:p>
          <a:p>
            <a:pPr>
              <a:lnSpc>
                <a:spcPct val="125000"/>
              </a:lnSpc>
            </a:pPr>
            <a:endParaRPr lang="en-GB" sz="2000"/>
          </a:p>
          <a:p>
            <a:pPr>
              <a:lnSpc>
                <a:spcPct val="125000"/>
              </a:lnSpc>
            </a:pPr>
            <a:endParaRPr lang="en-GB" sz="2000"/>
          </a:p>
          <a:p>
            <a:pPr>
              <a:lnSpc>
                <a:spcPct val="125000"/>
              </a:lnSpc>
            </a:pPr>
            <a:r>
              <a:rPr lang="en-GB" sz="2000"/>
              <a:t>Also</a:t>
            </a:r>
          </a:p>
        </p:txBody>
      </p:sp>
      <p:pic>
        <p:nvPicPr>
          <p:cNvPr id="133124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14613" y="1341438"/>
            <a:ext cx="3914775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25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24175" y="2276475"/>
            <a:ext cx="329565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26" name="Picture 1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03350" y="4797425"/>
            <a:ext cx="4391025" cy="12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27" name="AutoShape 13"/>
          <p:cNvSpPr>
            <a:spLocks noChangeArrowheads="1"/>
          </p:cNvSpPr>
          <p:nvPr/>
        </p:nvSpPr>
        <p:spPr bwMode="auto">
          <a:xfrm>
            <a:off x="6011863" y="5300663"/>
            <a:ext cx="935037" cy="215900"/>
          </a:xfrm>
          <a:prstGeom prst="leftArrow">
            <a:avLst>
              <a:gd name="adj1" fmla="val 50000"/>
              <a:gd name="adj2" fmla="val 10827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16078" name="Text Box 14"/>
          <p:cNvSpPr txBox="1">
            <a:spLocks noChangeArrowheads="1"/>
          </p:cNvSpPr>
          <p:nvPr/>
        </p:nvSpPr>
        <p:spPr bwMode="auto">
          <a:xfrm>
            <a:off x="6659563" y="5013325"/>
            <a:ext cx="225742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GB" sz="32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Huge</a:t>
            </a:r>
          </a:p>
          <a:p>
            <a:pPr algn="ctr">
              <a:defRPr/>
            </a:pPr>
            <a:r>
              <a:rPr lang="en-GB" sz="32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Challenge!</a:t>
            </a:r>
          </a:p>
        </p:txBody>
      </p:sp>
      <p:grpSp>
        <p:nvGrpSpPr>
          <p:cNvPr id="133129" name="Group 15"/>
          <p:cNvGrpSpPr>
            <a:grpSpLocks/>
          </p:cNvGrpSpPr>
          <p:nvPr/>
        </p:nvGrpSpPr>
        <p:grpSpPr bwMode="auto">
          <a:xfrm>
            <a:off x="71438" y="6237288"/>
            <a:ext cx="8964612" cy="579437"/>
            <a:chOff x="45" y="3929"/>
            <a:chExt cx="5647" cy="365"/>
          </a:xfrm>
        </p:grpSpPr>
        <p:pic>
          <p:nvPicPr>
            <p:cNvPr id="133130" name="Picture 16" descr="colourCMYK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5" y="3929"/>
              <a:ext cx="1157" cy="3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131" name="Picture 17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468" y="3929"/>
              <a:ext cx="544" cy="3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3132" name="Text Box 18"/>
            <p:cNvSpPr txBox="1">
              <a:spLocks noChangeArrowheads="1"/>
            </p:cNvSpPr>
            <p:nvPr/>
          </p:nvSpPr>
          <p:spPr bwMode="auto">
            <a:xfrm>
              <a:off x="2424" y="4140"/>
              <a:ext cx="105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GB" sz="1000" dirty="0"/>
                <a:t>SUPAGWD, </a:t>
              </a:r>
              <a:r>
                <a:rPr lang="en-GB" sz="1000" dirty="0" smtClean="0"/>
                <a:t>October 2012</a:t>
              </a:r>
              <a:endParaRPr lang="en-US" sz="1000" dirty="0"/>
            </a:p>
          </p:txBody>
        </p:sp>
        <p:pic>
          <p:nvPicPr>
            <p:cNvPr id="133133" name="Picture 19" descr="SUPA_sm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5092" y="3956"/>
              <a:ext cx="600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AutoShape 11"/>
          <p:cNvSpPr>
            <a:spLocks noChangeArrowheads="1"/>
          </p:cNvSpPr>
          <p:nvPr/>
        </p:nvSpPr>
        <p:spPr bwMode="auto">
          <a:xfrm>
            <a:off x="2051050" y="4581525"/>
            <a:ext cx="4968875" cy="1008063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66562" name="Text Box 2"/>
          <p:cNvSpPr txBox="1">
            <a:spLocks noChangeArrowheads="1"/>
          </p:cNvSpPr>
          <p:nvPr/>
        </p:nvSpPr>
        <p:spPr bwMode="auto">
          <a:xfrm>
            <a:off x="179388" y="188913"/>
            <a:ext cx="882491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28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1. Foundations of General Relativity   </a:t>
            </a:r>
            <a:r>
              <a:rPr lang="en-GB" sz="24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(pgs. 6 – 12)</a:t>
            </a:r>
            <a:endParaRPr lang="en-GB" sz="2800" b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  <p:sp>
        <p:nvSpPr>
          <p:cNvPr id="23556" name="Text Box 9"/>
          <p:cNvSpPr txBox="1">
            <a:spLocks noChangeArrowheads="1"/>
          </p:cNvSpPr>
          <p:nvPr/>
        </p:nvSpPr>
        <p:spPr bwMode="auto">
          <a:xfrm>
            <a:off x="592138" y="1335088"/>
            <a:ext cx="6716712" cy="284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000"/>
              <a:t>GR is a generalisation of  </a:t>
            </a:r>
            <a:r>
              <a:rPr lang="en-GB" sz="2000">
                <a:solidFill>
                  <a:srgbClr val="FF0000"/>
                </a:solidFill>
              </a:rPr>
              <a:t>Special Relativity</a:t>
            </a:r>
            <a:r>
              <a:rPr lang="en-GB" sz="2000"/>
              <a:t>   (1905).</a:t>
            </a:r>
          </a:p>
          <a:p>
            <a:endParaRPr lang="en-GB" sz="2000"/>
          </a:p>
          <a:p>
            <a:pPr>
              <a:lnSpc>
                <a:spcPct val="130000"/>
              </a:lnSpc>
            </a:pPr>
            <a:r>
              <a:rPr lang="en-GB" sz="2000"/>
              <a:t>In SR  Einstein formulated the laws of physics to be valid for all  </a:t>
            </a:r>
            <a:r>
              <a:rPr lang="en-GB" sz="2000" b="1">
                <a:solidFill>
                  <a:srgbClr val="FF0000"/>
                </a:solidFill>
              </a:rPr>
              <a:t>inertial observers</a:t>
            </a:r>
          </a:p>
          <a:p>
            <a:pPr>
              <a:lnSpc>
                <a:spcPct val="130000"/>
              </a:lnSpc>
            </a:pPr>
            <a:endParaRPr lang="en-GB" sz="2000" b="1">
              <a:solidFill>
                <a:srgbClr val="FF0000"/>
              </a:solidFill>
            </a:endParaRPr>
          </a:p>
          <a:p>
            <a:pPr>
              <a:lnSpc>
                <a:spcPct val="130000"/>
              </a:lnSpc>
            </a:pPr>
            <a:r>
              <a:rPr lang="en-GB" sz="2400" b="1">
                <a:solidFill>
                  <a:schemeClr val="accent2"/>
                </a:solidFill>
                <a:sym typeface="Wingdings 3" pitchFamily="18" charset="2"/>
              </a:rPr>
              <a:t>   Measurements of space and time relative </a:t>
            </a:r>
          </a:p>
          <a:p>
            <a:pPr>
              <a:lnSpc>
                <a:spcPct val="130000"/>
              </a:lnSpc>
            </a:pPr>
            <a:r>
              <a:rPr lang="en-GB" sz="2400" b="1">
                <a:solidFill>
                  <a:schemeClr val="accent2"/>
                </a:solidFill>
                <a:sym typeface="Wingdings 3" pitchFamily="18" charset="2"/>
              </a:rPr>
              <a:t>      to observer’s motion. </a:t>
            </a:r>
          </a:p>
        </p:txBody>
      </p:sp>
      <p:pic>
        <p:nvPicPr>
          <p:cNvPr id="23557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513" y="4659313"/>
            <a:ext cx="47434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8" name="Line 12"/>
          <p:cNvSpPr>
            <a:spLocks noChangeShapeType="1"/>
          </p:cNvSpPr>
          <p:nvPr/>
        </p:nvSpPr>
        <p:spPr bwMode="auto">
          <a:xfrm>
            <a:off x="2771775" y="5373688"/>
            <a:ext cx="576263" cy="576262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3559" name="Text Box 13"/>
          <p:cNvSpPr txBox="1">
            <a:spLocks noChangeArrowheads="1"/>
          </p:cNvSpPr>
          <p:nvPr/>
        </p:nvSpPr>
        <p:spPr bwMode="auto">
          <a:xfrm>
            <a:off x="3059113" y="6003925"/>
            <a:ext cx="14843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400">
                <a:solidFill>
                  <a:schemeClr val="accent2"/>
                </a:solidFill>
              </a:rPr>
              <a:t>Invariant interval</a:t>
            </a:r>
          </a:p>
        </p:txBody>
      </p:sp>
      <p:sp>
        <p:nvSpPr>
          <p:cNvPr id="23560" name="Text Box 14"/>
          <p:cNvSpPr txBox="1">
            <a:spLocks noChangeArrowheads="1"/>
          </p:cNvSpPr>
          <p:nvPr/>
        </p:nvSpPr>
        <p:spPr bwMode="auto">
          <a:xfrm>
            <a:off x="7359650" y="4724400"/>
            <a:ext cx="12382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>
                <a:solidFill>
                  <a:schemeClr val="accent2"/>
                </a:solidFill>
              </a:rPr>
              <a:t>Minkowski</a:t>
            </a:r>
          </a:p>
          <a:p>
            <a:pPr algn="ctr"/>
            <a:r>
              <a:rPr lang="en-GB">
                <a:solidFill>
                  <a:schemeClr val="accent2"/>
                </a:solidFill>
              </a:rPr>
              <a:t>metric</a:t>
            </a:r>
          </a:p>
        </p:txBody>
      </p:sp>
      <p:grpSp>
        <p:nvGrpSpPr>
          <p:cNvPr id="23561" name="Group 15"/>
          <p:cNvGrpSpPr>
            <a:grpSpLocks/>
          </p:cNvGrpSpPr>
          <p:nvPr/>
        </p:nvGrpSpPr>
        <p:grpSpPr bwMode="auto">
          <a:xfrm>
            <a:off x="71438" y="6237288"/>
            <a:ext cx="8964612" cy="579437"/>
            <a:chOff x="45" y="3929"/>
            <a:chExt cx="5647" cy="365"/>
          </a:xfrm>
        </p:grpSpPr>
        <p:pic>
          <p:nvPicPr>
            <p:cNvPr id="23562" name="Picture 16" descr="colourCMYK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5" y="3929"/>
              <a:ext cx="1157" cy="3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563" name="Picture 17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468" y="3929"/>
              <a:ext cx="544" cy="3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564" name="Text Box 18"/>
            <p:cNvSpPr txBox="1">
              <a:spLocks noChangeArrowheads="1"/>
            </p:cNvSpPr>
            <p:nvPr/>
          </p:nvSpPr>
          <p:spPr bwMode="auto">
            <a:xfrm>
              <a:off x="2424" y="4140"/>
              <a:ext cx="105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GB" sz="1000" dirty="0"/>
                <a:t>SUPAGWD, </a:t>
              </a:r>
              <a:r>
                <a:rPr lang="en-GB" sz="1000" dirty="0" smtClean="0"/>
                <a:t>October 2012</a:t>
              </a:r>
              <a:endParaRPr lang="en-US" sz="1000" dirty="0"/>
            </a:p>
          </p:txBody>
        </p:sp>
        <p:pic>
          <p:nvPicPr>
            <p:cNvPr id="23565" name="Picture 19" descr="SUPA_sm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092" y="3956"/>
              <a:ext cx="600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3"/>
          <p:cNvSpPr>
            <a:spLocks noChangeArrowheads="1"/>
          </p:cNvSpPr>
          <p:nvPr/>
        </p:nvSpPr>
        <p:spPr bwMode="auto">
          <a:xfrm>
            <a:off x="5219700" y="4149725"/>
            <a:ext cx="3168650" cy="19431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pic>
        <p:nvPicPr>
          <p:cNvPr id="24579" name="Picture 2" descr="centermass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46688" y="4149725"/>
            <a:ext cx="3070225" cy="1979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3" descr="gravity"/>
          <p:cNvPicPr>
            <a:picLocks noChangeAspect="1" noChangeArrowheads="1"/>
          </p:cNvPicPr>
          <p:nvPr/>
        </p:nvPicPr>
        <p:blipFill>
          <a:blip r:embed="rId3" cstate="print"/>
          <a:srcRect l="4074" t="1852" r="4245" b="33333"/>
          <a:stretch>
            <a:fillRect/>
          </a:stretch>
        </p:blipFill>
        <p:spPr bwMode="auto">
          <a:xfrm>
            <a:off x="4724400" y="792163"/>
            <a:ext cx="4038600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4" descr="newtonapple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750" y="806450"/>
            <a:ext cx="3627438" cy="453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2" name="Text Box 5"/>
          <p:cNvSpPr txBox="1">
            <a:spLocks noChangeArrowheads="1"/>
          </p:cNvSpPr>
          <p:nvPr/>
        </p:nvSpPr>
        <p:spPr bwMode="auto">
          <a:xfrm>
            <a:off x="1187450" y="5300663"/>
            <a:ext cx="22256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sz="2400">
                <a:solidFill>
                  <a:schemeClr val="tx2"/>
                </a:solidFill>
                <a:latin typeface="Times New Roman" pitchFamily="18" charset="0"/>
              </a:rPr>
              <a:t>Isaac Newton:</a:t>
            </a:r>
          </a:p>
          <a:p>
            <a:pPr algn="ctr"/>
            <a:r>
              <a:rPr lang="en-GB" sz="2400">
                <a:solidFill>
                  <a:schemeClr val="tx2"/>
                </a:solidFill>
                <a:latin typeface="Times New Roman" pitchFamily="18" charset="0"/>
              </a:rPr>
              <a:t>1642 – 1727 AD</a:t>
            </a:r>
          </a:p>
        </p:txBody>
      </p:sp>
      <p:sp>
        <p:nvSpPr>
          <p:cNvPr id="24583" name="Text Box 6"/>
          <p:cNvSpPr txBox="1">
            <a:spLocks noChangeArrowheads="1"/>
          </p:cNvSpPr>
          <p:nvPr/>
        </p:nvSpPr>
        <p:spPr bwMode="auto">
          <a:xfrm>
            <a:off x="669925" y="6362700"/>
            <a:ext cx="2686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i="1">
                <a:solidFill>
                  <a:schemeClr val="bg1"/>
                </a:solidFill>
                <a:latin typeface="Times New Roman" pitchFamily="18" charset="0"/>
              </a:rPr>
              <a:t>The Principia: 1684 - 1686</a:t>
            </a:r>
          </a:p>
        </p:txBody>
      </p:sp>
      <p:sp>
        <p:nvSpPr>
          <p:cNvPr id="24584" name="Text Box 14"/>
          <p:cNvSpPr txBox="1">
            <a:spLocks noChangeArrowheads="1"/>
          </p:cNvSpPr>
          <p:nvPr/>
        </p:nvSpPr>
        <p:spPr bwMode="auto">
          <a:xfrm>
            <a:off x="539750" y="188913"/>
            <a:ext cx="77041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400" b="1">
                <a:solidFill>
                  <a:schemeClr val="accent2"/>
                </a:solidFill>
                <a:sym typeface="Wingdings 3" pitchFamily="18" charset="2"/>
              </a:rPr>
              <a:t>Newtonian gravity is incompatible with SR</a:t>
            </a:r>
          </a:p>
        </p:txBody>
      </p:sp>
      <p:grpSp>
        <p:nvGrpSpPr>
          <p:cNvPr id="24585" name="Group 15"/>
          <p:cNvGrpSpPr>
            <a:grpSpLocks/>
          </p:cNvGrpSpPr>
          <p:nvPr/>
        </p:nvGrpSpPr>
        <p:grpSpPr bwMode="auto">
          <a:xfrm>
            <a:off x="71438" y="6237288"/>
            <a:ext cx="8964612" cy="579437"/>
            <a:chOff x="45" y="3929"/>
            <a:chExt cx="5647" cy="365"/>
          </a:xfrm>
        </p:grpSpPr>
        <p:pic>
          <p:nvPicPr>
            <p:cNvPr id="24586" name="Picture 16" descr="colourCMYK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5" y="3929"/>
              <a:ext cx="1157" cy="3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587" name="Picture 17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468" y="3929"/>
              <a:ext cx="544" cy="3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4588" name="Text Box 18"/>
            <p:cNvSpPr txBox="1">
              <a:spLocks noChangeArrowheads="1"/>
            </p:cNvSpPr>
            <p:nvPr/>
          </p:nvSpPr>
          <p:spPr bwMode="auto">
            <a:xfrm>
              <a:off x="2424" y="4140"/>
              <a:ext cx="105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GB" sz="1000" dirty="0"/>
                <a:t>SUPAGWD, </a:t>
              </a:r>
              <a:r>
                <a:rPr lang="en-GB" sz="1000" dirty="0" smtClean="0"/>
                <a:t>October 2012</a:t>
              </a:r>
              <a:endParaRPr lang="en-US" sz="1000" dirty="0"/>
            </a:p>
          </p:txBody>
        </p:sp>
        <p:pic>
          <p:nvPicPr>
            <p:cNvPr id="24589" name="Picture 19" descr="SUPA_sm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5092" y="3956"/>
              <a:ext cx="600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earthrotating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1500" y="5726113"/>
            <a:ext cx="582613" cy="58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2971800" y="2209800"/>
            <a:ext cx="13843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>
                <a:solidFill>
                  <a:srgbClr val="FFFF00"/>
                </a:solidFill>
                <a:latin typeface="Times New Roman" pitchFamily="18" charset="0"/>
              </a:rPr>
              <a:t>Moon’s orbit</a:t>
            </a:r>
          </a:p>
        </p:txBody>
      </p:sp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6124575" y="5438775"/>
            <a:ext cx="679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>
                <a:solidFill>
                  <a:srgbClr val="FFFF00"/>
                </a:solidFill>
                <a:latin typeface="Times New Roman" pitchFamily="18" charset="0"/>
              </a:rPr>
              <a:t>Earth</a:t>
            </a:r>
          </a:p>
        </p:txBody>
      </p:sp>
      <p:sp>
        <p:nvSpPr>
          <p:cNvPr id="25605" name="Oval 5"/>
          <p:cNvSpPr>
            <a:spLocks noChangeArrowheads="1"/>
          </p:cNvSpPr>
          <p:nvPr/>
        </p:nvSpPr>
        <p:spPr bwMode="auto">
          <a:xfrm>
            <a:off x="1066800" y="1219200"/>
            <a:ext cx="10287000" cy="9753600"/>
          </a:xfrm>
          <a:prstGeom prst="ellips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5606" name="Line 6"/>
          <p:cNvSpPr>
            <a:spLocks noChangeShapeType="1"/>
          </p:cNvSpPr>
          <p:nvPr/>
        </p:nvSpPr>
        <p:spPr bwMode="auto">
          <a:xfrm flipH="1">
            <a:off x="4114800" y="1219200"/>
            <a:ext cx="22098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5607" name="Line 7"/>
          <p:cNvSpPr>
            <a:spLocks noChangeShapeType="1"/>
          </p:cNvSpPr>
          <p:nvPr/>
        </p:nvSpPr>
        <p:spPr bwMode="auto">
          <a:xfrm rot="20090936" flipH="1">
            <a:off x="1828800" y="2208213"/>
            <a:ext cx="2209800" cy="1587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5608" name="Line 8"/>
          <p:cNvSpPr>
            <a:spLocks noChangeShapeType="1"/>
          </p:cNvSpPr>
          <p:nvPr/>
        </p:nvSpPr>
        <p:spPr bwMode="auto">
          <a:xfrm>
            <a:off x="4114800" y="1219200"/>
            <a:ext cx="0" cy="4572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5609" name="Line 9"/>
          <p:cNvSpPr>
            <a:spLocks noChangeShapeType="1"/>
          </p:cNvSpPr>
          <p:nvPr/>
        </p:nvSpPr>
        <p:spPr bwMode="auto">
          <a:xfrm>
            <a:off x="1981200" y="2667000"/>
            <a:ext cx="152400" cy="3810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5610" name="Rectangle 10"/>
          <p:cNvSpPr>
            <a:spLocks noChangeArrowheads="1"/>
          </p:cNvSpPr>
          <p:nvPr/>
        </p:nvSpPr>
        <p:spPr bwMode="auto">
          <a:xfrm>
            <a:off x="0" y="3962400"/>
            <a:ext cx="1295400" cy="28956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5611" name="Rectangle 11"/>
          <p:cNvSpPr>
            <a:spLocks noChangeArrowheads="1"/>
          </p:cNvSpPr>
          <p:nvPr/>
        </p:nvSpPr>
        <p:spPr bwMode="auto">
          <a:xfrm>
            <a:off x="7848600" y="1196975"/>
            <a:ext cx="1295400" cy="28956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5612" name="Rectangle 12"/>
          <p:cNvSpPr>
            <a:spLocks noChangeArrowheads="1"/>
          </p:cNvSpPr>
          <p:nvPr/>
        </p:nvSpPr>
        <p:spPr bwMode="auto">
          <a:xfrm>
            <a:off x="1295400" y="457200"/>
            <a:ext cx="6553200" cy="5943600"/>
          </a:xfrm>
          <a:prstGeom prst="rect">
            <a:avLst/>
          </a:prstGeom>
          <a:noFill/>
          <a:ln w="38100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pic>
        <p:nvPicPr>
          <p:cNvPr id="25613" name="Picture 13" descr="moon_mari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788" y="1125538"/>
            <a:ext cx="215900" cy="173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0" y="3962400"/>
            <a:ext cx="1295400" cy="28956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2971800" y="2209800"/>
            <a:ext cx="13843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>
                <a:solidFill>
                  <a:srgbClr val="FFFF00"/>
                </a:solidFill>
                <a:latin typeface="Times New Roman" pitchFamily="18" charset="0"/>
              </a:rPr>
              <a:t>Moon’s orbit</a:t>
            </a:r>
          </a:p>
        </p:txBody>
      </p:sp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4003675" y="3213100"/>
            <a:ext cx="3521075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000" b="1" i="1">
                <a:solidFill>
                  <a:srgbClr val="FFFF00"/>
                </a:solidFill>
              </a:rPr>
              <a:t>But how does the Moon </a:t>
            </a:r>
            <a:r>
              <a:rPr lang="en-GB" sz="2000" b="1" i="1" u="sng">
                <a:solidFill>
                  <a:srgbClr val="FFFF00"/>
                </a:solidFill>
              </a:rPr>
              <a:t>know</a:t>
            </a:r>
            <a:r>
              <a:rPr lang="en-GB" sz="2000" b="1" i="1">
                <a:solidFill>
                  <a:srgbClr val="FFFF00"/>
                </a:solidFill>
              </a:rPr>
              <a:t> to orbit the Earth?</a:t>
            </a:r>
          </a:p>
          <a:p>
            <a:endParaRPr lang="en-GB" sz="2000" b="1" i="1">
              <a:solidFill>
                <a:srgbClr val="FFFF00"/>
              </a:solidFill>
            </a:endParaRPr>
          </a:p>
          <a:p>
            <a:r>
              <a:rPr lang="en-GB" sz="2000" b="1" i="1">
                <a:solidFill>
                  <a:srgbClr val="FFFF00"/>
                </a:solidFill>
              </a:rPr>
              <a:t>How does gravity act at a distance across space?</a:t>
            </a:r>
          </a:p>
        </p:txBody>
      </p:sp>
      <p:sp>
        <p:nvSpPr>
          <p:cNvPr id="26629" name="Oval 5"/>
          <p:cNvSpPr>
            <a:spLocks noChangeArrowheads="1"/>
          </p:cNvSpPr>
          <p:nvPr/>
        </p:nvSpPr>
        <p:spPr bwMode="auto">
          <a:xfrm>
            <a:off x="1066800" y="1219200"/>
            <a:ext cx="10287000" cy="9753600"/>
          </a:xfrm>
          <a:prstGeom prst="ellips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6630" name="Line 6"/>
          <p:cNvSpPr>
            <a:spLocks noChangeShapeType="1"/>
          </p:cNvSpPr>
          <p:nvPr/>
        </p:nvSpPr>
        <p:spPr bwMode="auto">
          <a:xfrm flipH="1">
            <a:off x="4114800" y="1219200"/>
            <a:ext cx="22098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6631" name="Line 7"/>
          <p:cNvSpPr>
            <a:spLocks noChangeShapeType="1"/>
          </p:cNvSpPr>
          <p:nvPr/>
        </p:nvSpPr>
        <p:spPr bwMode="auto">
          <a:xfrm rot="20090936" flipH="1">
            <a:off x="1828800" y="2208213"/>
            <a:ext cx="2209800" cy="1587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6632" name="Line 8"/>
          <p:cNvSpPr>
            <a:spLocks noChangeShapeType="1"/>
          </p:cNvSpPr>
          <p:nvPr/>
        </p:nvSpPr>
        <p:spPr bwMode="auto">
          <a:xfrm>
            <a:off x="4114800" y="1219200"/>
            <a:ext cx="0" cy="4572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6633" name="Line 9"/>
          <p:cNvSpPr>
            <a:spLocks noChangeShapeType="1"/>
          </p:cNvSpPr>
          <p:nvPr/>
        </p:nvSpPr>
        <p:spPr bwMode="auto">
          <a:xfrm>
            <a:off x="1981200" y="2667000"/>
            <a:ext cx="152400" cy="3810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6634" name="Rectangle 10"/>
          <p:cNvSpPr>
            <a:spLocks noChangeArrowheads="1"/>
          </p:cNvSpPr>
          <p:nvPr/>
        </p:nvSpPr>
        <p:spPr bwMode="auto">
          <a:xfrm>
            <a:off x="0" y="3962400"/>
            <a:ext cx="1295400" cy="28956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6635" name="Rectangle 11"/>
          <p:cNvSpPr>
            <a:spLocks noChangeArrowheads="1"/>
          </p:cNvSpPr>
          <p:nvPr/>
        </p:nvSpPr>
        <p:spPr bwMode="auto">
          <a:xfrm>
            <a:off x="7848600" y="533400"/>
            <a:ext cx="1295400" cy="28956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6636" name="Rectangle 12"/>
          <p:cNvSpPr>
            <a:spLocks noChangeArrowheads="1"/>
          </p:cNvSpPr>
          <p:nvPr/>
        </p:nvSpPr>
        <p:spPr bwMode="auto">
          <a:xfrm>
            <a:off x="1295400" y="457200"/>
            <a:ext cx="6553200" cy="5943600"/>
          </a:xfrm>
          <a:prstGeom prst="rect">
            <a:avLst/>
          </a:prstGeom>
          <a:noFill/>
          <a:ln w="38100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pic>
        <p:nvPicPr>
          <p:cNvPr id="26637" name="Picture 13" descr="moon_mari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788" y="1125538"/>
            <a:ext cx="215900" cy="173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8" name="Picture 14" descr="earthrotating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1500" y="5726113"/>
            <a:ext cx="582613" cy="58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9" name="Text Box 15"/>
          <p:cNvSpPr txBox="1">
            <a:spLocks noChangeArrowheads="1"/>
          </p:cNvSpPr>
          <p:nvPr/>
        </p:nvSpPr>
        <p:spPr bwMode="auto">
          <a:xfrm>
            <a:off x="6124575" y="5438775"/>
            <a:ext cx="679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>
                <a:solidFill>
                  <a:srgbClr val="FFFF00"/>
                </a:solidFill>
                <a:latin typeface="Times New Roman" pitchFamily="18" charset="0"/>
              </a:rPr>
              <a:t>Earth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Text Box 7"/>
          <p:cNvSpPr txBox="1">
            <a:spLocks noChangeArrowheads="1"/>
          </p:cNvSpPr>
          <p:nvPr/>
        </p:nvSpPr>
        <p:spPr bwMode="auto">
          <a:xfrm>
            <a:off x="669925" y="6362700"/>
            <a:ext cx="2686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i="1">
                <a:solidFill>
                  <a:schemeClr val="bg1"/>
                </a:solidFill>
                <a:latin typeface="Times New Roman" pitchFamily="18" charset="0"/>
              </a:rPr>
              <a:t>The Principia: 1684 - 1686</a:t>
            </a:r>
          </a:p>
        </p:txBody>
      </p:sp>
      <p:sp>
        <p:nvSpPr>
          <p:cNvPr id="3078" name="Text Box 14"/>
          <p:cNvSpPr txBox="1">
            <a:spLocks noChangeArrowheads="1"/>
          </p:cNvSpPr>
          <p:nvPr/>
        </p:nvSpPr>
        <p:spPr bwMode="auto">
          <a:xfrm>
            <a:off x="539750" y="188913"/>
            <a:ext cx="770413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800" b="1">
                <a:solidFill>
                  <a:schemeClr val="accent2"/>
                </a:solidFill>
                <a:sym typeface="Wingdings 3" pitchFamily="18" charset="2"/>
              </a:rPr>
              <a:t>Principles of Equivalence</a:t>
            </a:r>
          </a:p>
        </p:txBody>
      </p:sp>
      <p:graphicFrame>
        <p:nvGraphicFramePr>
          <p:cNvPr id="3074" name="Object 15"/>
          <p:cNvGraphicFramePr>
            <a:graphicFrameLocks noChangeAspect="1"/>
          </p:cNvGraphicFramePr>
          <p:nvPr/>
        </p:nvGraphicFramePr>
        <p:xfrm>
          <a:off x="3851275" y="958850"/>
          <a:ext cx="1655763" cy="669925"/>
        </p:xfrm>
        <a:graphic>
          <a:graphicData uri="http://schemas.openxmlformats.org/presentationml/2006/ole">
            <p:oleObj spid="_x0000_s3074" name="Equation" r:id="rId3" imgW="596880" imgH="241200" progId="Equation.3">
              <p:embed/>
            </p:oleObj>
          </a:graphicData>
        </a:graphic>
      </p:graphicFrame>
      <p:sp>
        <p:nvSpPr>
          <p:cNvPr id="3079" name="Text Box 16"/>
          <p:cNvSpPr txBox="1">
            <a:spLocks noChangeArrowheads="1"/>
          </p:cNvSpPr>
          <p:nvPr/>
        </p:nvSpPr>
        <p:spPr bwMode="auto">
          <a:xfrm>
            <a:off x="1619250" y="1125538"/>
            <a:ext cx="16224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000">
                <a:solidFill>
                  <a:schemeClr val="tx2"/>
                </a:solidFill>
              </a:rPr>
              <a:t>Inertial Mass</a:t>
            </a:r>
          </a:p>
        </p:txBody>
      </p:sp>
      <p:sp>
        <p:nvSpPr>
          <p:cNvPr id="3080" name="Text Box 17"/>
          <p:cNvSpPr txBox="1">
            <a:spLocks noChangeArrowheads="1"/>
          </p:cNvSpPr>
          <p:nvPr/>
        </p:nvSpPr>
        <p:spPr bwMode="auto">
          <a:xfrm>
            <a:off x="971550" y="2168525"/>
            <a:ext cx="2286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000">
                <a:solidFill>
                  <a:schemeClr val="tx2"/>
                </a:solidFill>
              </a:rPr>
              <a:t>Gravitational Mass</a:t>
            </a:r>
          </a:p>
        </p:txBody>
      </p:sp>
      <p:graphicFrame>
        <p:nvGraphicFramePr>
          <p:cNvPr id="3075" name="Object 18"/>
          <p:cNvGraphicFramePr>
            <a:graphicFrameLocks noChangeAspect="1"/>
          </p:cNvGraphicFramePr>
          <p:nvPr/>
        </p:nvGraphicFramePr>
        <p:xfrm>
          <a:off x="3748088" y="1773238"/>
          <a:ext cx="3487737" cy="1092200"/>
        </p:xfrm>
        <a:graphic>
          <a:graphicData uri="http://schemas.openxmlformats.org/presentationml/2006/ole">
            <p:oleObj spid="_x0000_s3075" name="Equation" r:id="rId4" imgW="1257120" imgH="393480" progId="Equation.3">
              <p:embed/>
            </p:oleObj>
          </a:graphicData>
        </a:graphic>
      </p:graphicFrame>
      <p:sp>
        <p:nvSpPr>
          <p:cNvPr id="91155" name="Text Box 19"/>
          <p:cNvSpPr txBox="1">
            <a:spLocks noChangeArrowheads="1"/>
          </p:cNvSpPr>
          <p:nvPr/>
        </p:nvSpPr>
        <p:spPr bwMode="auto">
          <a:xfrm>
            <a:off x="684213" y="3429000"/>
            <a:ext cx="6588125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24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Weak Equivalence Principle</a:t>
            </a:r>
          </a:p>
          <a:p>
            <a:pPr>
              <a:defRPr/>
            </a:pPr>
            <a:endParaRPr lang="en-GB" sz="2400" b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defRPr/>
            </a:pPr>
            <a:endParaRPr lang="en-GB" sz="2400" b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defRPr/>
            </a:pPr>
            <a:endParaRPr lang="en-GB" sz="2400" b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defRPr/>
            </a:pPr>
            <a:r>
              <a:rPr lang="en-GB" sz="2400">
                <a:solidFill>
                  <a:schemeClr val="accent2"/>
                </a:solidFill>
              </a:rPr>
              <a:t>	</a:t>
            </a:r>
            <a:r>
              <a:rPr lang="en-GB" sz="2400" i="1">
                <a:solidFill>
                  <a:schemeClr val="accent2"/>
                </a:solidFill>
              </a:rPr>
              <a:t>Gravity and acceleration are  </a:t>
            </a:r>
            <a:r>
              <a:rPr lang="en-GB" sz="2400" b="1" i="1">
                <a:solidFill>
                  <a:srgbClr val="FF0000"/>
                </a:solidFill>
              </a:rPr>
              <a:t>equivalent</a:t>
            </a:r>
          </a:p>
        </p:txBody>
      </p:sp>
      <p:graphicFrame>
        <p:nvGraphicFramePr>
          <p:cNvPr id="3076" name="Object 20"/>
          <p:cNvGraphicFramePr>
            <a:graphicFrameLocks noChangeAspect="1"/>
          </p:cNvGraphicFramePr>
          <p:nvPr/>
        </p:nvGraphicFramePr>
        <p:xfrm>
          <a:off x="5867400" y="3213100"/>
          <a:ext cx="1966913" cy="884238"/>
        </p:xfrm>
        <a:graphic>
          <a:graphicData uri="http://schemas.openxmlformats.org/presentationml/2006/ole">
            <p:oleObj spid="_x0000_s3076" name="Equation" r:id="rId5" imgW="507960" imgH="228600" progId="Equation.3">
              <p:embed/>
            </p:oleObj>
          </a:graphicData>
        </a:graphic>
      </p:graphicFrame>
      <p:sp>
        <p:nvSpPr>
          <p:cNvPr id="3082" name="AutoShape 21"/>
          <p:cNvSpPr>
            <a:spLocks noChangeArrowheads="1"/>
          </p:cNvSpPr>
          <p:nvPr/>
        </p:nvSpPr>
        <p:spPr bwMode="auto">
          <a:xfrm>
            <a:off x="5580063" y="3284538"/>
            <a:ext cx="2520950" cy="865187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grpSp>
        <p:nvGrpSpPr>
          <p:cNvPr id="3083" name="Group 22"/>
          <p:cNvGrpSpPr>
            <a:grpSpLocks/>
          </p:cNvGrpSpPr>
          <p:nvPr/>
        </p:nvGrpSpPr>
        <p:grpSpPr bwMode="auto">
          <a:xfrm>
            <a:off x="71438" y="6237288"/>
            <a:ext cx="8964612" cy="579437"/>
            <a:chOff x="45" y="3929"/>
            <a:chExt cx="5647" cy="365"/>
          </a:xfrm>
        </p:grpSpPr>
        <p:pic>
          <p:nvPicPr>
            <p:cNvPr id="3084" name="Picture 23" descr="colourCMYK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5" y="3929"/>
              <a:ext cx="1157" cy="3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85" name="Picture 24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468" y="3929"/>
              <a:ext cx="544" cy="3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086" name="Text Box 25"/>
            <p:cNvSpPr txBox="1">
              <a:spLocks noChangeArrowheads="1"/>
            </p:cNvSpPr>
            <p:nvPr/>
          </p:nvSpPr>
          <p:spPr bwMode="auto">
            <a:xfrm>
              <a:off x="2424" y="4140"/>
              <a:ext cx="105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GB" sz="1000" dirty="0"/>
                <a:t>SUPAGWD, </a:t>
              </a:r>
              <a:r>
                <a:rPr lang="en-GB" sz="1000" dirty="0" smtClean="0"/>
                <a:t>October 2012</a:t>
              </a:r>
              <a:endParaRPr lang="en-US" sz="1000" dirty="0"/>
            </a:p>
          </p:txBody>
        </p:sp>
        <p:pic>
          <p:nvPicPr>
            <p:cNvPr id="3087" name="Picture 26" descr="SUPA_sm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5092" y="3956"/>
              <a:ext cx="600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AutoShape 18"/>
          <p:cNvSpPr>
            <a:spLocks noChangeArrowheads="1"/>
          </p:cNvSpPr>
          <p:nvPr/>
        </p:nvSpPr>
        <p:spPr bwMode="auto">
          <a:xfrm>
            <a:off x="468313" y="981075"/>
            <a:ext cx="4392612" cy="3024188"/>
          </a:xfrm>
          <a:prstGeom prst="roundRect">
            <a:avLst>
              <a:gd name="adj" fmla="val 16667"/>
            </a:avLst>
          </a:prstGeom>
          <a:solidFill>
            <a:srgbClr val="EAEAEA"/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7651" name="Text Box 2"/>
          <p:cNvSpPr txBox="1">
            <a:spLocks noChangeArrowheads="1"/>
          </p:cNvSpPr>
          <p:nvPr/>
        </p:nvSpPr>
        <p:spPr bwMode="auto">
          <a:xfrm>
            <a:off x="669925" y="6362700"/>
            <a:ext cx="2686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i="1">
                <a:solidFill>
                  <a:schemeClr val="bg1"/>
                </a:solidFill>
                <a:latin typeface="Times New Roman" pitchFamily="18" charset="0"/>
              </a:rPr>
              <a:t>The Principia: 1684 - 1686</a:t>
            </a:r>
          </a:p>
        </p:txBody>
      </p:sp>
      <p:sp>
        <p:nvSpPr>
          <p:cNvPr id="27652" name="Text Box 9"/>
          <p:cNvSpPr txBox="1">
            <a:spLocks noChangeArrowheads="1"/>
          </p:cNvSpPr>
          <p:nvPr/>
        </p:nvSpPr>
        <p:spPr bwMode="auto">
          <a:xfrm>
            <a:off x="180975" y="234950"/>
            <a:ext cx="77041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400" b="1">
                <a:solidFill>
                  <a:schemeClr val="accent2"/>
                </a:solidFill>
                <a:sym typeface="Wingdings 3" pitchFamily="18" charset="2"/>
              </a:rPr>
              <a:t>The WEP implies:</a:t>
            </a:r>
          </a:p>
        </p:txBody>
      </p:sp>
      <p:sp>
        <p:nvSpPr>
          <p:cNvPr id="27653" name="Text Box 17"/>
          <p:cNvSpPr txBox="1">
            <a:spLocks noChangeArrowheads="1"/>
          </p:cNvSpPr>
          <p:nvPr/>
        </p:nvSpPr>
        <p:spPr bwMode="auto">
          <a:xfrm>
            <a:off x="735013" y="1125538"/>
            <a:ext cx="3908425" cy="265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2800">
                <a:solidFill>
                  <a:schemeClr val="tx2"/>
                </a:solidFill>
              </a:rPr>
              <a:t>A object freely-falling in a uniform gravitational field inhabits an </a:t>
            </a:r>
            <a:r>
              <a:rPr lang="en-GB" sz="2800" b="1">
                <a:solidFill>
                  <a:schemeClr val="accent2"/>
                </a:solidFill>
              </a:rPr>
              <a:t>inertial frame</a:t>
            </a:r>
            <a:r>
              <a:rPr lang="en-GB" sz="2800">
                <a:solidFill>
                  <a:schemeClr val="tx2"/>
                </a:solidFill>
              </a:rPr>
              <a:t> in which all gravitational forces have disappeared.</a:t>
            </a:r>
          </a:p>
        </p:txBody>
      </p:sp>
      <p:pic>
        <p:nvPicPr>
          <p:cNvPr id="27654" name="Picture 21" descr="hst_re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54613" y="333375"/>
            <a:ext cx="38100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7655" name="Group 23"/>
          <p:cNvGrpSpPr>
            <a:grpSpLocks/>
          </p:cNvGrpSpPr>
          <p:nvPr/>
        </p:nvGrpSpPr>
        <p:grpSpPr bwMode="auto">
          <a:xfrm>
            <a:off x="71438" y="6237288"/>
            <a:ext cx="8964612" cy="579437"/>
            <a:chOff x="45" y="3929"/>
            <a:chExt cx="5647" cy="365"/>
          </a:xfrm>
        </p:grpSpPr>
        <p:pic>
          <p:nvPicPr>
            <p:cNvPr id="27656" name="Picture 24" descr="colourCMYK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5" y="3929"/>
              <a:ext cx="1157" cy="3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657" name="Picture 2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468" y="3929"/>
              <a:ext cx="544" cy="3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7658" name="Text Box 26"/>
            <p:cNvSpPr txBox="1">
              <a:spLocks noChangeArrowheads="1"/>
            </p:cNvSpPr>
            <p:nvPr/>
          </p:nvSpPr>
          <p:spPr bwMode="auto">
            <a:xfrm>
              <a:off x="2424" y="4140"/>
              <a:ext cx="105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GB" sz="1000" dirty="0"/>
                <a:t>SUPAGWD, </a:t>
              </a:r>
              <a:r>
                <a:rPr lang="en-GB" sz="1000" dirty="0" smtClean="0"/>
                <a:t>October 2012</a:t>
              </a:r>
              <a:endParaRPr lang="en-US" sz="1000" dirty="0"/>
            </a:p>
          </p:txBody>
        </p:sp>
        <p:pic>
          <p:nvPicPr>
            <p:cNvPr id="27659" name="Picture 27" descr="SUPA_sm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092" y="3956"/>
              <a:ext cx="600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3"/>
          <p:cNvSpPr txBox="1">
            <a:spLocks noChangeArrowheads="1"/>
          </p:cNvSpPr>
          <p:nvPr/>
        </p:nvSpPr>
        <p:spPr bwMode="auto">
          <a:xfrm>
            <a:off x="669925" y="6362700"/>
            <a:ext cx="2686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i="1">
                <a:solidFill>
                  <a:schemeClr val="bg1"/>
                </a:solidFill>
                <a:latin typeface="Times New Roman" pitchFamily="18" charset="0"/>
              </a:rPr>
              <a:t>The Principia: 1684 - 1686</a:t>
            </a:r>
          </a:p>
        </p:txBody>
      </p:sp>
      <p:sp>
        <p:nvSpPr>
          <p:cNvPr id="28675" name="Text Box 10"/>
          <p:cNvSpPr txBox="1">
            <a:spLocks noChangeArrowheads="1"/>
          </p:cNvSpPr>
          <p:nvPr/>
        </p:nvSpPr>
        <p:spPr bwMode="auto">
          <a:xfrm>
            <a:off x="180975" y="234950"/>
            <a:ext cx="77041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400" b="1">
                <a:solidFill>
                  <a:schemeClr val="accent2"/>
                </a:solidFill>
                <a:sym typeface="Wingdings 3" pitchFamily="18" charset="2"/>
              </a:rPr>
              <a:t>The WEP implies:</a:t>
            </a:r>
          </a:p>
        </p:txBody>
      </p:sp>
      <p:grpSp>
        <p:nvGrpSpPr>
          <p:cNvPr id="28676" name="Group 14"/>
          <p:cNvGrpSpPr>
            <a:grpSpLocks/>
          </p:cNvGrpSpPr>
          <p:nvPr/>
        </p:nvGrpSpPr>
        <p:grpSpPr bwMode="auto">
          <a:xfrm>
            <a:off x="468313" y="981075"/>
            <a:ext cx="4392612" cy="3024188"/>
            <a:chOff x="295" y="618"/>
            <a:chExt cx="2767" cy="1905"/>
          </a:xfrm>
        </p:grpSpPr>
        <p:sp>
          <p:nvSpPr>
            <p:cNvPr id="28684" name="AutoShape 2"/>
            <p:cNvSpPr>
              <a:spLocks noChangeArrowheads="1"/>
            </p:cNvSpPr>
            <p:nvPr/>
          </p:nvSpPr>
          <p:spPr bwMode="auto">
            <a:xfrm>
              <a:off x="295" y="618"/>
              <a:ext cx="2767" cy="1905"/>
            </a:xfrm>
            <a:prstGeom prst="roundRect">
              <a:avLst>
                <a:gd name="adj" fmla="val 16667"/>
              </a:avLst>
            </a:prstGeom>
            <a:solidFill>
              <a:srgbClr val="EAEAEA"/>
            </a:solidFill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8685" name="Text Box 11"/>
            <p:cNvSpPr txBox="1">
              <a:spLocks noChangeArrowheads="1"/>
            </p:cNvSpPr>
            <p:nvPr/>
          </p:nvSpPr>
          <p:spPr bwMode="auto">
            <a:xfrm>
              <a:off x="463" y="709"/>
              <a:ext cx="2462" cy="16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GB" sz="2800">
                  <a:solidFill>
                    <a:schemeClr val="tx2"/>
                  </a:solidFill>
                </a:rPr>
                <a:t>A object freely-falling in a uniform gravitational field inhabits an </a:t>
              </a:r>
              <a:r>
                <a:rPr lang="en-GB" sz="2800" b="1">
                  <a:solidFill>
                    <a:schemeClr val="accent2"/>
                  </a:solidFill>
                </a:rPr>
                <a:t>inertial frame</a:t>
              </a:r>
              <a:r>
                <a:rPr lang="en-GB" sz="2800">
                  <a:solidFill>
                    <a:schemeClr val="tx2"/>
                  </a:solidFill>
                </a:rPr>
                <a:t> in which all gravitational forces have disappeared.</a:t>
              </a:r>
            </a:p>
          </p:txBody>
        </p:sp>
      </p:grpSp>
      <p:pic>
        <p:nvPicPr>
          <p:cNvPr id="28677" name="Picture 12" descr="hst_re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54613" y="333375"/>
            <a:ext cx="38100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8" name="Text Box 13"/>
          <p:cNvSpPr txBox="1">
            <a:spLocks noChangeArrowheads="1"/>
          </p:cNvSpPr>
          <p:nvPr/>
        </p:nvSpPr>
        <p:spPr bwMode="auto">
          <a:xfrm>
            <a:off x="611188" y="4221163"/>
            <a:ext cx="4195762" cy="140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GB" sz="2400" i="1">
                <a:solidFill>
                  <a:schemeClr val="accent2"/>
                </a:solidFill>
              </a:rPr>
              <a:t>But only </a:t>
            </a:r>
            <a:r>
              <a:rPr lang="en-GB" sz="2400" b="1" i="1">
                <a:solidFill>
                  <a:srgbClr val="FF0000"/>
                </a:solidFill>
              </a:rPr>
              <a:t>LIF</a:t>
            </a:r>
            <a:r>
              <a:rPr lang="en-GB" sz="2400" i="1">
                <a:solidFill>
                  <a:schemeClr val="accent2"/>
                </a:solidFill>
              </a:rPr>
              <a:t>:  only local over region for which gravitational field is uniform.</a:t>
            </a:r>
          </a:p>
        </p:txBody>
      </p:sp>
      <p:grpSp>
        <p:nvGrpSpPr>
          <p:cNvPr id="28679" name="Group 15"/>
          <p:cNvGrpSpPr>
            <a:grpSpLocks/>
          </p:cNvGrpSpPr>
          <p:nvPr/>
        </p:nvGrpSpPr>
        <p:grpSpPr bwMode="auto">
          <a:xfrm>
            <a:off x="71438" y="6237288"/>
            <a:ext cx="8964612" cy="579437"/>
            <a:chOff x="45" y="3929"/>
            <a:chExt cx="5647" cy="365"/>
          </a:xfrm>
        </p:grpSpPr>
        <p:pic>
          <p:nvPicPr>
            <p:cNvPr id="28680" name="Picture 16" descr="colourCMYK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5" y="3929"/>
              <a:ext cx="1157" cy="3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681" name="Picture 17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468" y="3929"/>
              <a:ext cx="544" cy="3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8682" name="Text Box 18"/>
            <p:cNvSpPr txBox="1">
              <a:spLocks noChangeArrowheads="1"/>
            </p:cNvSpPr>
            <p:nvPr/>
          </p:nvSpPr>
          <p:spPr bwMode="auto">
            <a:xfrm>
              <a:off x="2424" y="4140"/>
              <a:ext cx="105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GB" sz="1000" dirty="0"/>
                <a:t>SUPAGWD, </a:t>
              </a:r>
              <a:r>
                <a:rPr lang="en-GB" sz="1000" dirty="0" smtClean="0"/>
                <a:t>October 2012</a:t>
              </a:r>
              <a:endParaRPr lang="en-US" sz="1000" dirty="0"/>
            </a:p>
          </p:txBody>
        </p:sp>
        <p:pic>
          <p:nvPicPr>
            <p:cNvPr id="28683" name="Picture 19" descr="SUPA_sm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092" y="3956"/>
              <a:ext cx="600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827088" y="4149725"/>
          <a:ext cx="7423150" cy="2009775"/>
        </p:xfrm>
        <a:graphic>
          <a:graphicData uri="http://schemas.openxmlformats.org/presentationml/2006/ole">
            <p:oleObj spid="_x0000_s1026" name="Slide" r:id="rId3" imgW="4572000" imgH="3429000" progId="PowerPoint.Slide.8">
              <p:embed/>
            </p:oleObj>
          </a:graphicData>
        </a:graphic>
      </p:graphicFrame>
      <p:sp>
        <p:nvSpPr>
          <p:cNvPr id="1027" name="Text Box 3"/>
          <p:cNvSpPr txBox="1">
            <a:spLocks noChangeArrowheads="1"/>
          </p:cNvSpPr>
          <p:nvPr/>
        </p:nvSpPr>
        <p:spPr bwMode="auto">
          <a:xfrm>
            <a:off x="3251200" y="1603375"/>
            <a:ext cx="5137150" cy="204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3200" b="1">
                <a:solidFill>
                  <a:srgbClr val="000066"/>
                </a:solidFill>
                <a:latin typeface="Comic Sans MS" pitchFamily="66" charset="0"/>
              </a:rPr>
              <a:t>Spacetime tells matter how to move, and matter tells spacetime how to curve</a:t>
            </a:r>
          </a:p>
        </p:txBody>
      </p:sp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304800" y="266700"/>
            <a:ext cx="66722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3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Gravity in Einstein’s Universe</a:t>
            </a:r>
          </a:p>
        </p:txBody>
      </p:sp>
      <p:pic>
        <p:nvPicPr>
          <p:cNvPr id="1029" name="Picture 5" descr="Einstein_16"/>
          <p:cNvPicPr>
            <a:picLocks noChangeAspect="1" noChangeArrowheads="1"/>
          </p:cNvPicPr>
          <p:nvPr/>
        </p:nvPicPr>
        <p:blipFill>
          <a:blip r:embed="rId4" cstate="print"/>
          <a:srcRect b="8200"/>
          <a:stretch>
            <a:fillRect/>
          </a:stretch>
        </p:blipFill>
        <p:spPr bwMode="auto">
          <a:xfrm>
            <a:off x="468313" y="1268413"/>
            <a:ext cx="2111375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0" name="AutoShape 11"/>
          <p:cNvSpPr>
            <a:spLocks noChangeArrowheads="1"/>
          </p:cNvSpPr>
          <p:nvPr/>
        </p:nvSpPr>
        <p:spPr bwMode="auto">
          <a:xfrm>
            <a:off x="3059113" y="1484313"/>
            <a:ext cx="5113337" cy="2305050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grpSp>
        <p:nvGrpSpPr>
          <p:cNvPr id="1031" name="Group 20"/>
          <p:cNvGrpSpPr>
            <a:grpSpLocks/>
          </p:cNvGrpSpPr>
          <p:nvPr/>
        </p:nvGrpSpPr>
        <p:grpSpPr bwMode="auto">
          <a:xfrm>
            <a:off x="71438" y="6237288"/>
            <a:ext cx="8964612" cy="579437"/>
            <a:chOff x="45" y="3929"/>
            <a:chExt cx="5647" cy="365"/>
          </a:xfrm>
        </p:grpSpPr>
        <p:pic>
          <p:nvPicPr>
            <p:cNvPr id="1032" name="Picture 19" descr="colourCMYK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5" y="3929"/>
              <a:ext cx="1157" cy="3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33" name="Picture 15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468" y="3929"/>
              <a:ext cx="544" cy="3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34" name="Text Box 17"/>
            <p:cNvSpPr txBox="1">
              <a:spLocks noChangeArrowheads="1"/>
            </p:cNvSpPr>
            <p:nvPr/>
          </p:nvSpPr>
          <p:spPr bwMode="auto">
            <a:xfrm>
              <a:off x="2424" y="4140"/>
              <a:ext cx="105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GB" sz="1000" dirty="0"/>
                <a:t>SUPAGWD, </a:t>
              </a:r>
              <a:r>
                <a:rPr lang="en-GB" sz="1000" dirty="0" smtClean="0"/>
                <a:t>October 2012</a:t>
              </a:r>
              <a:endParaRPr lang="en-US" sz="1000" dirty="0"/>
            </a:p>
          </p:txBody>
        </p:sp>
        <p:pic>
          <p:nvPicPr>
            <p:cNvPr id="1035" name="Picture 18" descr="SUPA_sm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5092" y="3956"/>
              <a:ext cx="600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16" descr="rel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5100" y="1052513"/>
            <a:ext cx="2474913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7" name="Picture 15" descr="rel3"/>
          <p:cNvPicPr>
            <a:picLocks noChangeAspect="1" noChangeArrowheads="1"/>
          </p:cNvPicPr>
          <p:nvPr/>
        </p:nvPicPr>
        <p:blipFill>
          <a:blip r:embed="rId3" cstate="print">
            <a:lum bright="-6000" contrast="18000"/>
          </a:blip>
          <a:srcRect/>
          <a:stretch>
            <a:fillRect/>
          </a:stretch>
        </p:blipFill>
        <p:spPr bwMode="auto">
          <a:xfrm>
            <a:off x="4067175" y="1052513"/>
            <a:ext cx="2454275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8" name="Text Box 2"/>
          <p:cNvSpPr txBox="1">
            <a:spLocks noChangeArrowheads="1"/>
          </p:cNvSpPr>
          <p:nvPr/>
        </p:nvSpPr>
        <p:spPr bwMode="auto">
          <a:xfrm>
            <a:off x="669925" y="6362700"/>
            <a:ext cx="2686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i="1">
                <a:solidFill>
                  <a:schemeClr val="bg1"/>
                </a:solidFill>
                <a:latin typeface="Times New Roman" pitchFamily="18" charset="0"/>
              </a:rPr>
              <a:t>The Principia: 1684 - 1686</a:t>
            </a:r>
          </a:p>
        </p:txBody>
      </p:sp>
      <p:sp>
        <p:nvSpPr>
          <p:cNvPr id="31749" name="Text Box 9"/>
          <p:cNvSpPr txBox="1">
            <a:spLocks noChangeArrowheads="1"/>
          </p:cNvSpPr>
          <p:nvPr/>
        </p:nvSpPr>
        <p:spPr bwMode="auto">
          <a:xfrm>
            <a:off x="393700" y="476250"/>
            <a:ext cx="446563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400" b="1">
                <a:solidFill>
                  <a:schemeClr val="accent2"/>
                </a:solidFill>
                <a:sym typeface="Wingdings 3" pitchFamily="18" charset="2"/>
              </a:rPr>
              <a:t>Strong Equivalence Principle</a:t>
            </a:r>
          </a:p>
          <a:p>
            <a:endParaRPr lang="en-GB" sz="2400" b="1">
              <a:solidFill>
                <a:schemeClr val="accent2"/>
              </a:solidFill>
              <a:sym typeface="Wingdings 3" pitchFamily="18" charset="2"/>
            </a:endParaRPr>
          </a:p>
        </p:txBody>
      </p:sp>
      <p:sp>
        <p:nvSpPr>
          <p:cNvPr id="31750" name="AutoShape 13"/>
          <p:cNvSpPr>
            <a:spLocks noChangeArrowheads="1"/>
          </p:cNvSpPr>
          <p:nvPr/>
        </p:nvSpPr>
        <p:spPr bwMode="auto">
          <a:xfrm>
            <a:off x="250825" y="1341438"/>
            <a:ext cx="3673475" cy="3024187"/>
          </a:xfrm>
          <a:prstGeom prst="roundRect">
            <a:avLst>
              <a:gd name="adj" fmla="val 16667"/>
            </a:avLst>
          </a:prstGeom>
          <a:solidFill>
            <a:srgbClr val="EAEAEA"/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1751" name="Text Box 14"/>
          <p:cNvSpPr txBox="1">
            <a:spLocks noChangeArrowheads="1"/>
          </p:cNvSpPr>
          <p:nvPr/>
        </p:nvSpPr>
        <p:spPr bwMode="auto">
          <a:xfrm>
            <a:off x="34925" y="1566863"/>
            <a:ext cx="4033838" cy="265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2800">
                <a:solidFill>
                  <a:schemeClr val="tx2"/>
                </a:solidFill>
              </a:rPr>
              <a:t>Locally (i.e. in a LIF)  </a:t>
            </a:r>
          </a:p>
          <a:p>
            <a:pPr algn="ctr"/>
            <a:r>
              <a:rPr lang="en-GB" sz="2800" i="1">
                <a:solidFill>
                  <a:schemeClr val="tx2"/>
                </a:solidFill>
              </a:rPr>
              <a:t>all  </a:t>
            </a:r>
            <a:r>
              <a:rPr lang="en-GB" sz="2800">
                <a:solidFill>
                  <a:schemeClr val="tx2"/>
                </a:solidFill>
              </a:rPr>
              <a:t>laws of physics </a:t>
            </a:r>
          </a:p>
          <a:p>
            <a:pPr algn="ctr"/>
            <a:r>
              <a:rPr lang="en-GB" sz="2800">
                <a:solidFill>
                  <a:schemeClr val="tx2"/>
                </a:solidFill>
              </a:rPr>
              <a:t>reduce to their SR </a:t>
            </a:r>
          </a:p>
          <a:p>
            <a:pPr algn="ctr"/>
            <a:r>
              <a:rPr lang="en-GB" sz="2800">
                <a:solidFill>
                  <a:schemeClr val="tx2"/>
                </a:solidFill>
              </a:rPr>
              <a:t>form – apart from </a:t>
            </a:r>
          </a:p>
          <a:p>
            <a:pPr algn="ctr"/>
            <a:r>
              <a:rPr lang="en-GB" sz="2800">
                <a:solidFill>
                  <a:schemeClr val="tx2"/>
                </a:solidFill>
              </a:rPr>
              <a:t>gravity, which simply </a:t>
            </a:r>
          </a:p>
          <a:p>
            <a:pPr algn="ctr"/>
            <a:r>
              <a:rPr lang="en-GB" sz="2800">
                <a:solidFill>
                  <a:schemeClr val="tx2"/>
                </a:solidFill>
              </a:rPr>
              <a:t>disappears.</a:t>
            </a:r>
          </a:p>
        </p:txBody>
      </p:sp>
      <p:grpSp>
        <p:nvGrpSpPr>
          <p:cNvPr id="31752" name="Group 17"/>
          <p:cNvGrpSpPr>
            <a:grpSpLocks/>
          </p:cNvGrpSpPr>
          <p:nvPr/>
        </p:nvGrpSpPr>
        <p:grpSpPr bwMode="auto">
          <a:xfrm>
            <a:off x="71438" y="6237288"/>
            <a:ext cx="8964612" cy="579437"/>
            <a:chOff x="45" y="3929"/>
            <a:chExt cx="5647" cy="365"/>
          </a:xfrm>
        </p:grpSpPr>
        <p:pic>
          <p:nvPicPr>
            <p:cNvPr id="31753" name="Picture 18" descr="colourCMYK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5" y="3929"/>
              <a:ext cx="1157" cy="3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754" name="Picture 19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468" y="3929"/>
              <a:ext cx="544" cy="3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755" name="Text Box 20"/>
            <p:cNvSpPr txBox="1">
              <a:spLocks noChangeArrowheads="1"/>
            </p:cNvSpPr>
            <p:nvPr/>
          </p:nvSpPr>
          <p:spPr bwMode="auto">
            <a:xfrm>
              <a:off x="2424" y="4140"/>
              <a:ext cx="105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GB" sz="1000" dirty="0"/>
                <a:t>SUPAGWD, </a:t>
              </a:r>
              <a:r>
                <a:rPr lang="en-GB" sz="1000" dirty="0" smtClean="0"/>
                <a:t>October 2012</a:t>
              </a:r>
              <a:endParaRPr lang="en-US" sz="1000" dirty="0"/>
            </a:p>
          </p:txBody>
        </p:sp>
        <p:pic>
          <p:nvPicPr>
            <p:cNvPr id="31756" name="Picture 21" descr="SUPA_sm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092" y="3956"/>
              <a:ext cx="600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2"/>
          <p:cNvSpPr txBox="1">
            <a:spLocks noChangeArrowheads="1"/>
          </p:cNvSpPr>
          <p:nvPr/>
        </p:nvSpPr>
        <p:spPr bwMode="auto">
          <a:xfrm>
            <a:off x="669925" y="6362700"/>
            <a:ext cx="2686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i="1">
                <a:solidFill>
                  <a:schemeClr val="bg1"/>
                </a:solidFill>
                <a:latin typeface="Times New Roman" pitchFamily="18" charset="0"/>
              </a:rPr>
              <a:t>The Principia: 1684 - 1686</a:t>
            </a:r>
          </a:p>
        </p:txBody>
      </p:sp>
      <p:sp>
        <p:nvSpPr>
          <p:cNvPr id="32771" name="Text Box 9"/>
          <p:cNvSpPr txBox="1">
            <a:spLocks noChangeArrowheads="1"/>
          </p:cNvSpPr>
          <p:nvPr/>
        </p:nvSpPr>
        <p:spPr bwMode="auto">
          <a:xfrm>
            <a:off x="323850" y="260350"/>
            <a:ext cx="4465638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400" b="1">
                <a:solidFill>
                  <a:schemeClr val="accent2"/>
                </a:solidFill>
                <a:sym typeface="Wingdings 3" pitchFamily="18" charset="2"/>
              </a:rPr>
              <a:t>The Equivalence principles also predict gravitational light deflection…</a:t>
            </a:r>
          </a:p>
          <a:p>
            <a:endParaRPr lang="en-GB" sz="2400" b="1">
              <a:solidFill>
                <a:schemeClr val="accent2"/>
              </a:solidFill>
              <a:sym typeface="Wingdings 3" pitchFamily="18" charset="2"/>
            </a:endParaRPr>
          </a:p>
          <a:p>
            <a:endParaRPr lang="en-GB" sz="2400" b="1">
              <a:sym typeface="Wingdings 3" pitchFamily="18" charset="2"/>
            </a:endParaRPr>
          </a:p>
        </p:txBody>
      </p:sp>
      <p:pic>
        <p:nvPicPr>
          <p:cNvPr id="32772" name="Picture 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22825" y="619125"/>
            <a:ext cx="4213225" cy="504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3" name="Line 12"/>
          <p:cNvSpPr>
            <a:spLocks noChangeShapeType="1"/>
          </p:cNvSpPr>
          <p:nvPr/>
        </p:nvSpPr>
        <p:spPr bwMode="auto">
          <a:xfrm>
            <a:off x="7812088" y="1484313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32774" name="Line 13"/>
          <p:cNvSpPr>
            <a:spLocks noChangeShapeType="1"/>
          </p:cNvSpPr>
          <p:nvPr/>
        </p:nvSpPr>
        <p:spPr bwMode="auto">
          <a:xfrm>
            <a:off x="5651500" y="2995613"/>
            <a:ext cx="0" cy="720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32775" name="Text Box 14"/>
          <p:cNvSpPr txBox="1">
            <a:spLocks noChangeArrowheads="1"/>
          </p:cNvSpPr>
          <p:nvPr/>
        </p:nvSpPr>
        <p:spPr bwMode="auto">
          <a:xfrm>
            <a:off x="374650" y="1773238"/>
            <a:ext cx="3836988" cy="3827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5000"/>
              </a:lnSpc>
            </a:pPr>
            <a:r>
              <a:rPr lang="en-GB" i="1"/>
              <a:t>Light enters lift horizontally at X, at instant when lift begins to free-fall.</a:t>
            </a:r>
          </a:p>
          <a:p>
            <a:pPr>
              <a:lnSpc>
                <a:spcPct val="125000"/>
              </a:lnSpc>
            </a:pPr>
            <a:endParaRPr lang="en-GB" sz="1600" i="1"/>
          </a:p>
          <a:p>
            <a:pPr>
              <a:lnSpc>
                <a:spcPct val="125000"/>
              </a:lnSpc>
            </a:pPr>
            <a:r>
              <a:rPr lang="en-GB" i="1"/>
              <a:t>Observer A is in LIF. Sees light reach opposite wall at Y (same height as X), in agreement with SR.</a:t>
            </a:r>
          </a:p>
          <a:p>
            <a:pPr>
              <a:lnSpc>
                <a:spcPct val="125000"/>
              </a:lnSpc>
            </a:pPr>
            <a:endParaRPr lang="en-GB" i="1"/>
          </a:p>
          <a:p>
            <a:pPr>
              <a:lnSpc>
                <a:spcPct val="125000"/>
              </a:lnSpc>
            </a:pPr>
            <a:r>
              <a:rPr lang="en-GB" i="1"/>
              <a:t>To be consistent, observer B outside lift must see light path as </a:t>
            </a:r>
            <a:r>
              <a:rPr lang="en-GB" b="1" i="1">
                <a:solidFill>
                  <a:srgbClr val="FF0000"/>
                </a:solidFill>
              </a:rPr>
              <a:t>curved</a:t>
            </a:r>
            <a:r>
              <a:rPr lang="en-GB" i="1"/>
              <a:t>, interpreting this as due to the gravitational field</a:t>
            </a:r>
          </a:p>
        </p:txBody>
      </p:sp>
      <p:sp>
        <p:nvSpPr>
          <p:cNvPr id="32776" name="Line 15"/>
          <p:cNvSpPr>
            <a:spLocks noChangeShapeType="1"/>
          </p:cNvSpPr>
          <p:nvPr/>
        </p:nvSpPr>
        <p:spPr bwMode="auto">
          <a:xfrm>
            <a:off x="4643438" y="1898650"/>
            <a:ext cx="431800" cy="0"/>
          </a:xfrm>
          <a:prstGeom prst="line">
            <a:avLst/>
          </a:prstGeom>
          <a:noFill/>
          <a:ln w="6350">
            <a:solidFill>
              <a:schemeClr val="bg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32777" name="Text Box 16"/>
          <p:cNvSpPr txBox="1">
            <a:spLocks noChangeArrowheads="1"/>
          </p:cNvSpPr>
          <p:nvPr/>
        </p:nvSpPr>
        <p:spPr bwMode="auto">
          <a:xfrm>
            <a:off x="4356100" y="1557338"/>
            <a:ext cx="8509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200"/>
              <a:t>Light path</a:t>
            </a:r>
          </a:p>
        </p:txBody>
      </p:sp>
      <p:grpSp>
        <p:nvGrpSpPr>
          <p:cNvPr id="32778" name="Group 17"/>
          <p:cNvGrpSpPr>
            <a:grpSpLocks/>
          </p:cNvGrpSpPr>
          <p:nvPr/>
        </p:nvGrpSpPr>
        <p:grpSpPr bwMode="auto">
          <a:xfrm>
            <a:off x="71438" y="6237288"/>
            <a:ext cx="8964612" cy="579437"/>
            <a:chOff x="45" y="3929"/>
            <a:chExt cx="5647" cy="365"/>
          </a:xfrm>
        </p:grpSpPr>
        <p:pic>
          <p:nvPicPr>
            <p:cNvPr id="32779" name="Picture 18" descr="colourCMYK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5" y="3929"/>
              <a:ext cx="1157" cy="3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2780" name="Picture 19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468" y="3929"/>
              <a:ext cx="544" cy="3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2781" name="Text Box 20"/>
            <p:cNvSpPr txBox="1">
              <a:spLocks noChangeArrowheads="1"/>
            </p:cNvSpPr>
            <p:nvPr/>
          </p:nvSpPr>
          <p:spPr bwMode="auto">
            <a:xfrm>
              <a:off x="2424" y="4140"/>
              <a:ext cx="105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GB" sz="1000" dirty="0"/>
                <a:t>SUPAGWD, </a:t>
              </a:r>
              <a:r>
                <a:rPr lang="en-GB" sz="1000" dirty="0" smtClean="0"/>
                <a:t>October 2012</a:t>
              </a:r>
              <a:endParaRPr lang="en-US" sz="1000" dirty="0"/>
            </a:p>
          </p:txBody>
        </p:sp>
        <p:pic>
          <p:nvPicPr>
            <p:cNvPr id="32782" name="Picture 21" descr="SUPA_sm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092" y="3956"/>
              <a:ext cx="600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2"/>
          <p:cNvSpPr txBox="1">
            <a:spLocks noChangeArrowheads="1"/>
          </p:cNvSpPr>
          <p:nvPr/>
        </p:nvSpPr>
        <p:spPr bwMode="auto">
          <a:xfrm>
            <a:off x="669925" y="6362700"/>
            <a:ext cx="2686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i="1">
                <a:solidFill>
                  <a:schemeClr val="bg1"/>
                </a:solidFill>
                <a:latin typeface="Times New Roman" pitchFamily="18" charset="0"/>
              </a:rPr>
              <a:t>The Principia: 1684 - 1686</a:t>
            </a:r>
          </a:p>
        </p:txBody>
      </p:sp>
      <p:sp>
        <p:nvSpPr>
          <p:cNvPr id="34819" name="Text Box 9"/>
          <p:cNvSpPr txBox="1">
            <a:spLocks noChangeArrowheads="1"/>
          </p:cNvSpPr>
          <p:nvPr/>
        </p:nvSpPr>
        <p:spPr bwMode="auto">
          <a:xfrm>
            <a:off x="323850" y="260350"/>
            <a:ext cx="4465638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400" b="1">
                <a:solidFill>
                  <a:schemeClr val="accent2"/>
                </a:solidFill>
                <a:sym typeface="Wingdings 3" pitchFamily="18" charset="2"/>
              </a:rPr>
              <a:t>The Equivalence principles also predict gravitational redshift…</a:t>
            </a:r>
          </a:p>
          <a:p>
            <a:endParaRPr lang="en-GB" sz="2400" b="1">
              <a:solidFill>
                <a:schemeClr val="accent2"/>
              </a:solidFill>
              <a:sym typeface="Wingdings 3" pitchFamily="18" charset="2"/>
            </a:endParaRPr>
          </a:p>
          <a:p>
            <a:endParaRPr lang="en-GB" sz="2400" b="1">
              <a:sym typeface="Wingdings 3" pitchFamily="18" charset="2"/>
            </a:endParaRPr>
          </a:p>
        </p:txBody>
      </p:sp>
      <p:pic>
        <p:nvPicPr>
          <p:cNvPr id="34820" name="Picture 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163" y="260350"/>
            <a:ext cx="3281362" cy="5976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1" name="Picture 15"/>
          <p:cNvPicPr>
            <a:picLocks noChangeAspect="1" noChangeArrowheads="1"/>
          </p:cNvPicPr>
          <p:nvPr/>
        </p:nvPicPr>
        <p:blipFill>
          <a:blip r:embed="rId3" cstate="print"/>
          <a:srcRect l="46156" t="8595" r="4295" b="78558"/>
          <a:stretch>
            <a:fillRect/>
          </a:stretch>
        </p:blipFill>
        <p:spPr bwMode="auto">
          <a:xfrm>
            <a:off x="6948488" y="908050"/>
            <a:ext cx="208756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2" name="Line 16"/>
          <p:cNvSpPr>
            <a:spLocks noChangeShapeType="1"/>
          </p:cNvSpPr>
          <p:nvPr/>
        </p:nvSpPr>
        <p:spPr bwMode="auto">
          <a:xfrm>
            <a:off x="7812088" y="1412875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34823" name="Text Box 17"/>
          <p:cNvSpPr txBox="1">
            <a:spLocks noChangeArrowheads="1"/>
          </p:cNvSpPr>
          <p:nvPr/>
        </p:nvSpPr>
        <p:spPr bwMode="auto">
          <a:xfrm>
            <a:off x="590550" y="2081213"/>
            <a:ext cx="3836988" cy="3827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5000"/>
              </a:lnSpc>
            </a:pPr>
            <a:r>
              <a:rPr lang="en-GB" i="1"/>
              <a:t>Light enters lift vertically at F, at instant when lift begins to free-fall.</a:t>
            </a:r>
          </a:p>
          <a:p>
            <a:pPr>
              <a:lnSpc>
                <a:spcPct val="125000"/>
              </a:lnSpc>
            </a:pPr>
            <a:endParaRPr lang="en-GB" sz="1600" i="1"/>
          </a:p>
          <a:p>
            <a:pPr>
              <a:lnSpc>
                <a:spcPct val="125000"/>
              </a:lnSpc>
            </a:pPr>
            <a:r>
              <a:rPr lang="en-GB" i="1"/>
              <a:t>Observer A is in LIF. Sees light reach ceiling at Z with unchanged frequency, in agreement with SR.</a:t>
            </a:r>
          </a:p>
          <a:p>
            <a:pPr>
              <a:lnSpc>
                <a:spcPct val="125000"/>
              </a:lnSpc>
            </a:pPr>
            <a:endParaRPr lang="en-GB" i="1"/>
          </a:p>
          <a:p>
            <a:pPr>
              <a:lnSpc>
                <a:spcPct val="125000"/>
              </a:lnSpc>
            </a:pPr>
            <a:r>
              <a:rPr lang="en-GB" i="1"/>
              <a:t>To be consistent,  observer B outside lift must see light as </a:t>
            </a:r>
            <a:r>
              <a:rPr lang="en-GB" b="1" i="1">
                <a:solidFill>
                  <a:srgbClr val="FF0000"/>
                </a:solidFill>
              </a:rPr>
              <a:t>redshifted</a:t>
            </a:r>
            <a:r>
              <a:rPr lang="en-GB" i="1"/>
              <a:t>, interpreting this as due to gravitational field.</a:t>
            </a:r>
          </a:p>
        </p:txBody>
      </p:sp>
      <p:sp>
        <p:nvSpPr>
          <p:cNvPr id="34824" name="Line 18"/>
          <p:cNvSpPr>
            <a:spLocks noChangeShapeType="1"/>
          </p:cNvSpPr>
          <p:nvPr/>
        </p:nvSpPr>
        <p:spPr bwMode="auto">
          <a:xfrm rot="-5400000">
            <a:off x="6235700" y="2925763"/>
            <a:ext cx="431800" cy="0"/>
          </a:xfrm>
          <a:prstGeom prst="line">
            <a:avLst/>
          </a:prstGeom>
          <a:noFill/>
          <a:ln w="6350">
            <a:solidFill>
              <a:schemeClr val="bg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34825" name="Text Box 19"/>
          <p:cNvSpPr txBox="1">
            <a:spLocks noChangeArrowheads="1"/>
          </p:cNvSpPr>
          <p:nvPr/>
        </p:nvSpPr>
        <p:spPr bwMode="auto">
          <a:xfrm>
            <a:off x="6443663" y="2781300"/>
            <a:ext cx="8509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200"/>
              <a:t>Light path</a:t>
            </a:r>
          </a:p>
        </p:txBody>
      </p:sp>
      <p:grpSp>
        <p:nvGrpSpPr>
          <p:cNvPr id="34826" name="Group 20"/>
          <p:cNvGrpSpPr>
            <a:grpSpLocks/>
          </p:cNvGrpSpPr>
          <p:nvPr/>
        </p:nvGrpSpPr>
        <p:grpSpPr bwMode="auto">
          <a:xfrm>
            <a:off x="71438" y="6237288"/>
            <a:ext cx="8964612" cy="579437"/>
            <a:chOff x="45" y="3929"/>
            <a:chExt cx="5647" cy="365"/>
          </a:xfrm>
        </p:grpSpPr>
        <p:pic>
          <p:nvPicPr>
            <p:cNvPr id="34827" name="Picture 21" descr="colourCMYK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5" y="3929"/>
              <a:ext cx="1157" cy="3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828" name="Picture 2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468" y="3929"/>
              <a:ext cx="544" cy="3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4829" name="Text Box 23"/>
            <p:cNvSpPr txBox="1">
              <a:spLocks noChangeArrowheads="1"/>
            </p:cNvSpPr>
            <p:nvPr/>
          </p:nvSpPr>
          <p:spPr bwMode="auto">
            <a:xfrm>
              <a:off x="2424" y="4140"/>
              <a:ext cx="105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GB" sz="1000" dirty="0"/>
                <a:t>SUPAGWD, </a:t>
              </a:r>
              <a:r>
                <a:rPr lang="en-GB" sz="1000" dirty="0" smtClean="0"/>
                <a:t>October 2012</a:t>
              </a:r>
              <a:endParaRPr lang="en-US" sz="1000" dirty="0"/>
            </a:p>
          </p:txBody>
        </p:sp>
        <p:pic>
          <p:nvPicPr>
            <p:cNvPr id="34830" name="Picture 24" descr="SUPA_sm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092" y="3956"/>
              <a:ext cx="600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 Box 2"/>
          <p:cNvSpPr txBox="1">
            <a:spLocks noChangeArrowheads="1"/>
          </p:cNvSpPr>
          <p:nvPr/>
        </p:nvSpPr>
        <p:spPr bwMode="auto">
          <a:xfrm>
            <a:off x="669925" y="6362700"/>
            <a:ext cx="2686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i="1">
                <a:solidFill>
                  <a:schemeClr val="bg1"/>
                </a:solidFill>
                <a:latin typeface="Times New Roman" pitchFamily="18" charset="0"/>
              </a:rPr>
              <a:t>The Principia: 1684 - 1686</a:t>
            </a:r>
          </a:p>
        </p:txBody>
      </p:sp>
      <p:sp>
        <p:nvSpPr>
          <p:cNvPr id="4100" name="Text Box 9"/>
          <p:cNvSpPr txBox="1">
            <a:spLocks noChangeArrowheads="1"/>
          </p:cNvSpPr>
          <p:nvPr/>
        </p:nvSpPr>
        <p:spPr bwMode="auto">
          <a:xfrm>
            <a:off x="323850" y="260350"/>
            <a:ext cx="4465638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400" b="1">
                <a:solidFill>
                  <a:schemeClr val="accent2"/>
                </a:solidFill>
                <a:sym typeface="Wingdings 3" pitchFamily="18" charset="2"/>
              </a:rPr>
              <a:t>The Equivalence principles also predict gravitational redshift…</a:t>
            </a:r>
          </a:p>
          <a:p>
            <a:endParaRPr lang="en-GB" sz="2400" b="1">
              <a:solidFill>
                <a:schemeClr val="accent2"/>
              </a:solidFill>
              <a:sym typeface="Wingdings 3" pitchFamily="18" charset="2"/>
            </a:endParaRPr>
          </a:p>
          <a:p>
            <a:endParaRPr lang="en-GB" sz="2400" b="1">
              <a:sym typeface="Wingdings 3" pitchFamily="18" charset="2"/>
            </a:endParaRPr>
          </a:p>
        </p:txBody>
      </p:sp>
      <p:graphicFrame>
        <p:nvGraphicFramePr>
          <p:cNvPr id="4098" name="Object 16"/>
          <p:cNvGraphicFramePr>
            <a:graphicFrameLocks noChangeAspect="1"/>
          </p:cNvGraphicFramePr>
          <p:nvPr/>
        </p:nvGraphicFramePr>
        <p:xfrm>
          <a:off x="1331913" y="1773238"/>
          <a:ext cx="1235075" cy="814387"/>
        </p:xfrm>
        <a:graphic>
          <a:graphicData uri="http://schemas.openxmlformats.org/presentationml/2006/ole">
            <p:oleObj spid="_x0000_s4098" name="Equation" r:id="rId3" imgW="596880" imgH="393480" progId="Equation.3">
              <p:embed/>
            </p:oleObj>
          </a:graphicData>
        </a:graphic>
      </p:graphicFrame>
      <p:sp>
        <p:nvSpPr>
          <p:cNvPr id="4101" name="Text Box 17"/>
          <p:cNvSpPr txBox="1">
            <a:spLocks noChangeArrowheads="1"/>
          </p:cNvSpPr>
          <p:nvPr/>
        </p:nvSpPr>
        <p:spPr bwMode="auto">
          <a:xfrm>
            <a:off x="684213" y="2852738"/>
            <a:ext cx="31162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000">
                <a:solidFill>
                  <a:schemeClr val="accent2"/>
                </a:solidFill>
              </a:rPr>
              <a:t>Measured in  Pound-Rebka experiment</a:t>
            </a:r>
          </a:p>
        </p:txBody>
      </p:sp>
      <p:pic>
        <p:nvPicPr>
          <p:cNvPr id="4102" name="Picture 18" descr="JeffersonLef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92500" y="1341438"/>
            <a:ext cx="5472113" cy="410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3" name="AutoShape 19"/>
          <p:cNvSpPr>
            <a:spLocks noChangeArrowheads="1"/>
          </p:cNvSpPr>
          <p:nvPr/>
        </p:nvSpPr>
        <p:spPr bwMode="auto">
          <a:xfrm>
            <a:off x="1187450" y="1700213"/>
            <a:ext cx="1512888" cy="1008062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grpSp>
        <p:nvGrpSpPr>
          <p:cNvPr id="4104" name="Group 20"/>
          <p:cNvGrpSpPr>
            <a:grpSpLocks/>
          </p:cNvGrpSpPr>
          <p:nvPr/>
        </p:nvGrpSpPr>
        <p:grpSpPr bwMode="auto">
          <a:xfrm>
            <a:off x="71438" y="6237288"/>
            <a:ext cx="8964612" cy="579437"/>
            <a:chOff x="45" y="3929"/>
            <a:chExt cx="5647" cy="365"/>
          </a:xfrm>
        </p:grpSpPr>
        <p:pic>
          <p:nvPicPr>
            <p:cNvPr id="4105" name="Picture 21" descr="colourCMYK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5" y="3929"/>
              <a:ext cx="1157" cy="3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06" name="Picture 22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468" y="3929"/>
              <a:ext cx="544" cy="3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107" name="Text Box 23"/>
            <p:cNvSpPr txBox="1">
              <a:spLocks noChangeArrowheads="1"/>
            </p:cNvSpPr>
            <p:nvPr/>
          </p:nvSpPr>
          <p:spPr bwMode="auto">
            <a:xfrm>
              <a:off x="2424" y="4140"/>
              <a:ext cx="105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GB" sz="1000" dirty="0"/>
                <a:t>SUPAGWD, </a:t>
              </a:r>
              <a:r>
                <a:rPr lang="en-GB" sz="1000" dirty="0" smtClean="0"/>
                <a:t>October 2012</a:t>
              </a:r>
              <a:endParaRPr lang="en-US" sz="1000" dirty="0"/>
            </a:p>
          </p:txBody>
        </p:sp>
        <p:pic>
          <p:nvPicPr>
            <p:cNvPr id="4108" name="Picture 24" descr="SUPA_sm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5092" y="3956"/>
              <a:ext cx="600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2"/>
          <p:cNvSpPr txBox="1">
            <a:spLocks noChangeArrowheads="1"/>
          </p:cNvSpPr>
          <p:nvPr/>
        </p:nvSpPr>
        <p:spPr bwMode="auto">
          <a:xfrm>
            <a:off x="669925" y="6362700"/>
            <a:ext cx="2686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i="1">
                <a:solidFill>
                  <a:schemeClr val="bg1"/>
                </a:solidFill>
                <a:latin typeface="Times New Roman" pitchFamily="18" charset="0"/>
              </a:rPr>
              <a:t>The Principia: 1684 - 1686</a:t>
            </a:r>
          </a:p>
        </p:txBody>
      </p:sp>
      <p:sp>
        <p:nvSpPr>
          <p:cNvPr id="35843" name="Text Box 9"/>
          <p:cNvSpPr txBox="1">
            <a:spLocks noChangeArrowheads="1"/>
          </p:cNvSpPr>
          <p:nvPr/>
        </p:nvSpPr>
        <p:spPr bwMode="auto">
          <a:xfrm>
            <a:off x="323850" y="260350"/>
            <a:ext cx="4465638" cy="94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3200" b="1">
                <a:solidFill>
                  <a:schemeClr val="accent2"/>
                </a:solidFill>
                <a:sym typeface="Wingdings 3" pitchFamily="18" charset="2"/>
              </a:rPr>
              <a:t>From SR to GR…</a:t>
            </a:r>
          </a:p>
          <a:p>
            <a:endParaRPr lang="en-GB" sz="2400" b="1">
              <a:sym typeface="Wingdings 3" pitchFamily="18" charset="2"/>
            </a:endParaRPr>
          </a:p>
        </p:txBody>
      </p:sp>
      <p:sp>
        <p:nvSpPr>
          <p:cNvPr id="35844" name="Text Box 14"/>
          <p:cNvSpPr txBox="1">
            <a:spLocks noChangeArrowheads="1"/>
          </p:cNvSpPr>
          <p:nvPr/>
        </p:nvSpPr>
        <p:spPr bwMode="auto">
          <a:xfrm>
            <a:off x="684213" y="1125538"/>
            <a:ext cx="3311525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400" i="1">
                <a:solidFill>
                  <a:schemeClr val="tx2"/>
                </a:solidFill>
              </a:rPr>
              <a:t>How do we ‘stitch’ all the LIFs together?</a:t>
            </a:r>
          </a:p>
          <a:p>
            <a:endParaRPr lang="en-GB" sz="2400" i="1">
              <a:solidFill>
                <a:schemeClr val="tx2"/>
              </a:solidFill>
            </a:endParaRPr>
          </a:p>
          <a:p>
            <a:r>
              <a:rPr lang="en-GB" sz="2400" i="1">
                <a:solidFill>
                  <a:schemeClr val="tx2"/>
                </a:solidFill>
              </a:rPr>
              <a:t>Can we find a </a:t>
            </a:r>
            <a:r>
              <a:rPr lang="en-GB" sz="2400" b="1" i="1">
                <a:solidFill>
                  <a:srgbClr val="FF0000"/>
                </a:solidFill>
              </a:rPr>
              <a:t>covariant</a:t>
            </a:r>
            <a:r>
              <a:rPr lang="en-GB" sz="2400" i="1">
                <a:solidFill>
                  <a:schemeClr val="tx2"/>
                </a:solidFill>
              </a:rPr>
              <a:t> description?</a:t>
            </a:r>
          </a:p>
        </p:txBody>
      </p:sp>
      <p:pic>
        <p:nvPicPr>
          <p:cNvPr id="35845" name="Picture 17" descr="alderaa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9338" y="620713"/>
            <a:ext cx="3552825" cy="362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5846" name="Group 18"/>
          <p:cNvGrpSpPr>
            <a:grpSpLocks/>
          </p:cNvGrpSpPr>
          <p:nvPr/>
        </p:nvGrpSpPr>
        <p:grpSpPr bwMode="auto">
          <a:xfrm>
            <a:off x="71438" y="6237288"/>
            <a:ext cx="8964612" cy="579437"/>
            <a:chOff x="45" y="3929"/>
            <a:chExt cx="5647" cy="365"/>
          </a:xfrm>
        </p:grpSpPr>
        <p:pic>
          <p:nvPicPr>
            <p:cNvPr id="35847" name="Picture 19" descr="colourCMYK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5" y="3929"/>
              <a:ext cx="1157" cy="3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848" name="Picture 20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468" y="3929"/>
              <a:ext cx="544" cy="3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5849" name="Text Box 21"/>
            <p:cNvSpPr txBox="1">
              <a:spLocks noChangeArrowheads="1"/>
            </p:cNvSpPr>
            <p:nvPr/>
          </p:nvSpPr>
          <p:spPr bwMode="auto">
            <a:xfrm>
              <a:off x="2424" y="4140"/>
              <a:ext cx="105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GB" sz="1000" dirty="0"/>
                <a:t>SUPAGWD, </a:t>
              </a:r>
              <a:r>
                <a:rPr lang="en-GB" sz="1000" dirty="0" smtClean="0"/>
                <a:t>October 2012</a:t>
              </a:r>
              <a:endParaRPr lang="en-US" sz="1000" dirty="0"/>
            </a:p>
          </p:txBody>
        </p:sp>
        <p:pic>
          <p:nvPicPr>
            <p:cNvPr id="35850" name="Picture 22" descr="SUPA_sm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092" y="3956"/>
              <a:ext cx="600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Text Box 2"/>
          <p:cNvSpPr txBox="1">
            <a:spLocks noChangeArrowheads="1"/>
          </p:cNvSpPr>
          <p:nvPr/>
        </p:nvSpPr>
        <p:spPr bwMode="auto">
          <a:xfrm>
            <a:off x="179388" y="188913"/>
            <a:ext cx="88169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28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2. Introduction to Geodesic Deviation   </a:t>
            </a:r>
            <a:r>
              <a:rPr lang="en-GB" sz="2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(pgs.13 – 17)</a:t>
            </a:r>
          </a:p>
        </p:txBody>
      </p:sp>
      <p:sp>
        <p:nvSpPr>
          <p:cNvPr id="5124" name="Text Box 9"/>
          <p:cNvSpPr txBox="1">
            <a:spLocks noChangeArrowheads="1"/>
          </p:cNvSpPr>
          <p:nvPr/>
        </p:nvSpPr>
        <p:spPr bwMode="auto">
          <a:xfrm>
            <a:off x="735013" y="1196975"/>
            <a:ext cx="7508875" cy="187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en-GB" sz="2000"/>
              <a:t>In GR trajectories of freely-falling particles are  </a:t>
            </a:r>
            <a:r>
              <a:rPr lang="en-GB" sz="2000" b="1">
                <a:solidFill>
                  <a:srgbClr val="FF0000"/>
                </a:solidFill>
              </a:rPr>
              <a:t>geodesics</a:t>
            </a:r>
            <a:r>
              <a:rPr lang="en-GB" sz="2000"/>
              <a:t> – the equivalent of straight lines in curved spacetime.</a:t>
            </a:r>
          </a:p>
          <a:p>
            <a:pPr>
              <a:lnSpc>
                <a:spcPct val="130000"/>
              </a:lnSpc>
            </a:pPr>
            <a:endParaRPr lang="en-GB" sz="1000"/>
          </a:p>
          <a:p>
            <a:pPr>
              <a:lnSpc>
                <a:spcPct val="130000"/>
              </a:lnSpc>
            </a:pPr>
            <a:r>
              <a:rPr lang="en-GB" sz="2000">
                <a:solidFill>
                  <a:srgbClr val="FF0000"/>
                </a:solidFill>
              </a:rPr>
              <a:t>Analogue of Newton I:   </a:t>
            </a:r>
            <a:r>
              <a:rPr lang="en-GB" sz="2000"/>
              <a:t>Unless acted upon by a non-gravitational force, a particle will follow a geodesic.</a:t>
            </a:r>
          </a:p>
        </p:txBody>
      </p:sp>
      <p:graphicFrame>
        <p:nvGraphicFramePr>
          <p:cNvPr id="5122" name="Object 10"/>
          <p:cNvGraphicFramePr>
            <a:graphicFrameLocks noChangeAspect="1"/>
          </p:cNvGraphicFramePr>
          <p:nvPr/>
        </p:nvGraphicFramePr>
        <p:xfrm>
          <a:off x="395288" y="3376613"/>
          <a:ext cx="8353425" cy="2500312"/>
        </p:xfrm>
        <a:graphic>
          <a:graphicData uri="http://schemas.openxmlformats.org/presentationml/2006/ole">
            <p:oleObj spid="_x0000_s5122" name="Slide" r:id="rId3" imgW="4572000" imgH="3429000" progId="PowerPoint.Slide.8">
              <p:embed/>
            </p:oleObj>
          </a:graphicData>
        </a:graphic>
      </p:graphicFrame>
      <p:grpSp>
        <p:nvGrpSpPr>
          <p:cNvPr id="5125" name="Group 11"/>
          <p:cNvGrpSpPr>
            <a:grpSpLocks/>
          </p:cNvGrpSpPr>
          <p:nvPr/>
        </p:nvGrpSpPr>
        <p:grpSpPr bwMode="auto">
          <a:xfrm>
            <a:off x="71438" y="6237288"/>
            <a:ext cx="8964612" cy="579437"/>
            <a:chOff x="45" y="3929"/>
            <a:chExt cx="5647" cy="365"/>
          </a:xfrm>
        </p:grpSpPr>
        <p:pic>
          <p:nvPicPr>
            <p:cNvPr id="5126" name="Picture 12" descr="colourCMYK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5" y="3929"/>
              <a:ext cx="1157" cy="3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27" name="Picture 1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468" y="3929"/>
              <a:ext cx="544" cy="3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128" name="Text Box 14"/>
            <p:cNvSpPr txBox="1">
              <a:spLocks noChangeArrowheads="1"/>
            </p:cNvSpPr>
            <p:nvPr/>
          </p:nvSpPr>
          <p:spPr bwMode="auto">
            <a:xfrm>
              <a:off x="2424" y="4140"/>
              <a:ext cx="105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GB" sz="1000" dirty="0"/>
                <a:t>SUPAGWD, </a:t>
              </a:r>
              <a:r>
                <a:rPr lang="en-GB" sz="1000" dirty="0" smtClean="0"/>
                <a:t>October 2012</a:t>
              </a:r>
              <a:endParaRPr lang="en-US" sz="1000" dirty="0"/>
            </a:p>
          </p:txBody>
        </p:sp>
        <p:pic>
          <p:nvPicPr>
            <p:cNvPr id="5129" name="Picture 15" descr="SUPA_sm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092" y="3956"/>
              <a:ext cx="600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9"/>
          <p:cNvSpPr txBox="1">
            <a:spLocks noChangeArrowheads="1"/>
          </p:cNvSpPr>
          <p:nvPr/>
        </p:nvSpPr>
        <p:spPr bwMode="auto">
          <a:xfrm>
            <a:off x="735013" y="471488"/>
            <a:ext cx="7508875" cy="155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en-GB" sz="2000"/>
              <a:t>The curvature of spacetime is revealed by the behaviour of neighbouring geodesics.</a:t>
            </a:r>
          </a:p>
          <a:p>
            <a:pPr>
              <a:lnSpc>
                <a:spcPct val="130000"/>
              </a:lnSpc>
            </a:pPr>
            <a:endParaRPr lang="en-GB" sz="1400"/>
          </a:p>
          <a:p>
            <a:pPr>
              <a:lnSpc>
                <a:spcPct val="130000"/>
              </a:lnSpc>
            </a:pPr>
            <a:r>
              <a:rPr lang="en-GB" sz="2000"/>
              <a:t>Consider a 2-dimensional analogy.</a:t>
            </a:r>
          </a:p>
        </p:txBody>
      </p:sp>
      <p:pic>
        <p:nvPicPr>
          <p:cNvPr id="36867" name="Picture 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2133600"/>
            <a:ext cx="8353425" cy="303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8" name="Text Box 12"/>
          <p:cNvSpPr txBox="1">
            <a:spLocks noChangeArrowheads="1"/>
          </p:cNvSpPr>
          <p:nvPr/>
        </p:nvSpPr>
        <p:spPr bwMode="auto">
          <a:xfrm>
            <a:off x="1690688" y="5084763"/>
            <a:ext cx="5545137" cy="123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125000"/>
              </a:lnSpc>
            </a:pPr>
            <a:r>
              <a:rPr lang="en-GB" sz="2000">
                <a:solidFill>
                  <a:schemeClr val="accent2"/>
                </a:solidFill>
              </a:rPr>
              <a:t>Zero curvature:  geodesic deviation </a:t>
            </a:r>
            <a:r>
              <a:rPr lang="en-GB" sz="2000">
                <a:solidFill>
                  <a:srgbClr val="FF0000"/>
                </a:solidFill>
              </a:rPr>
              <a:t>unchanged</a:t>
            </a:r>
            <a:r>
              <a:rPr lang="en-GB" sz="2000">
                <a:solidFill>
                  <a:schemeClr val="accent2"/>
                </a:solidFill>
              </a:rPr>
              <a:t>.</a:t>
            </a:r>
          </a:p>
          <a:p>
            <a:pPr algn="ctr">
              <a:lnSpc>
                <a:spcPct val="125000"/>
              </a:lnSpc>
            </a:pPr>
            <a:r>
              <a:rPr lang="en-GB" sz="2000">
                <a:solidFill>
                  <a:schemeClr val="accent2"/>
                </a:solidFill>
              </a:rPr>
              <a:t>Positive curvature:  geodesics </a:t>
            </a:r>
            <a:r>
              <a:rPr lang="en-GB" sz="2000">
                <a:solidFill>
                  <a:srgbClr val="FF0000"/>
                </a:solidFill>
              </a:rPr>
              <a:t>converge</a:t>
            </a:r>
          </a:p>
          <a:p>
            <a:pPr algn="ctr">
              <a:lnSpc>
                <a:spcPct val="125000"/>
              </a:lnSpc>
            </a:pPr>
            <a:r>
              <a:rPr lang="en-GB" sz="2000">
                <a:solidFill>
                  <a:schemeClr val="accent2"/>
                </a:solidFill>
              </a:rPr>
              <a:t>Negative curvature: geodesics </a:t>
            </a:r>
            <a:r>
              <a:rPr lang="en-GB" sz="2000">
                <a:solidFill>
                  <a:srgbClr val="FF0000"/>
                </a:solidFill>
              </a:rPr>
              <a:t>diverge</a:t>
            </a:r>
          </a:p>
        </p:txBody>
      </p:sp>
      <p:grpSp>
        <p:nvGrpSpPr>
          <p:cNvPr id="36869" name="Group 13"/>
          <p:cNvGrpSpPr>
            <a:grpSpLocks/>
          </p:cNvGrpSpPr>
          <p:nvPr/>
        </p:nvGrpSpPr>
        <p:grpSpPr bwMode="auto">
          <a:xfrm>
            <a:off x="71438" y="6237288"/>
            <a:ext cx="8964612" cy="579437"/>
            <a:chOff x="45" y="3929"/>
            <a:chExt cx="5647" cy="365"/>
          </a:xfrm>
        </p:grpSpPr>
        <p:pic>
          <p:nvPicPr>
            <p:cNvPr id="36870" name="Picture 14" descr="colourCMYK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5" y="3929"/>
              <a:ext cx="1157" cy="3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6871" name="Picture 1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468" y="3929"/>
              <a:ext cx="544" cy="3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6872" name="Text Box 16"/>
            <p:cNvSpPr txBox="1">
              <a:spLocks noChangeArrowheads="1"/>
            </p:cNvSpPr>
            <p:nvPr/>
          </p:nvSpPr>
          <p:spPr bwMode="auto">
            <a:xfrm>
              <a:off x="2424" y="4140"/>
              <a:ext cx="105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GB" sz="1000" dirty="0"/>
                <a:t>SUPAGWD, </a:t>
              </a:r>
              <a:r>
                <a:rPr lang="en-GB" sz="1000" dirty="0" smtClean="0"/>
                <a:t>October 2012</a:t>
              </a:r>
              <a:endParaRPr lang="en-US" sz="1000" dirty="0"/>
            </a:p>
          </p:txBody>
        </p:sp>
        <p:pic>
          <p:nvPicPr>
            <p:cNvPr id="36873" name="Picture 17" descr="SUPA_sm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092" y="3956"/>
              <a:ext cx="600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600" name="Text Box 8"/>
          <p:cNvSpPr txBox="1">
            <a:spLocks noChangeArrowheads="1"/>
          </p:cNvSpPr>
          <p:nvPr/>
        </p:nvSpPr>
        <p:spPr bwMode="auto">
          <a:xfrm>
            <a:off x="735013" y="774700"/>
            <a:ext cx="750887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130000"/>
              </a:lnSpc>
              <a:defRPr/>
            </a:pPr>
            <a:r>
              <a:rPr lang="en-GB" sz="32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Non-zero curvature</a:t>
            </a:r>
          </a:p>
          <a:p>
            <a:pPr algn="ctr">
              <a:lnSpc>
                <a:spcPct val="130000"/>
              </a:lnSpc>
              <a:defRPr/>
            </a:pPr>
            <a:endParaRPr lang="en-GB" sz="3200" b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lnSpc>
                <a:spcPct val="130000"/>
              </a:lnSpc>
              <a:defRPr/>
            </a:pPr>
            <a:endParaRPr lang="en-GB" sz="3200" b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lnSpc>
                <a:spcPct val="130000"/>
              </a:lnSpc>
              <a:defRPr/>
            </a:pPr>
            <a:r>
              <a:rPr lang="en-GB" sz="32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Acceleration of geodesic deviation</a:t>
            </a:r>
          </a:p>
          <a:p>
            <a:pPr algn="ctr">
              <a:lnSpc>
                <a:spcPct val="130000"/>
              </a:lnSpc>
              <a:defRPr/>
            </a:pPr>
            <a:endParaRPr lang="en-GB" sz="3200" b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lnSpc>
                <a:spcPct val="130000"/>
              </a:lnSpc>
              <a:defRPr/>
            </a:pPr>
            <a:endParaRPr lang="en-GB" sz="3200" b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lnSpc>
                <a:spcPct val="130000"/>
              </a:lnSpc>
              <a:defRPr/>
            </a:pPr>
            <a:r>
              <a:rPr lang="en-GB" sz="32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Non-uniform gravitational field</a:t>
            </a:r>
          </a:p>
        </p:txBody>
      </p:sp>
      <p:graphicFrame>
        <p:nvGraphicFramePr>
          <p:cNvPr id="6146" name="Object 12"/>
          <p:cNvGraphicFramePr>
            <a:graphicFrameLocks noChangeAspect="1"/>
          </p:cNvGraphicFramePr>
          <p:nvPr/>
        </p:nvGraphicFramePr>
        <p:xfrm>
          <a:off x="3851275" y="1700213"/>
          <a:ext cx="1187450" cy="838200"/>
        </p:xfrm>
        <a:graphic>
          <a:graphicData uri="http://schemas.openxmlformats.org/presentationml/2006/ole">
            <p:oleObj spid="_x0000_s6146" name="Equation" r:id="rId3" imgW="215640" imgH="152280" progId="Equation.3">
              <p:embed/>
            </p:oleObj>
          </a:graphicData>
        </a:graphic>
      </p:graphicFrame>
      <p:graphicFrame>
        <p:nvGraphicFramePr>
          <p:cNvPr id="6147" name="Object 13"/>
          <p:cNvGraphicFramePr>
            <a:graphicFrameLocks noChangeAspect="1"/>
          </p:cNvGraphicFramePr>
          <p:nvPr/>
        </p:nvGraphicFramePr>
        <p:xfrm>
          <a:off x="3851275" y="3670300"/>
          <a:ext cx="1187450" cy="838200"/>
        </p:xfrm>
        <a:graphic>
          <a:graphicData uri="http://schemas.openxmlformats.org/presentationml/2006/ole">
            <p:oleObj spid="_x0000_s6147" name="Equation" r:id="rId4" imgW="215640" imgH="152280" progId="Equation.3">
              <p:embed/>
            </p:oleObj>
          </a:graphicData>
        </a:graphic>
      </p:graphicFrame>
      <p:grpSp>
        <p:nvGrpSpPr>
          <p:cNvPr id="6149" name="Group 14"/>
          <p:cNvGrpSpPr>
            <a:grpSpLocks/>
          </p:cNvGrpSpPr>
          <p:nvPr/>
        </p:nvGrpSpPr>
        <p:grpSpPr bwMode="auto">
          <a:xfrm>
            <a:off x="71438" y="6237288"/>
            <a:ext cx="8964612" cy="579437"/>
            <a:chOff x="45" y="3929"/>
            <a:chExt cx="5647" cy="365"/>
          </a:xfrm>
        </p:grpSpPr>
        <p:pic>
          <p:nvPicPr>
            <p:cNvPr id="6150" name="Picture 15" descr="colourCMYK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5" y="3929"/>
              <a:ext cx="1157" cy="3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51" name="Picture 16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468" y="3929"/>
              <a:ext cx="544" cy="3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152" name="Text Box 17"/>
            <p:cNvSpPr txBox="1">
              <a:spLocks noChangeArrowheads="1"/>
            </p:cNvSpPr>
            <p:nvPr/>
          </p:nvSpPr>
          <p:spPr bwMode="auto">
            <a:xfrm>
              <a:off x="2424" y="4140"/>
              <a:ext cx="105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GB" sz="1000" dirty="0"/>
                <a:t>SUPAGWD, </a:t>
              </a:r>
              <a:r>
                <a:rPr lang="en-GB" sz="1000" dirty="0" smtClean="0"/>
                <a:t>October 2012</a:t>
              </a:r>
              <a:endParaRPr lang="en-US" sz="1000" dirty="0"/>
            </a:p>
          </p:txBody>
        </p:sp>
        <p:pic>
          <p:nvPicPr>
            <p:cNvPr id="6153" name="Picture 18" descr="SUPA_sm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5092" y="3956"/>
              <a:ext cx="600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11"/>
          <p:cNvSpPr txBox="1">
            <a:spLocks noChangeArrowheads="1"/>
          </p:cNvSpPr>
          <p:nvPr/>
        </p:nvSpPr>
        <p:spPr bwMode="auto">
          <a:xfrm>
            <a:off x="735013" y="471488"/>
            <a:ext cx="7508875" cy="366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en-GB" sz="2000"/>
              <a:t>We can first think about geodesic deviation and curvature in a Newtonian context</a:t>
            </a:r>
          </a:p>
          <a:p>
            <a:pPr>
              <a:lnSpc>
                <a:spcPct val="130000"/>
              </a:lnSpc>
            </a:pPr>
            <a:endParaRPr lang="en-GB" sz="2000"/>
          </a:p>
          <a:p>
            <a:pPr>
              <a:lnSpc>
                <a:spcPct val="130000"/>
              </a:lnSpc>
            </a:pPr>
            <a:r>
              <a:rPr lang="en-GB" sz="2000">
                <a:solidFill>
                  <a:schemeClr val="accent2"/>
                </a:solidFill>
              </a:rPr>
              <a:t>By similar triangles</a:t>
            </a:r>
          </a:p>
          <a:p>
            <a:pPr>
              <a:lnSpc>
                <a:spcPct val="130000"/>
              </a:lnSpc>
            </a:pPr>
            <a:endParaRPr lang="en-GB" sz="2000">
              <a:solidFill>
                <a:schemeClr val="accent2"/>
              </a:solidFill>
            </a:endParaRPr>
          </a:p>
          <a:p>
            <a:pPr>
              <a:lnSpc>
                <a:spcPct val="130000"/>
              </a:lnSpc>
            </a:pPr>
            <a:endParaRPr lang="en-GB" sz="2000">
              <a:solidFill>
                <a:schemeClr val="accent2"/>
              </a:solidFill>
            </a:endParaRPr>
          </a:p>
          <a:p>
            <a:pPr>
              <a:lnSpc>
                <a:spcPct val="130000"/>
              </a:lnSpc>
            </a:pPr>
            <a:endParaRPr lang="en-GB" sz="2000">
              <a:solidFill>
                <a:schemeClr val="accent2"/>
              </a:solidFill>
            </a:endParaRPr>
          </a:p>
          <a:p>
            <a:pPr>
              <a:lnSpc>
                <a:spcPct val="130000"/>
              </a:lnSpc>
            </a:pPr>
            <a:endParaRPr lang="en-GB" sz="2000">
              <a:solidFill>
                <a:schemeClr val="accent2"/>
              </a:solidFill>
            </a:endParaRPr>
          </a:p>
          <a:p>
            <a:pPr>
              <a:lnSpc>
                <a:spcPct val="130000"/>
              </a:lnSpc>
            </a:pPr>
            <a:r>
              <a:rPr lang="en-GB" sz="2000">
                <a:solidFill>
                  <a:schemeClr val="accent2"/>
                </a:solidFill>
              </a:rPr>
              <a:t>Hence</a:t>
            </a:r>
          </a:p>
        </p:txBody>
      </p:sp>
      <p:pic>
        <p:nvPicPr>
          <p:cNvPr id="37891" name="Picture 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2838" y="981075"/>
            <a:ext cx="4879975" cy="5091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2" name="Text Box 13"/>
          <p:cNvSpPr txBox="1">
            <a:spLocks noChangeArrowheads="1"/>
          </p:cNvSpPr>
          <p:nvPr/>
        </p:nvSpPr>
        <p:spPr bwMode="auto">
          <a:xfrm>
            <a:off x="5724525" y="4149725"/>
            <a:ext cx="730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/>
              <a:t>Earth</a:t>
            </a:r>
          </a:p>
        </p:txBody>
      </p:sp>
      <p:pic>
        <p:nvPicPr>
          <p:cNvPr id="37893" name="Picture 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913" y="2349500"/>
            <a:ext cx="2352675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4" name="Picture 1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6013" y="4365625"/>
            <a:ext cx="310515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7895" name="Group 16"/>
          <p:cNvGrpSpPr>
            <a:grpSpLocks/>
          </p:cNvGrpSpPr>
          <p:nvPr/>
        </p:nvGrpSpPr>
        <p:grpSpPr bwMode="auto">
          <a:xfrm>
            <a:off x="71438" y="6237288"/>
            <a:ext cx="8964612" cy="579437"/>
            <a:chOff x="45" y="3929"/>
            <a:chExt cx="5647" cy="365"/>
          </a:xfrm>
        </p:grpSpPr>
        <p:pic>
          <p:nvPicPr>
            <p:cNvPr id="37896" name="Picture 17" descr="colourCMYK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5" y="3929"/>
              <a:ext cx="1157" cy="3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7897" name="Picture 18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468" y="3929"/>
              <a:ext cx="544" cy="3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7898" name="Text Box 19"/>
            <p:cNvSpPr txBox="1">
              <a:spLocks noChangeArrowheads="1"/>
            </p:cNvSpPr>
            <p:nvPr/>
          </p:nvSpPr>
          <p:spPr bwMode="auto">
            <a:xfrm>
              <a:off x="2424" y="4140"/>
              <a:ext cx="105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GB" sz="1000" dirty="0"/>
                <a:t>SUPAGWD, </a:t>
              </a:r>
              <a:r>
                <a:rPr lang="en-GB" sz="1000" dirty="0" smtClean="0"/>
                <a:t>October 2012</a:t>
              </a:r>
              <a:endParaRPr lang="en-US" sz="1000" dirty="0"/>
            </a:p>
          </p:txBody>
        </p:sp>
        <p:pic>
          <p:nvPicPr>
            <p:cNvPr id="37899" name="Picture 20" descr="SUPA_sm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5092" y="3956"/>
              <a:ext cx="600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2838" y="981075"/>
            <a:ext cx="4879975" cy="5091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5" name="Text Box 8"/>
          <p:cNvSpPr txBox="1">
            <a:spLocks noChangeArrowheads="1"/>
          </p:cNvSpPr>
          <p:nvPr/>
        </p:nvSpPr>
        <p:spPr bwMode="auto">
          <a:xfrm>
            <a:off x="735013" y="471488"/>
            <a:ext cx="7508875" cy="366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en-GB" sz="2000"/>
              <a:t>We can first think about geodesic deviation and curvature in a Newtonian context</a:t>
            </a:r>
          </a:p>
          <a:p>
            <a:pPr>
              <a:lnSpc>
                <a:spcPct val="130000"/>
              </a:lnSpc>
            </a:pPr>
            <a:endParaRPr lang="en-GB" sz="2000"/>
          </a:p>
          <a:p>
            <a:pPr>
              <a:lnSpc>
                <a:spcPct val="130000"/>
              </a:lnSpc>
            </a:pPr>
            <a:r>
              <a:rPr lang="en-GB" sz="2000">
                <a:solidFill>
                  <a:schemeClr val="accent2"/>
                </a:solidFill>
              </a:rPr>
              <a:t>or</a:t>
            </a:r>
          </a:p>
          <a:p>
            <a:pPr>
              <a:lnSpc>
                <a:spcPct val="130000"/>
              </a:lnSpc>
            </a:pPr>
            <a:endParaRPr lang="en-GB" sz="2000">
              <a:solidFill>
                <a:schemeClr val="accent2"/>
              </a:solidFill>
            </a:endParaRPr>
          </a:p>
          <a:p>
            <a:pPr>
              <a:lnSpc>
                <a:spcPct val="130000"/>
              </a:lnSpc>
            </a:pPr>
            <a:endParaRPr lang="en-GB" sz="2000">
              <a:solidFill>
                <a:schemeClr val="accent2"/>
              </a:solidFill>
            </a:endParaRPr>
          </a:p>
          <a:p>
            <a:pPr>
              <a:lnSpc>
                <a:spcPct val="130000"/>
              </a:lnSpc>
            </a:pPr>
            <a:endParaRPr lang="en-GB" sz="2000">
              <a:solidFill>
                <a:schemeClr val="accent2"/>
              </a:solidFill>
            </a:endParaRPr>
          </a:p>
          <a:p>
            <a:pPr>
              <a:lnSpc>
                <a:spcPct val="130000"/>
              </a:lnSpc>
            </a:pPr>
            <a:endParaRPr lang="en-GB" sz="2000">
              <a:solidFill>
                <a:schemeClr val="accent2"/>
              </a:solidFill>
            </a:endParaRPr>
          </a:p>
          <a:p>
            <a:pPr>
              <a:lnSpc>
                <a:spcPct val="130000"/>
              </a:lnSpc>
            </a:pPr>
            <a:r>
              <a:rPr lang="en-GB" sz="2000">
                <a:solidFill>
                  <a:schemeClr val="accent2"/>
                </a:solidFill>
              </a:rPr>
              <a:t>which we can re-write as</a:t>
            </a:r>
          </a:p>
        </p:txBody>
      </p:sp>
      <p:sp>
        <p:nvSpPr>
          <p:cNvPr id="38916" name="Text Box 10"/>
          <p:cNvSpPr txBox="1">
            <a:spLocks noChangeArrowheads="1"/>
          </p:cNvSpPr>
          <p:nvPr/>
        </p:nvSpPr>
        <p:spPr bwMode="auto">
          <a:xfrm>
            <a:off x="5724525" y="4149725"/>
            <a:ext cx="730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/>
              <a:t>Earth</a:t>
            </a:r>
          </a:p>
        </p:txBody>
      </p:sp>
      <p:pic>
        <p:nvPicPr>
          <p:cNvPr id="38917" name="Picture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0888" y="2309813"/>
            <a:ext cx="3676650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8" name="Picture 1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31913" y="4365625"/>
            <a:ext cx="2943225" cy="1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8919" name="Group 18"/>
          <p:cNvGrpSpPr>
            <a:grpSpLocks/>
          </p:cNvGrpSpPr>
          <p:nvPr/>
        </p:nvGrpSpPr>
        <p:grpSpPr bwMode="auto">
          <a:xfrm>
            <a:off x="71438" y="6237288"/>
            <a:ext cx="8964612" cy="579437"/>
            <a:chOff x="45" y="3929"/>
            <a:chExt cx="5647" cy="365"/>
          </a:xfrm>
        </p:grpSpPr>
        <p:pic>
          <p:nvPicPr>
            <p:cNvPr id="38920" name="Picture 19" descr="colourCMYK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5" y="3929"/>
              <a:ext cx="1157" cy="3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8921" name="Picture 20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468" y="3929"/>
              <a:ext cx="544" cy="3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8922" name="Text Box 21"/>
            <p:cNvSpPr txBox="1">
              <a:spLocks noChangeArrowheads="1"/>
            </p:cNvSpPr>
            <p:nvPr/>
          </p:nvSpPr>
          <p:spPr bwMode="auto">
            <a:xfrm>
              <a:off x="2424" y="4140"/>
              <a:ext cx="105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GB" sz="1000" dirty="0"/>
                <a:t>SUPAGWD, </a:t>
              </a:r>
              <a:r>
                <a:rPr lang="en-GB" sz="1000" dirty="0" smtClean="0"/>
                <a:t>October 2012</a:t>
              </a:r>
              <a:endParaRPr lang="en-US" sz="1000" dirty="0"/>
            </a:p>
          </p:txBody>
        </p:sp>
        <p:pic>
          <p:nvPicPr>
            <p:cNvPr id="38923" name="Picture 22" descr="SUPA_sm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5092" y="3956"/>
              <a:ext cx="600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4500563" y="644525"/>
            <a:ext cx="4295775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lnSpc>
                <a:spcPct val="125000"/>
              </a:lnSpc>
            </a:pPr>
            <a:r>
              <a:rPr lang="en-GB" sz="2400" i="1">
                <a:solidFill>
                  <a:schemeClr val="accent2"/>
                </a:solidFill>
              </a:rPr>
              <a:t>“…joy and amazement at the beauty and grandeur of this world of which man can just form a faint notion.”</a:t>
            </a:r>
          </a:p>
        </p:txBody>
      </p:sp>
      <p:grpSp>
        <p:nvGrpSpPr>
          <p:cNvPr id="2052" name="Group 11"/>
          <p:cNvGrpSpPr>
            <a:grpSpLocks/>
          </p:cNvGrpSpPr>
          <p:nvPr/>
        </p:nvGrpSpPr>
        <p:grpSpPr bwMode="auto">
          <a:xfrm>
            <a:off x="4716463" y="2925763"/>
            <a:ext cx="3948112" cy="3095625"/>
            <a:chOff x="2971" y="1979"/>
            <a:chExt cx="2487" cy="1950"/>
          </a:xfrm>
        </p:grpSpPr>
        <p:graphicFrame>
          <p:nvGraphicFramePr>
            <p:cNvPr id="2050" name="Object 5"/>
            <p:cNvGraphicFramePr>
              <a:graphicFrameLocks noChangeAspect="1"/>
            </p:cNvGraphicFramePr>
            <p:nvPr/>
          </p:nvGraphicFramePr>
          <p:xfrm>
            <a:off x="3155" y="2084"/>
            <a:ext cx="1993" cy="676"/>
          </p:xfrm>
          <a:graphic>
            <a:graphicData uri="http://schemas.openxmlformats.org/presentationml/2006/ole">
              <p:oleObj spid="_x0000_s2050" name="Equation" r:id="rId3" imgW="711000" imgH="241200" progId="Equation.3">
                <p:embed/>
              </p:oleObj>
            </a:graphicData>
          </a:graphic>
        </p:graphicFrame>
        <p:sp>
          <p:nvSpPr>
            <p:cNvPr id="2059" name="AutoShape 6"/>
            <p:cNvSpPr>
              <a:spLocks noChangeArrowheads="1"/>
            </p:cNvSpPr>
            <p:nvPr/>
          </p:nvSpPr>
          <p:spPr bwMode="auto">
            <a:xfrm>
              <a:off x="2971" y="1979"/>
              <a:ext cx="2313" cy="861"/>
            </a:xfrm>
            <a:prstGeom prst="roundRect">
              <a:avLst>
                <a:gd name="adj" fmla="val 16667"/>
              </a:avLst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060" name="Line 7"/>
            <p:cNvSpPr>
              <a:spLocks noChangeShapeType="1"/>
            </p:cNvSpPr>
            <p:nvPr/>
          </p:nvSpPr>
          <p:spPr bwMode="auto">
            <a:xfrm>
              <a:off x="3379" y="2659"/>
              <a:ext cx="227" cy="726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061" name="Line 8"/>
            <p:cNvSpPr>
              <a:spLocks noChangeShapeType="1"/>
            </p:cNvSpPr>
            <p:nvPr/>
          </p:nvSpPr>
          <p:spPr bwMode="auto">
            <a:xfrm>
              <a:off x="4694" y="2704"/>
              <a:ext cx="136" cy="726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062" name="Text Box 9"/>
            <p:cNvSpPr txBox="1">
              <a:spLocks noChangeArrowheads="1"/>
            </p:cNvSpPr>
            <p:nvPr/>
          </p:nvSpPr>
          <p:spPr bwMode="auto">
            <a:xfrm>
              <a:off x="3016" y="3475"/>
              <a:ext cx="1217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GB"/>
                <a:t>Spacetime curvature</a:t>
              </a:r>
              <a:endParaRPr lang="en-US"/>
            </a:p>
          </p:txBody>
        </p:sp>
        <p:sp>
          <p:nvSpPr>
            <p:cNvPr id="2063" name="Text Box 10"/>
            <p:cNvSpPr txBox="1">
              <a:spLocks noChangeArrowheads="1"/>
            </p:cNvSpPr>
            <p:nvPr/>
          </p:nvSpPr>
          <p:spPr bwMode="auto">
            <a:xfrm>
              <a:off x="4241" y="3525"/>
              <a:ext cx="1217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GB"/>
                <a:t>Matter </a:t>
              </a:r>
            </a:p>
            <a:p>
              <a:pPr algn="ctr"/>
              <a:r>
                <a:rPr lang="en-GB"/>
                <a:t>(and energy)</a:t>
              </a:r>
              <a:endParaRPr lang="en-US"/>
            </a:p>
          </p:txBody>
        </p:sp>
      </p:grpSp>
      <p:pic>
        <p:nvPicPr>
          <p:cNvPr id="2053" name="Picture 18" descr="IMG_026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850" y="476250"/>
            <a:ext cx="3889375" cy="51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054" name="Group 25"/>
          <p:cNvGrpSpPr>
            <a:grpSpLocks/>
          </p:cNvGrpSpPr>
          <p:nvPr/>
        </p:nvGrpSpPr>
        <p:grpSpPr bwMode="auto">
          <a:xfrm>
            <a:off x="107950" y="6237288"/>
            <a:ext cx="8964613" cy="579437"/>
            <a:chOff x="45" y="3929"/>
            <a:chExt cx="5647" cy="365"/>
          </a:xfrm>
        </p:grpSpPr>
        <p:pic>
          <p:nvPicPr>
            <p:cNvPr id="2055" name="Picture 26" descr="colourCMYK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5" y="3929"/>
              <a:ext cx="1157" cy="3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6" name="Picture 27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468" y="3929"/>
              <a:ext cx="544" cy="3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57" name="Text Box 28"/>
            <p:cNvSpPr txBox="1">
              <a:spLocks noChangeArrowheads="1"/>
            </p:cNvSpPr>
            <p:nvPr/>
          </p:nvSpPr>
          <p:spPr bwMode="auto">
            <a:xfrm>
              <a:off x="2424" y="4140"/>
              <a:ext cx="105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GB" sz="1000" dirty="0"/>
                <a:t>SUPAGWD, </a:t>
              </a:r>
              <a:r>
                <a:rPr lang="en-GB" sz="1000" dirty="0" smtClean="0"/>
                <a:t>October 2012</a:t>
              </a:r>
              <a:endParaRPr lang="en-US" sz="1000" dirty="0"/>
            </a:p>
          </p:txBody>
        </p:sp>
        <p:pic>
          <p:nvPicPr>
            <p:cNvPr id="2058" name="Picture 29" descr="SUPA_sm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5092" y="3956"/>
              <a:ext cx="600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2838" y="981075"/>
            <a:ext cx="4879975" cy="5091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39" name="Text Box 3"/>
          <p:cNvSpPr txBox="1">
            <a:spLocks noChangeArrowheads="1"/>
          </p:cNvSpPr>
          <p:nvPr/>
        </p:nvSpPr>
        <p:spPr bwMode="auto">
          <a:xfrm>
            <a:off x="3419475" y="5805488"/>
            <a:ext cx="28162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600">
                <a:solidFill>
                  <a:schemeClr val="accent2"/>
                </a:solidFill>
              </a:rPr>
              <a:t>At Earth’s surface this equals</a:t>
            </a:r>
          </a:p>
        </p:txBody>
      </p:sp>
      <p:sp>
        <p:nvSpPr>
          <p:cNvPr id="39940" name="Text Box 10"/>
          <p:cNvSpPr txBox="1">
            <a:spLocks noChangeArrowheads="1"/>
          </p:cNvSpPr>
          <p:nvPr/>
        </p:nvSpPr>
        <p:spPr bwMode="auto">
          <a:xfrm>
            <a:off x="735013" y="471488"/>
            <a:ext cx="7508875" cy="366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en-GB" sz="2000"/>
              <a:t>We can first think about geodesic deviation and curvature in a Newtonian context</a:t>
            </a:r>
          </a:p>
          <a:p>
            <a:pPr>
              <a:lnSpc>
                <a:spcPct val="130000"/>
              </a:lnSpc>
            </a:pPr>
            <a:endParaRPr lang="en-GB" sz="2000"/>
          </a:p>
          <a:p>
            <a:pPr>
              <a:lnSpc>
                <a:spcPct val="130000"/>
              </a:lnSpc>
            </a:pPr>
            <a:r>
              <a:rPr lang="en-GB" sz="2000">
                <a:solidFill>
                  <a:schemeClr val="accent2"/>
                </a:solidFill>
              </a:rPr>
              <a:t>or</a:t>
            </a:r>
          </a:p>
          <a:p>
            <a:pPr>
              <a:lnSpc>
                <a:spcPct val="130000"/>
              </a:lnSpc>
            </a:pPr>
            <a:endParaRPr lang="en-GB" sz="2000">
              <a:solidFill>
                <a:schemeClr val="accent2"/>
              </a:solidFill>
            </a:endParaRPr>
          </a:p>
          <a:p>
            <a:pPr>
              <a:lnSpc>
                <a:spcPct val="130000"/>
              </a:lnSpc>
            </a:pPr>
            <a:endParaRPr lang="en-GB" sz="2000">
              <a:solidFill>
                <a:schemeClr val="accent2"/>
              </a:solidFill>
            </a:endParaRPr>
          </a:p>
          <a:p>
            <a:pPr>
              <a:lnSpc>
                <a:spcPct val="130000"/>
              </a:lnSpc>
            </a:pPr>
            <a:endParaRPr lang="en-GB" sz="2000">
              <a:solidFill>
                <a:schemeClr val="accent2"/>
              </a:solidFill>
            </a:endParaRPr>
          </a:p>
          <a:p>
            <a:pPr>
              <a:lnSpc>
                <a:spcPct val="130000"/>
              </a:lnSpc>
            </a:pPr>
            <a:endParaRPr lang="en-GB" sz="2000">
              <a:solidFill>
                <a:schemeClr val="accent2"/>
              </a:solidFill>
            </a:endParaRPr>
          </a:p>
          <a:p>
            <a:pPr>
              <a:lnSpc>
                <a:spcPct val="130000"/>
              </a:lnSpc>
            </a:pPr>
            <a:r>
              <a:rPr lang="en-GB" sz="2000">
                <a:solidFill>
                  <a:schemeClr val="accent2"/>
                </a:solidFill>
              </a:rPr>
              <a:t>which we can re-write as</a:t>
            </a:r>
          </a:p>
        </p:txBody>
      </p:sp>
      <p:sp>
        <p:nvSpPr>
          <p:cNvPr id="39941" name="Text Box 11"/>
          <p:cNvSpPr txBox="1">
            <a:spLocks noChangeArrowheads="1"/>
          </p:cNvSpPr>
          <p:nvPr/>
        </p:nvSpPr>
        <p:spPr bwMode="auto">
          <a:xfrm>
            <a:off x="5724525" y="4149725"/>
            <a:ext cx="730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/>
              <a:t>Earth</a:t>
            </a:r>
          </a:p>
        </p:txBody>
      </p:sp>
      <p:pic>
        <p:nvPicPr>
          <p:cNvPr id="39942" name="Picture 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0888" y="2309813"/>
            <a:ext cx="3676650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3" name="Picture 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31913" y="4365625"/>
            <a:ext cx="2943225" cy="1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4" name="Picture 1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56338" y="5694363"/>
            <a:ext cx="1771650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5" name="Line 15"/>
          <p:cNvSpPr>
            <a:spLocks noChangeShapeType="1"/>
          </p:cNvSpPr>
          <p:nvPr/>
        </p:nvSpPr>
        <p:spPr bwMode="auto">
          <a:xfrm>
            <a:off x="3419475" y="5373688"/>
            <a:ext cx="792163" cy="360362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GB"/>
          </a:p>
        </p:txBody>
      </p:sp>
      <p:grpSp>
        <p:nvGrpSpPr>
          <p:cNvPr id="39946" name="Group 16"/>
          <p:cNvGrpSpPr>
            <a:grpSpLocks/>
          </p:cNvGrpSpPr>
          <p:nvPr/>
        </p:nvGrpSpPr>
        <p:grpSpPr bwMode="auto">
          <a:xfrm>
            <a:off x="71438" y="6237288"/>
            <a:ext cx="8964612" cy="579437"/>
            <a:chOff x="45" y="3929"/>
            <a:chExt cx="5647" cy="365"/>
          </a:xfrm>
        </p:grpSpPr>
        <p:pic>
          <p:nvPicPr>
            <p:cNvPr id="39947" name="Picture 17" descr="colourCMYK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5" y="3929"/>
              <a:ext cx="1157" cy="3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9948" name="Picture 18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468" y="3929"/>
              <a:ext cx="544" cy="3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9949" name="Text Box 19"/>
            <p:cNvSpPr txBox="1">
              <a:spLocks noChangeArrowheads="1"/>
            </p:cNvSpPr>
            <p:nvPr/>
          </p:nvSpPr>
          <p:spPr bwMode="auto">
            <a:xfrm>
              <a:off x="2424" y="4140"/>
              <a:ext cx="105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GB" sz="1000" dirty="0"/>
                <a:t>SUPAGWD, </a:t>
              </a:r>
              <a:r>
                <a:rPr lang="en-GB" sz="1000" dirty="0" smtClean="0"/>
                <a:t>October 2012</a:t>
              </a:r>
              <a:endParaRPr lang="en-US" sz="1000" dirty="0"/>
            </a:p>
          </p:txBody>
        </p:sp>
        <p:pic>
          <p:nvPicPr>
            <p:cNvPr id="39950" name="Picture 20" descr="SUPA_sm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5092" y="3956"/>
              <a:ext cx="600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10"/>
          <p:cNvSpPr txBox="1">
            <a:spLocks noChangeArrowheads="1"/>
          </p:cNvSpPr>
          <p:nvPr/>
        </p:nvSpPr>
        <p:spPr bwMode="auto">
          <a:xfrm>
            <a:off x="735013" y="471488"/>
            <a:ext cx="75088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en-GB" sz="2000"/>
              <a:t>Another analogy will help us to interpret this last term</a:t>
            </a:r>
          </a:p>
        </p:txBody>
      </p:sp>
      <p:pic>
        <p:nvPicPr>
          <p:cNvPr id="40963" name="Picture 16"/>
          <p:cNvPicPr>
            <a:picLocks noChangeAspect="1" noChangeArrowheads="1"/>
          </p:cNvPicPr>
          <p:nvPr/>
        </p:nvPicPr>
        <p:blipFill>
          <a:blip r:embed="rId2" cstate="print"/>
          <a:srcRect r="10135"/>
          <a:stretch>
            <a:fillRect/>
          </a:stretch>
        </p:blipFill>
        <p:spPr bwMode="auto">
          <a:xfrm>
            <a:off x="4067175" y="1409700"/>
            <a:ext cx="4968875" cy="489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4" name="Picture 1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1268413"/>
            <a:ext cx="5372100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5" name="Text Box 19"/>
          <p:cNvSpPr txBox="1">
            <a:spLocks noChangeArrowheads="1"/>
          </p:cNvSpPr>
          <p:nvPr/>
        </p:nvSpPr>
        <p:spPr bwMode="auto">
          <a:xfrm>
            <a:off x="376238" y="2205038"/>
            <a:ext cx="18208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000">
                <a:solidFill>
                  <a:schemeClr val="accent2"/>
                </a:solidFill>
              </a:rPr>
              <a:t>Differentiating:</a:t>
            </a:r>
          </a:p>
        </p:txBody>
      </p:sp>
      <p:pic>
        <p:nvPicPr>
          <p:cNvPr id="40966" name="Picture 2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68538" y="2133600"/>
            <a:ext cx="1981200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7" name="Text Box 21"/>
          <p:cNvSpPr txBox="1">
            <a:spLocks noChangeArrowheads="1"/>
          </p:cNvSpPr>
          <p:nvPr/>
        </p:nvSpPr>
        <p:spPr bwMode="auto">
          <a:xfrm>
            <a:off x="7791450" y="1317625"/>
            <a:ext cx="1389063" cy="67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>
                <a:solidFill>
                  <a:schemeClr val="tx2"/>
                </a:solidFill>
              </a:rPr>
              <a:t>Sphere of radius  </a:t>
            </a:r>
            <a:r>
              <a:rPr lang="en-GB" sz="2000" i="1">
                <a:solidFill>
                  <a:schemeClr val="tx2"/>
                </a:solidFill>
                <a:latin typeface="Times New Roman" pitchFamily="18" charset="0"/>
              </a:rPr>
              <a:t>a</a:t>
            </a:r>
            <a:endParaRPr lang="en-GB">
              <a:solidFill>
                <a:schemeClr val="tx2"/>
              </a:solidFill>
            </a:endParaRPr>
          </a:p>
        </p:txBody>
      </p:sp>
      <p:grpSp>
        <p:nvGrpSpPr>
          <p:cNvPr id="40968" name="Group 22"/>
          <p:cNvGrpSpPr>
            <a:grpSpLocks/>
          </p:cNvGrpSpPr>
          <p:nvPr/>
        </p:nvGrpSpPr>
        <p:grpSpPr bwMode="auto">
          <a:xfrm>
            <a:off x="71438" y="6237288"/>
            <a:ext cx="8964612" cy="579437"/>
            <a:chOff x="45" y="3929"/>
            <a:chExt cx="5647" cy="365"/>
          </a:xfrm>
        </p:grpSpPr>
        <p:pic>
          <p:nvPicPr>
            <p:cNvPr id="40969" name="Picture 23" descr="colourCMYK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5" y="3929"/>
              <a:ext cx="1157" cy="3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0970" name="Picture 24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468" y="3929"/>
              <a:ext cx="544" cy="3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0971" name="Text Box 25"/>
            <p:cNvSpPr txBox="1">
              <a:spLocks noChangeArrowheads="1"/>
            </p:cNvSpPr>
            <p:nvPr/>
          </p:nvSpPr>
          <p:spPr bwMode="auto">
            <a:xfrm>
              <a:off x="2424" y="4140"/>
              <a:ext cx="105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GB" sz="1000" dirty="0"/>
                <a:t>SUPAGWD, </a:t>
              </a:r>
              <a:r>
                <a:rPr lang="en-GB" sz="1000" dirty="0" smtClean="0"/>
                <a:t>October 2012</a:t>
              </a:r>
              <a:endParaRPr lang="en-US" sz="1000" dirty="0"/>
            </a:p>
          </p:txBody>
        </p:sp>
        <p:pic>
          <p:nvPicPr>
            <p:cNvPr id="40972" name="Picture 26" descr="SUPA_sm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5092" y="3956"/>
              <a:ext cx="600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8"/>
          <p:cNvSpPr txBox="1">
            <a:spLocks noChangeArrowheads="1"/>
          </p:cNvSpPr>
          <p:nvPr/>
        </p:nvSpPr>
        <p:spPr bwMode="auto">
          <a:xfrm>
            <a:off x="735013" y="471488"/>
            <a:ext cx="75088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en-GB" sz="2000"/>
              <a:t>Another analogy will help us to interpret this last term</a:t>
            </a:r>
          </a:p>
        </p:txBody>
      </p:sp>
      <p:pic>
        <p:nvPicPr>
          <p:cNvPr id="41987" name="Picture 9"/>
          <p:cNvPicPr>
            <a:picLocks noChangeAspect="1" noChangeArrowheads="1"/>
          </p:cNvPicPr>
          <p:nvPr/>
        </p:nvPicPr>
        <p:blipFill>
          <a:blip r:embed="rId2" cstate="print"/>
          <a:srcRect r="10135"/>
          <a:stretch>
            <a:fillRect/>
          </a:stretch>
        </p:blipFill>
        <p:spPr bwMode="auto">
          <a:xfrm>
            <a:off x="4067175" y="1409700"/>
            <a:ext cx="4968875" cy="489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8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1268413"/>
            <a:ext cx="5372100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9" name="Text Box 11"/>
          <p:cNvSpPr txBox="1">
            <a:spLocks noChangeArrowheads="1"/>
          </p:cNvSpPr>
          <p:nvPr/>
        </p:nvSpPr>
        <p:spPr bwMode="auto">
          <a:xfrm>
            <a:off x="376238" y="2205038"/>
            <a:ext cx="4772025" cy="374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000">
                <a:solidFill>
                  <a:schemeClr val="accent2"/>
                </a:solidFill>
              </a:rPr>
              <a:t>Differentiating:</a:t>
            </a:r>
          </a:p>
          <a:p>
            <a:endParaRPr lang="en-GB" sz="2000">
              <a:solidFill>
                <a:schemeClr val="accent2"/>
              </a:solidFill>
            </a:endParaRPr>
          </a:p>
          <a:p>
            <a:endParaRPr lang="en-GB" sz="2000">
              <a:solidFill>
                <a:schemeClr val="accent2"/>
              </a:solidFill>
            </a:endParaRPr>
          </a:p>
          <a:p>
            <a:endParaRPr lang="en-GB" sz="2000">
              <a:solidFill>
                <a:schemeClr val="accent2"/>
              </a:solidFill>
            </a:endParaRPr>
          </a:p>
          <a:p>
            <a:endParaRPr lang="en-GB" sz="2000">
              <a:solidFill>
                <a:schemeClr val="accent2"/>
              </a:solidFill>
            </a:endParaRPr>
          </a:p>
          <a:p>
            <a:r>
              <a:rPr lang="en-GB" sz="2000">
                <a:solidFill>
                  <a:schemeClr val="accent2"/>
                </a:solidFill>
              </a:rPr>
              <a:t>Comparing with previous slide:</a:t>
            </a:r>
          </a:p>
          <a:p>
            <a:endParaRPr lang="en-GB" sz="2000">
              <a:solidFill>
                <a:schemeClr val="accent2"/>
              </a:solidFill>
            </a:endParaRPr>
          </a:p>
          <a:p>
            <a:endParaRPr lang="en-GB" sz="2000">
              <a:solidFill>
                <a:schemeClr val="accent2"/>
              </a:solidFill>
            </a:endParaRPr>
          </a:p>
          <a:p>
            <a:endParaRPr lang="en-GB" sz="2000">
              <a:solidFill>
                <a:schemeClr val="accent2"/>
              </a:solidFill>
            </a:endParaRPr>
          </a:p>
          <a:p>
            <a:endParaRPr lang="en-GB" sz="2000">
              <a:solidFill>
                <a:schemeClr val="accent2"/>
              </a:solidFill>
            </a:endParaRPr>
          </a:p>
          <a:p>
            <a:r>
              <a:rPr lang="en-GB" sz="2000">
                <a:solidFill>
                  <a:schemeClr val="accent2"/>
                </a:solidFill>
              </a:rPr>
              <a:t>represents </a:t>
            </a:r>
            <a:r>
              <a:rPr lang="en-GB" sz="2000">
                <a:solidFill>
                  <a:srgbClr val="FF0000"/>
                </a:solidFill>
              </a:rPr>
              <a:t>radius of curvature of spacetime at the Earth’s surface</a:t>
            </a:r>
            <a:endParaRPr lang="en-GB" sz="2000">
              <a:solidFill>
                <a:schemeClr val="accent2"/>
              </a:solidFill>
            </a:endParaRPr>
          </a:p>
        </p:txBody>
      </p:sp>
      <p:pic>
        <p:nvPicPr>
          <p:cNvPr id="41990" name="Picture 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68538" y="2133600"/>
            <a:ext cx="1981200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91" name="Text Box 13"/>
          <p:cNvSpPr txBox="1">
            <a:spLocks noChangeArrowheads="1"/>
          </p:cNvSpPr>
          <p:nvPr/>
        </p:nvSpPr>
        <p:spPr bwMode="auto">
          <a:xfrm>
            <a:off x="7791450" y="1317625"/>
            <a:ext cx="1389063" cy="67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>
                <a:solidFill>
                  <a:schemeClr val="tx2"/>
                </a:solidFill>
              </a:rPr>
              <a:t>Sphere of radius  </a:t>
            </a:r>
            <a:r>
              <a:rPr lang="en-GB" sz="2000" i="1">
                <a:solidFill>
                  <a:schemeClr val="tx2"/>
                </a:solidFill>
                <a:latin typeface="Times New Roman" pitchFamily="18" charset="0"/>
              </a:rPr>
              <a:t>a</a:t>
            </a:r>
            <a:endParaRPr lang="en-GB">
              <a:solidFill>
                <a:schemeClr val="tx2"/>
              </a:solidFill>
            </a:endParaRPr>
          </a:p>
        </p:txBody>
      </p:sp>
      <p:pic>
        <p:nvPicPr>
          <p:cNvPr id="41992" name="Picture 1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42988" y="4076700"/>
            <a:ext cx="2543175" cy="1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3" name="Picture 1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32163" y="5949950"/>
            <a:ext cx="22479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1994" name="Group 16"/>
          <p:cNvGrpSpPr>
            <a:grpSpLocks/>
          </p:cNvGrpSpPr>
          <p:nvPr/>
        </p:nvGrpSpPr>
        <p:grpSpPr bwMode="auto">
          <a:xfrm>
            <a:off x="71438" y="6237288"/>
            <a:ext cx="8964612" cy="579437"/>
            <a:chOff x="45" y="3929"/>
            <a:chExt cx="5647" cy="365"/>
          </a:xfrm>
        </p:grpSpPr>
        <p:pic>
          <p:nvPicPr>
            <p:cNvPr id="41995" name="Picture 17" descr="colourCMYK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5" y="3929"/>
              <a:ext cx="1157" cy="3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996" name="Picture 18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4468" y="3929"/>
              <a:ext cx="544" cy="3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1997" name="Text Box 19"/>
            <p:cNvSpPr txBox="1">
              <a:spLocks noChangeArrowheads="1"/>
            </p:cNvSpPr>
            <p:nvPr/>
          </p:nvSpPr>
          <p:spPr bwMode="auto">
            <a:xfrm>
              <a:off x="2424" y="4140"/>
              <a:ext cx="105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GB" sz="1000" dirty="0"/>
                <a:t>SUPAGWD, </a:t>
              </a:r>
              <a:r>
                <a:rPr lang="en-GB" sz="1000" dirty="0" smtClean="0"/>
                <a:t>October 2012</a:t>
              </a:r>
              <a:endParaRPr lang="en-US" sz="1000" dirty="0"/>
            </a:p>
          </p:txBody>
        </p:sp>
        <p:pic>
          <p:nvPicPr>
            <p:cNvPr id="41998" name="Picture 20" descr="SUPA_sm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5092" y="3956"/>
              <a:ext cx="600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1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45050" y="333375"/>
            <a:ext cx="22479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1" name="Text Box 16"/>
          <p:cNvSpPr txBox="1">
            <a:spLocks noChangeArrowheads="1"/>
          </p:cNvSpPr>
          <p:nvPr/>
        </p:nvSpPr>
        <p:spPr bwMode="auto">
          <a:xfrm>
            <a:off x="519113" y="423863"/>
            <a:ext cx="37226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400">
                <a:solidFill>
                  <a:schemeClr val="accent2"/>
                </a:solidFill>
              </a:rPr>
              <a:t>At the surface of the Earth</a:t>
            </a:r>
          </a:p>
        </p:txBody>
      </p:sp>
      <p:sp>
        <p:nvSpPr>
          <p:cNvPr id="43012" name="Rectangle 18"/>
          <p:cNvSpPr>
            <a:spLocks noChangeArrowheads="1"/>
          </p:cNvSpPr>
          <p:nvPr/>
        </p:nvSpPr>
        <p:spPr bwMode="auto">
          <a:xfrm>
            <a:off x="539750" y="1268413"/>
            <a:ext cx="6119813" cy="431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pic>
        <p:nvPicPr>
          <p:cNvPr id="43013" name="Picture 1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1268413"/>
            <a:ext cx="8353425" cy="3582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4" name="Line 20"/>
          <p:cNvSpPr>
            <a:spLocks noChangeShapeType="1"/>
          </p:cNvSpPr>
          <p:nvPr/>
        </p:nvSpPr>
        <p:spPr bwMode="auto">
          <a:xfrm>
            <a:off x="6516688" y="2420938"/>
            <a:ext cx="15113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grpSp>
        <p:nvGrpSpPr>
          <p:cNvPr id="43015" name="Group 21"/>
          <p:cNvGrpSpPr>
            <a:grpSpLocks/>
          </p:cNvGrpSpPr>
          <p:nvPr/>
        </p:nvGrpSpPr>
        <p:grpSpPr bwMode="auto">
          <a:xfrm>
            <a:off x="71438" y="6237288"/>
            <a:ext cx="8964612" cy="579437"/>
            <a:chOff x="45" y="3929"/>
            <a:chExt cx="5647" cy="365"/>
          </a:xfrm>
        </p:grpSpPr>
        <p:pic>
          <p:nvPicPr>
            <p:cNvPr id="43016" name="Picture 22" descr="colourCMYK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5" y="3929"/>
              <a:ext cx="1157" cy="3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3017" name="Picture 2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468" y="3929"/>
              <a:ext cx="544" cy="3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3018" name="Text Box 24"/>
            <p:cNvSpPr txBox="1">
              <a:spLocks noChangeArrowheads="1"/>
            </p:cNvSpPr>
            <p:nvPr/>
          </p:nvSpPr>
          <p:spPr bwMode="auto">
            <a:xfrm>
              <a:off x="2424" y="4140"/>
              <a:ext cx="105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GB" sz="1000" dirty="0"/>
                <a:t>SUPAGWD, </a:t>
              </a:r>
              <a:r>
                <a:rPr lang="en-GB" sz="1000" dirty="0" smtClean="0"/>
                <a:t>October 2012</a:t>
              </a:r>
              <a:endParaRPr lang="en-US" sz="1000" dirty="0"/>
            </a:p>
          </p:txBody>
        </p:sp>
        <p:pic>
          <p:nvPicPr>
            <p:cNvPr id="43019" name="Picture 25" descr="SUPA_sm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092" y="3956"/>
              <a:ext cx="600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Text Box 2"/>
          <p:cNvSpPr txBox="1">
            <a:spLocks noChangeArrowheads="1"/>
          </p:cNvSpPr>
          <p:nvPr/>
        </p:nvSpPr>
        <p:spPr bwMode="auto">
          <a:xfrm>
            <a:off x="179388" y="188913"/>
            <a:ext cx="832961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28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3. A Mathematical Toolbox for GR   </a:t>
            </a:r>
            <a:r>
              <a:rPr lang="en-GB" sz="2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(pgs.18 – 32)</a:t>
            </a:r>
          </a:p>
        </p:txBody>
      </p:sp>
      <p:sp>
        <p:nvSpPr>
          <p:cNvPr id="117771" name="Text Box 11"/>
          <p:cNvSpPr txBox="1">
            <a:spLocks noChangeArrowheads="1"/>
          </p:cNvSpPr>
          <p:nvPr/>
        </p:nvSpPr>
        <p:spPr bwMode="auto">
          <a:xfrm>
            <a:off x="592138" y="1216025"/>
            <a:ext cx="32464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2400" b="1" u="sng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Riemannian Manifold</a:t>
            </a:r>
          </a:p>
        </p:txBody>
      </p:sp>
      <p:sp>
        <p:nvSpPr>
          <p:cNvPr id="7173" name="Text Box 12"/>
          <p:cNvSpPr txBox="1">
            <a:spLocks noChangeArrowheads="1"/>
          </p:cNvSpPr>
          <p:nvPr/>
        </p:nvSpPr>
        <p:spPr bwMode="auto">
          <a:xfrm>
            <a:off x="395288" y="1916113"/>
            <a:ext cx="3979862" cy="2373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GB" sz="2400"/>
              <a:t>A continuous, differentiable space which is locally </a:t>
            </a:r>
            <a:r>
              <a:rPr lang="en-GB" sz="2400" b="1">
                <a:solidFill>
                  <a:srgbClr val="FF0000"/>
                </a:solidFill>
              </a:rPr>
              <a:t>flat </a:t>
            </a:r>
            <a:r>
              <a:rPr lang="en-GB" sz="2400"/>
              <a:t>and on which a distance, or </a:t>
            </a:r>
            <a:r>
              <a:rPr lang="en-GB" sz="2400" b="1">
                <a:solidFill>
                  <a:srgbClr val="FF0000"/>
                </a:solidFill>
              </a:rPr>
              <a:t>metric</a:t>
            </a:r>
            <a:r>
              <a:rPr lang="en-GB" sz="2400"/>
              <a:t>, function is defined.</a:t>
            </a:r>
          </a:p>
          <a:p>
            <a:pPr>
              <a:lnSpc>
                <a:spcPct val="120000"/>
              </a:lnSpc>
            </a:pPr>
            <a:endParaRPr lang="en-GB" sz="900"/>
          </a:p>
          <a:p>
            <a:pPr>
              <a:lnSpc>
                <a:spcPct val="120000"/>
              </a:lnSpc>
            </a:pPr>
            <a:r>
              <a:rPr lang="en-GB" sz="2000" i="1"/>
              <a:t>(e.g. the surface of a sphere)</a:t>
            </a:r>
          </a:p>
        </p:txBody>
      </p:sp>
      <p:graphicFrame>
        <p:nvGraphicFramePr>
          <p:cNvPr id="7170" name="Object 13"/>
          <p:cNvGraphicFramePr>
            <a:graphicFrameLocks noChangeAspect="1"/>
          </p:cNvGraphicFramePr>
          <p:nvPr/>
        </p:nvGraphicFramePr>
        <p:xfrm>
          <a:off x="4716463" y="1412875"/>
          <a:ext cx="4248150" cy="3154363"/>
        </p:xfrm>
        <a:graphic>
          <a:graphicData uri="http://schemas.openxmlformats.org/presentationml/2006/ole">
            <p:oleObj spid="_x0000_s7170" name="Photo Editor Photo" r:id="rId3" imgW="3885714" imgH="2886478" progId="MSPhotoEd.3">
              <p:embed/>
            </p:oleObj>
          </a:graphicData>
        </a:graphic>
      </p:graphicFrame>
      <p:sp>
        <p:nvSpPr>
          <p:cNvPr id="7174" name="Text Box 14"/>
          <p:cNvSpPr txBox="1">
            <a:spLocks noChangeArrowheads="1"/>
          </p:cNvSpPr>
          <p:nvPr/>
        </p:nvSpPr>
        <p:spPr bwMode="auto">
          <a:xfrm>
            <a:off x="1403350" y="4833938"/>
            <a:ext cx="7364413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400">
                <a:solidFill>
                  <a:schemeClr val="accent2"/>
                </a:solidFill>
              </a:rPr>
              <a:t>The mathematical properties of a Riemannian manifold match the physical assumptions of the strong equivalence principle</a:t>
            </a:r>
          </a:p>
        </p:txBody>
      </p:sp>
      <p:grpSp>
        <p:nvGrpSpPr>
          <p:cNvPr id="7175" name="Group 15"/>
          <p:cNvGrpSpPr>
            <a:grpSpLocks/>
          </p:cNvGrpSpPr>
          <p:nvPr/>
        </p:nvGrpSpPr>
        <p:grpSpPr bwMode="auto">
          <a:xfrm>
            <a:off x="71438" y="6237288"/>
            <a:ext cx="8964612" cy="579437"/>
            <a:chOff x="45" y="3929"/>
            <a:chExt cx="5647" cy="365"/>
          </a:xfrm>
        </p:grpSpPr>
        <p:pic>
          <p:nvPicPr>
            <p:cNvPr id="7176" name="Picture 16" descr="colourCMYK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5" y="3929"/>
              <a:ext cx="1157" cy="3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177" name="Picture 17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468" y="3929"/>
              <a:ext cx="544" cy="3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178" name="Text Box 18"/>
            <p:cNvSpPr txBox="1">
              <a:spLocks noChangeArrowheads="1"/>
            </p:cNvSpPr>
            <p:nvPr/>
          </p:nvSpPr>
          <p:spPr bwMode="auto">
            <a:xfrm>
              <a:off x="2424" y="4140"/>
              <a:ext cx="105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GB" sz="1000" dirty="0"/>
                <a:t>SUPAGWD, </a:t>
              </a:r>
              <a:r>
                <a:rPr lang="en-GB" sz="1000" dirty="0" smtClean="0"/>
                <a:t>October 2012</a:t>
              </a:r>
              <a:endParaRPr lang="en-US" sz="1000" dirty="0"/>
            </a:p>
          </p:txBody>
        </p:sp>
        <p:pic>
          <p:nvPicPr>
            <p:cNvPr id="7179" name="Picture 19" descr="SUPA_sm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092" y="3956"/>
              <a:ext cx="600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93" name="Text Box 9"/>
          <p:cNvSpPr txBox="1">
            <a:spLocks noChangeArrowheads="1"/>
          </p:cNvSpPr>
          <p:nvPr/>
        </p:nvSpPr>
        <p:spPr bwMode="auto">
          <a:xfrm>
            <a:off x="323850" y="404813"/>
            <a:ext cx="44497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24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Vectors on a curved manifold</a:t>
            </a:r>
          </a:p>
        </p:txBody>
      </p:sp>
      <p:pic>
        <p:nvPicPr>
          <p:cNvPr id="8196" name="Picture 13"/>
          <p:cNvPicPr>
            <a:picLocks noChangeAspect="1" noChangeArrowheads="1"/>
          </p:cNvPicPr>
          <p:nvPr/>
        </p:nvPicPr>
        <p:blipFill>
          <a:blip r:embed="rId3" cstate="print"/>
          <a:srcRect r="8656"/>
          <a:stretch>
            <a:fillRect/>
          </a:stretch>
        </p:blipFill>
        <p:spPr bwMode="auto">
          <a:xfrm>
            <a:off x="4022725" y="996950"/>
            <a:ext cx="4941888" cy="358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7" name="Text Box 14"/>
          <p:cNvSpPr txBox="1">
            <a:spLocks noChangeArrowheads="1"/>
          </p:cNvSpPr>
          <p:nvPr/>
        </p:nvSpPr>
        <p:spPr bwMode="auto">
          <a:xfrm>
            <a:off x="735013" y="1125538"/>
            <a:ext cx="3260725" cy="128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en-GB" sz="2000"/>
              <a:t>We think of a vector as an arrow representing a </a:t>
            </a:r>
            <a:r>
              <a:rPr lang="en-GB" sz="2000">
                <a:solidFill>
                  <a:srgbClr val="FF0000"/>
                </a:solidFill>
              </a:rPr>
              <a:t>displacement</a:t>
            </a:r>
            <a:r>
              <a:rPr lang="en-GB" sz="2000"/>
              <a:t>.</a:t>
            </a:r>
          </a:p>
        </p:txBody>
      </p:sp>
      <p:graphicFrame>
        <p:nvGraphicFramePr>
          <p:cNvPr id="8194" name="Object 15"/>
          <p:cNvGraphicFramePr>
            <a:graphicFrameLocks noChangeAspect="1"/>
          </p:cNvGraphicFramePr>
          <p:nvPr/>
        </p:nvGraphicFramePr>
        <p:xfrm>
          <a:off x="1187450" y="2636838"/>
          <a:ext cx="2024063" cy="663575"/>
        </p:xfrm>
        <a:graphic>
          <a:graphicData uri="http://schemas.openxmlformats.org/presentationml/2006/ole">
            <p:oleObj spid="_x0000_s8194" name="Equation" r:id="rId4" imgW="736560" imgH="241200" progId="Equation.3">
              <p:embed/>
            </p:oleObj>
          </a:graphicData>
        </a:graphic>
      </p:graphicFrame>
      <p:sp>
        <p:nvSpPr>
          <p:cNvPr id="8198" name="Line 16"/>
          <p:cNvSpPr>
            <a:spLocks noChangeShapeType="1"/>
          </p:cNvSpPr>
          <p:nvPr/>
        </p:nvSpPr>
        <p:spPr bwMode="auto">
          <a:xfrm flipH="1">
            <a:off x="1835150" y="3284538"/>
            <a:ext cx="433388" cy="649287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8199" name="Text Box 17"/>
          <p:cNvSpPr txBox="1">
            <a:spLocks noChangeArrowheads="1"/>
          </p:cNvSpPr>
          <p:nvPr/>
        </p:nvSpPr>
        <p:spPr bwMode="auto">
          <a:xfrm>
            <a:off x="1187450" y="3916363"/>
            <a:ext cx="11493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400">
                <a:solidFill>
                  <a:schemeClr val="accent2"/>
                </a:solidFill>
              </a:rPr>
              <a:t>components</a:t>
            </a:r>
          </a:p>
        </p:txBody>
      </p:sp>
      <p:sp>
        <p:nvSpPr>
          <p:cNvPr id="8200" name="Line 18"/>
          <p:cNvSpPr>
            <a:spLocks noChangeShapeType="1"/>
          </p:cNvSpPr>
          <p:nvPr/>
        </p:nvSpPr>
        <p:spPr bwMode="auto">
          <a:xfrm>
            <a:off x="2989263" y="3284538"/>
            <a:ext cx="142875" cy="576262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8201" name="Text Box 19"/>
          <p:cNvSpPr txBox="1">
            <a:spLocks noChangeArrowheads="1"/>
          </p:cNvSpPr>
          <p:nvPr/>
        </p:nvSpPr>
        <p:spPr bwMode="auto">
          <a:xfrm>
            <a:off x="2630488" y="3860800"/>
            <a:ext cx="1219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400">
                <a:solidFill>
                  <a:schemeClr val="accent2"/>
                </a:solidFill>
              </a:rPr>
              <a:t>basis vectors</a:t>
            </a:r>
          </a:p>
        </p:txBody>
      </p:sp>
      <p:sp>
        <p:nvSpPr>
          <p:cNvPr id="8202" name="Text Box 20"/>
          <p:cNvSpPr txBox="1">
            <a:spLocks noChangeArrowheads="1"/>
          </p:cNvSpPr>
          <p:nvPr/>
        </p:nvSpPr>
        <p:spPr bwMode="auto">
          <a:xfrm>
            <a:off x="755650" y="4954588"/>
            <a:ext cx="7561263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en-GB" sz="2000"/>
              <a:t>In general,  </a:t>
            </a:r>
            <a:r>
              <a:rPr lang="en-GB" sz="2000">
                <a:solidFill>
                  <a:schemeClr val="accent2"/>
                </a:solidFill>
              </a:rPr>
              <a:t>components</a:t>
            </a:r>
            <a:r>
              <a:rPr lang="en-GB" sz="2000"/>
              <a:t> of vector different at X and Y, even if the vector is the same at both points. </a:t>
            </a:r>
          </a:p>
        </p:txBody>
      </p:sp>
      <p:grpSp>
        <p:nvGrpSpPr>
          <p:cNvPr id="8203" name="Group 21"/>
          <p:cNvGrpSpPr>
            <a:grpSpLocks/>
          </p:cNvGrpSpPr>
          <p:nvPr/>
        </p:nvGrpSpPr>
        <p:grpSpPr bwMode="auto">
          <a:xfrm>
            <a:off x="71438" y="6237288"/>
            <a:ext cx="8964612" cy="579437"/>
            <a:chOff x="45" y="3929"/>
            <a:chExt cx="5647" cy="365"/>
          </a:xfrm>
        </p:grpSpPr>
        <p:pic>
          <p:nvPicPr>
            <p:cNvPr id="8204" name="Picture 22" descr="colourCMYK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5" y="3929"/>
              <a:ext cx="1157" cy="3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205" name="Picture 23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468" y="3929"/>
              <a:ext cx="544" cy="3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206" name="Text Box 24"/>
            <p:cNvSpPr txBox="1">
              <a:spLocks noChangeArrowheads="1"/>
            </p:cNvSpPr>
            <p:nvPr/>
          </p:nvSpPr>
          <p:spPr bwMode="auto">
            <a:xfrm>
              <a:off x="2424" y="4140"/>
              <a:ext cx="105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GB" sz="1000" dirty="0"/>
                <a:t>SUPAGWD, </a:t>
              </a:r>
              <a:r>
                <a:rPr lang="en-GB" sz="1000" dirty="0" smtClean="0"/>
                <a:t>October 2012</a:t>
              </a:r>
              <a:endParaRPr lang="en-US" sz="1000" dirty="0"/>
            </a:p>
          </p:txBody>
        </p:sp>
        <p:pic>
          <p:nvPicPr>
            <p:cNvPr id="8207" name="Picture 25" descr="SUPA_sm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5092" y="3956"/>
              <a:ext cx="600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9"/>
          <p:cNvPicPr>
            <a:picLocks noChangeAspect="1" noChangeArrowheads="1"/>
          </p:cNvPicPr>
          <p:nvPr/>
        </p:nvPicPr>
        <p:blipFill>
          <a:blip r:embed="rId2" cstate="print"/>
          <a:srcRect r="8656"/>
          <a:stretch>
            <a:fillRect/>
          </a:stretch>
        </p:blipFill>
        <p:spPr bwMode="auto">
          <a:xfrm>
            <a:off x="4022725" y="996950"/>
            <a:ext cx="4941888" cy="358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5" name="Text Box 16"/>
          <p:cNvSpPr txBox="1">
            <a:spLocks noChangeArrowheads="1"/>
          </p:cNvSpPr>
          <p:nvPr/>
        </p:nvSpPr>
        <p:spPr bwMode="auto">
          <a:xfrm>
            <a:off x="250825" y="476250"/>
            <a:ext cx="3744913" cy="326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en-GB" sz="2000"/>
              <a:t>We need </a:t>
            </a:r>
            <a:r>
              <a:rPr lang="en-GB" sz="2000">
                <a:solidFill>
                  <a:schemeClr val="accent2"/>
                </a:solidFill>
              </a:rPr>
              <a:t>rules</a:t>
            </a:r>
            <a:r>
              <a:rPr lang="en-GB" sz="2000"/>
              <a:t> to tell us how to express the components of a vector in a different coordinate system, and at different points in our manifold.</a:t>
            </a:r>
          </a:p>
          <a:p>
            <a:pPr>
              <a:lnSpc>
                <a:spcPct val="130000"/>
              </a:lnSpc>
            </a:pPr>
            <a:endParaRPr lang="en-GB" sz="2000"/>
          </a:p>
          <a:p>
            <a:pPr>
              <a:lnSpc>
                <a:spcPct val="130000"/>
              </a:lnSpc>
            </a:pPr>
            <a:r>
              <a:rPr lang="en-GB" sz="2000"/>
              <a:t>e.g. in new, dashed, coordinate system, by the chain rule</a:t>
            </a:r>
          </a:p>
        </p:txBody>
      </p:sp>
      <p:pic>
        <p:nvPicPr>
          <p:cNvPr id="44036" name="Picture 1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088" y="4076700"/>
            <a:ext cx="2505075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7" name="AutoShape 18"/>
          <p:cNvSpPr>
            <a:spLocks noChangeArrowheads="1"/>
          </p:cNvSpPr>
          <p:nvPr/>
        </p:nvSpPr>
        <p:spPr bwMode="auto">
          <a:xfrm>
            <a:off x="684213" y="4005263"/>
            <a:ext cx="2735262" cy="1223962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grpSp>
        <p:nvGrpSpPr>
          <p:cNvPr id="44038" name="Group 20"/>
          <p:cNvGrpSpPr>
            <a:grpSpLocks/>
          </p:cNvGrpSpPr>
          <p:nvPr/>
        </p:nvGrpSpPr>
        <p:grpSpPr bwMode="auto">
          <a:xfrm>
            <a:off x="71438" y="6237288"/>
            <a:ext cx="8964612" cy="579437"/>
            <a:chOff x="45" y="3929"/>
            <a:chExt cx="5647" cy="365"/>
          </a:xfrm>
        </p:grpSpPr>
        <p:pic>
          <p:nvPicPr>
            <p:cNvPr id="44039" name="Picture 21" descr="colourCMYK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5" y="3929"/>
              <a:ext cx="1157" cy="3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4040" name="Picture 2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468" y="3929"/>
              <a:ext cx="544" cy="3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4041" name="Text Box 23"/>
            <p:cNvSpPr txBox="1">
              <a:spLocks noChangeArrowheads="1"/>
            </p:cNvSpPr>
            <p:nvPr/>
          </p:nvSpPr>
          <p:spPr bwMode="auto">
            <a:xfrm>
              <a:off x="2424" y="4140"/>
              <a:ext cx="105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GB" sz="1000" dirty="0"/>
                <a:t>SUPAGWD, </a:t>
              </a:r>
              <a:r>
                <a:rPr lang="en-GB" sz="1000" dirty="0" smtClean="0"/>
                <a:t>October 2012</a:t>
              </a:r>
              <a:endParaRPr lang="en-US" sz="1000" dirty="0"/>
            </a:p>
          </p:txBody>
        </p:sp>
        <p:pic>
          <p:nvPicPr>
            <p:cNvPr id="44042" name="Picture 24" descr="SUPA_sm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092" y="3956"/>
              <a:ext cx="600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8"/>
          <p:cNvPicPr>
            <a:picLocks noChangeAspect="1" noChangeArrowheads="1"/>
          </p:cNvPicPr>
          <p:nvPr/>
        </p:nvPicPr>
        <p:blipFill>
          <a:blip r:embed="rId2" cstate="print"/>
          <a:srcRect r="8656"/>
          <a:stretch>
            <a:fillRect/>
          </a:stretch>
        </p:blipFill>
        <p:spPr bwMode="auto">
          <a:xfrm>
            <a:off x="4022725" y="996950"/>
            <a:ext cx="4941888" cy="358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59" name="Text Box 9"/>
          <p:cNvSpPr txBox="1">
            <a:spLocks noChangeArrowheads="1"/>
          </p:cNvSpPr>
          <p:nvPr/>
        </p:nvSpPr>
        <p:spPr bwMode="auto">
          <a:xfrm>
            <a:off x="250825" y="476250"/>
            <a:ext cx="3744913" cy="326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en-GB" sz="2000"/>
              <a:t>We need </a:t>
            </a:r>
            <a:r>
              <a:rPr lang="en-GB" sz="2000">
                <a:solidFill>
                  <a:schemeClr val="accent2"/>
                </a:solidFill>
              </a:rPr>
              <a:t>rules</a:t>
            </a:r>
            <a:r>
              <a:rPr lang="en-GB" sz="2000"/>
              <a:t> to tell us how to express the components of a vector in a different coordinate system, and at different points in our manifold.</a:t>
            </a:r>
          </a:p>
          <a:p>
            <a:pPr>
              <a:lnSpc>
                <a:spcPct val="130000"/>
              </a:lnSpc>
            </a:pPr>
            <a:endParaRPr lang="en-GB" sz="2000"/>
          </a:p>
          <a:p>
            <a:pPr>
              <a:lnSpc>
                <a:spcPct val="130000"/>
              </a:lnSpc>
            </a:pPr>
            <a:r>
              <a:rPr lang="en-GB" sz="2000"/>
              <a:t>e.g. in new, dashed, coordinate system, by the chain rule</a:t>
            </a:r>
          </a:p>
        </p:txBody>
      </p:sp>
      <p:pic>
        <p:nvPicPr>
          <p:cNvPr id="45060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088" y="4076700"/>
            <a:ext cx="2505075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61" name="AutoShape 11"/>
          <p:cNvSpPr>
            <a:spLocks noChangeArrowheads="1"/>
          </p:cNvSpPr>
          <p:nvPr/>
        </p:nvSpPr>
        <p:spPr bwMode="auto">
          <a:xfrm>
            <a:off x="684213" y="4005263"/>
            <a:ext cx="2735262" cy="1223962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45062" name="Text Box 12"/>
          <p:cNvSpPr txBox="1">
            <a:spLocks noChangeArrowheads="1"/>
          </p:cNvSpPr>
          <p:nvPr/>
        </p:nvSpPr>
        <p:spPr bwMode="auto">
          <a:xfrm>
            <a:off x="4335463" y="4864100"/>
            <a:ext cx="4197350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en-GB" sz="2000">
                <a:solidFill>
                  <a:schemeClr val="accent2"/>
                </a:solidFill>
              </a:rPr>
              <a:t>We need to think more carefully about what we mean by a vector.</a:t>
            </a:r>
          </a:p>
        </p:txBody>
      </p:sp>
      <p:grpSp>
        <p:nvGrpSpPr>
          <p:cNvPr id="45063" name="Group 13"/>
          <p:cNvGrpSpPr>
            <a:grpSpLocks/>
          </p:cNvGrpSpPr>
          <p:nvPr/>
        </p:nvGrpSpPr>
        <p:grpSpPr bwMode="auto">
          <a:xfrm>
            <a:off x="71438" y="6237288"/>
            <a:ext cx="8964612" cy="579437"/>
            <a:chOff x="45" y="3929"/>
            <a:chExt cx="5647" cy="365"/>
          </a:xfrm>
        </p:grpSpPr>
        <p:pic>
          <p:nvPicPr>
            <p:cNvPr id="45064" name="Picture 14" descr="colourCMYK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5" y="3929"/>
              <a:ext cx="1157" cy="3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5065" name="Picture 15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468" y="3929"/>
              <a:ext cx="544" cy="3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5066" name="Text Box 16"/>
            <p:cNvSpPr txBox="1">
              <a:spLocks noChangeArrowheads="1"/>
            </p:cNvSpPr>
            <p:nvPr/>
          </p:nvSpPr>
          <p:spPr bwMode="auto">
            <a:xfrm>
              <a:off x="2424" y="4140"/>
              <a:ext cx="105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GB" sz="1000" dirty="0"/>
                <a:t>SUPAGWD, </a:t>
              </a:r>
              <a:r>
                <a:rPr lang="en-GB" sz="1000" dirty="0" smtClean="0"/>
                <a:t>October 2012</a:t>
              </a:r>
              <a:endParaRPr lang="en-US" sz="1000" dirty="0"/>
            </a:p>
          </p:txBody>
        </p:sp>
        <p:pic>
          <p:nvPicPr>
            <p:cNvPr id="45067" name="Picture 17" descr="SUPA_sm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092" y="3956"/>
              <a:ext cx="600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40" name="Text Box 8"/>
          <p:cNvSpPr txBox="1">
            <a:spLocks noChangeArrowheads="1"/>
          </p:cNvSpPr>
          <p:nvPr/>
        </p:nvSpPr>
        <p:spPr bwMode="auto">
          <a:xfrm>
            <a:off x="323850" y="404813"/>
            <a:ext cx="2538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24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Tangent vectors</a:t>
            </a:r>
          </a:p>
        </p:txBody>
      </p:sp>
      <p:sp>
        <p:nvSpPr>
          <p:cNvPr id="46083" name="Text Box 10"/>
          <p:cNvSpPr txBox="1">
            <a:spLocks noChangeArrowheads="1"/>
          </p:cNvSpPr>
          <p:nvPr/>
        </p:nvSpPr>
        <p:spPr bwMode="auto">
          <a:xfrm>
            <a:off x="735013" y="1125538"/>
            <a:ext cx="75819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en-GB" sz="2000"/>
              <a:t>We can generalise the concept of vectors to curved manifolds.</a:t>
            </a:r>
          </a:p>
        </p:txBody>
      </p:sp>
      <p:pic>
        <p:nvPicPr>
          <p:cNvPr id="46084" name="Picture 1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6388" y="2012950"/>
            <a:ext cx="8658225" cy="364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5" name="Rectangle 18"/>
          <p:cNvSpPr>
            <a:spLocks noChangeArrowheads="1"/>
          </p:cNvSpPr>
          <p:nvPr/>
        </p:nvSpPr>
        <p:spPr bwMode="auto">
          <a:xfrm>
            <a:off x="5435600" y="4437063"/>
            <a:ext cx="3168650" cy="5048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46086" name="Rectangle 19"/>
          <p:cNvSpPr>
            <a:spLocks noChangeArrowheads="1"/>
          </p:cNvSpPr>
          <p:nvPr/>
        </p:nvSpPr>
        <p:spPr bwMode="auto">
          <a:xfrm>
            <a:off x="323850" y="5013325"/>
            <a:ext cx="8424863" cy="5762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grpSp>
        <p:nvGrpSpPr>
          <p:cNvPr id="46087" name="Group 20"/>
          <p:cNvGrpSpPr>
            <a:grpSpLocks/>
          </p:cNvGrpSpPr>
          <p:nvPr/>
        </p:nvGrpSpPr>
        <p:grpSpPr bwMode="auto">
          <a:xfrm>
            <a:off x="71438" y="6237288"/>
            <a:ext cx="8964612" cy="579437"/>
            <a:chOff x="45" y="3929"/>
            <a:chExt cx="5647" cy="365"/>
          </a:xfrm>
        </p:grpSpPr>
        <p:pic>
          <p:nvPicPr>
            <p:cNvPr id="46088" name="Picture 21" descr="colourCMYK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5" y="3929"/>
              <a:ext cx="1157" cy="3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6089" name="Picture 2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468" y="3929"/>
              <a:ext cx="544" cy="3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6090" name="Text Box 23"/>
            <p:cNvSpPr txBox="1">
              <a:spLocks noChangeArrowheads="1"/>
            </p:cNvSpPr>
            <p:nvPr/>
          </p:nvSpPr>
          <p:spPr bwMode="auto">
            <a:xfrm>
              <a:off x="2424" y="4140"/>
              <a:ext cx="105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GB" sz="1000" dirty="0"/>
                <a:t>SUPAGWD, </a:t>
              </a:r>
              <a:r>
                <a:rPr lang="en-GB" sz="1000" dirty="0" smtClean="0"/>
                <a:t>October 2012</a:t>
              </a:r>
              <a:endParaRPr lang="en-US" sz="1000" dirty="0"/>
            </a:p>
          </p:txBody>
        </p:sp>
        <p:pic>
          <p:nvPicPr>
            <p:cNvPr id="46091" name="Picture 24" descr="SUPA_sm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092" y="3956"/>
              <a:ext cx="600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64" name="Text Box 8"/>
          <p:cNvSpPr txBox="1">
            <a:spLocks noChangeArrowheads="1"/>
          </p:cNvSpPr>
          <p:nvPr/>
        </p:nvSpPr>
        <p:spPr bwMode="auto">
          <a:xfrm>
            <a:off x="323850" y="188913"/>
            <a:ext cx="2538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24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Tangent vectors</a:t>
            </a:r>
          </a:p>
        </p:txBody>
      </p:sp>
      <p:pic>
        <p:nvPicPr>
          <p:cNvPr id="47107" name="Picture 1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836613"/>
            <a:ext cx="8496300" cy="481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7108" name="Group 16"/>
          <p:cNvGrpSpPr>
            <a:grpSpLocks/>
          </p:cNvGrpSpPr>
          <p:nvPr/>
        </p:nvGrpSpPr>
        <p:grpSpPr bwMode="auto">
          <a:xfrm>
            <a:off x="71438" y="6237288"/>
            <a:ext cx="8964612" cy="579437"/>
            <a:chOff x="45" y="3929"/>
            <a:chExt cx="5647" cy="365"/>
          </a:xfrm>
        </p:grpSpPr>
        <p:pic>
          <p:nvPicPr>
            <p:cNvPr id="47109" name="Picture 17" descr="colourCMYK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5" y="3929"/>
              <a:ext cx="1157" cy="3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7110" name="Picture 18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468" y="3929"/>
              <a:ext cx="544" cy="3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7111" name="Text Box 19"/>
            <p:cNvSpPr txBox="1">
              <a:spLocks noChangeArrowheads="1"/>
            </p:cNvSpPr>
            <p:nvPr/>
          </p:nvSpPr>
          <p:spPr bwMode="auto">
            <a:xfrm>
              <a:off x="2424" y="4140"/>
              <a:ext cx="105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GB" sz="1000" dirty="0"/>
                <a:t>SUPAGWD, </a:t>
              </a:r>
              <a:r>
                <a:rPr lang="en-GB" sz="1000" dirty="0" smtClean="0"/>
                <a:t>October 2012</a:t>
              </a:r>
              <a:endParaRPr lang="en-US" sz="1000" dirty="0"/>
            </a:p>
          </p:txBody>
        </p:sp>
        <p:pic>
          <p:nvPicPr>
            <p:cNvPr id="47112" name="Picture 20" descr="SUPA_sm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092" y="3956"/>
              <a:ext cx="600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/>
          <p:cNvSpPr>
            <a:spLocks noChangeArrowheads="1"/>
          </p:cNvSpPr>
          <p:nvPr/>
        </p:nvSpPr>
        <p:spPr bwMode="auto">
          <a:xfrm>
            <a:off x="395288" y="342900"/>
            <a:ext cx="8064500" cy="204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GB" sz="2800">
                <a:solidFill>
                  <a:schemeClr val="accent2"/>
                </a:solidFill>
                <a:latin typeface="Comic Sans MS" pitchFamily="66" charset="0"/>
              </a:rPr>
              <a:t>We are going to cram a lot of mathematics and</a:t>
            </a:r>
          </a:p>
          <a:p>
            <a:r>
              <a:rPr lang="en-GB" sz="2800">
                <a:solidFill>
                  <a:schemeClr val="accent2"/>
                </a:solidFill>
                <a:latin typeface="Comic Sans MS" pitchFamily="66" charset="0"/>
              </a:rPr>
              <a:t>physics into approx. 2 hours.</a:t>
            </a:r>
          </a:p>
          <a:p>
            <a:pPr algn="ctr"/>
            <a:endParaRPr lang="en-GB" sz="2400">
              <a:solidFill>
                <a:schemeClr val="accent2"/>
              </a:solidFill>
              <a:latin typeface="Comic Sans MS" pitchFamily="66" charset="0"/>
            </a:endParaRPr>
          </a:p>
          <a:p>
            <a:r>
              <a:rPr lang="en-GB" sz="2400">
                <a:latin typeface="Comic Sans MS" pitchFamily="66" charset="0"/>
              </a:rPr>
              <a:t>Two-pronged approach:</a:t>
            </a:r>
          </a:p>
          <a:p>
            <a:endParaRPr lang="en-GB" sz="2400">
              <a:latin typeface="Comic Sans MS" pitchFamily="66" charset="0"/>
            </a:endParaRPr>
          </a:p>
        </p:txBody>
      </p:sp>
      <p:sp>
        <p:nvSpPr>
          <p:cNvPr id="14339" name="Text Box 18"/>
          <p:cNvSpPr txBox="1">
            <a:spLocks noChangeArrowheads="1"/>
          </p:cNvSpPr>
          <p:nvPr/>
        </p:nvSpPr>
        <p:spPr bwMode="auto">
          <a:xfrm>
            <a:off x="1239838" y="2349500"/>
            <a:ext cx="6788150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rgbClr val="FF0000"/>
              </a:buClr>
              <a:buFont typeface="Wingdings" pitchFamily="2" charset="2"/>
              <a:buChar char="Ø"/>
            </a:pPr>
            <a:r>
              <a:rPr lang="en-GB" sz="2400"/>
              <a:t>   Comprehensive lecture notes, providing a 	</a:t>
            </a:r>
          </a:p>
          <a:p>
            <a:pPr>
              <a:buClr>
                <a:srgbClr val="FF0000"/>
              </a:buClr>
              <a:buFont typeface="Wingdings" pitchFamily="2" charset="2"/>
              <a:buNone/>
            </a:pPr>
            <a:r>
              <a:rPr lang="en-GB" sz="2400"/>
              <a:t>      ‘long term’ resource and reference source</a:t>
            </a:r>
          </a:p>
          <a:p>
            <a:pPr>
              <a:buClr>
                <a:srgbClr val="FF0000"/>
              </a:buClr>
              <a:buFont typeface="Wingdings" pitchFamily="2" charset="2"/>
              <a:buNone/>
            </a:pPr>
            <a:endParaRPr lang="en-GB" sz="2400"/>
          </a:p>
          <a:p>
            <a:pPr>
              <a:buClr>
                <a:srgbClr val="FF0000"/>
              </a:buClr>
              <a:buFont typeface="Wingdings" pitchFamily="2" charset="2"/>
              <a:buChar char="Ø"/>
            </a:pPr>
            <a:r>
              <a:rPr lang="en-GB" sz="2400"/>
              <a:t>   Lecture slides presenting “highlights” and </a:t>
            </a:r>
          </a:p>
          <a:p>
            <a:pPr>
              <a:buClr>
                <a:srgbClr val="FF0000"/>
              </a:buClr>
              <a:buFont typeface="Wingdings" pitchFamily="2" charset="2"/>
              <a:buNone/>
            </a:pPr>
            <a:r>
              <a:rPr lang="en-GB" sz="2400"/>
              <a:t>      some additional illustrations / examples</a:t>
            </a:r>
          </a:p>
        </p:txBody>
      </p:sp>
      <p:sp>
        <p:nvSpPr>
          <p:cNvPr id="14340" name="Text Box 19"/>
          <p:cNvSpPr txBox="1">
            <a:spLocks noChangeArrowheads="1"/>
          </p:cNvSpPr>
          <p:nvPr/>
        </p:nvSpPr>
        <p:spPr bwMode="auto">
          <a:xfrm>
            <a:off x="592138" y="4648200"/>
            <a:ext cx="43497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000" i="1">
                <a:solidFill>
                  <a:schemeClr val="accent2"/>
                </a:solidFill>
              </a:rPr>
              <a:t>Copies of both available on mySUPA</a:t>
            </a:r>
          </a:p>
        </p:txBody>
      </p:sp>
      <p:grpSp>
        <p:nvGrpSpPr>
          <p:cNvPr id="14341" name="Group 21"/>
          <p:cNvGrpSpPr>
            <a:grpSpLocks/>
          </p:cNvGrpSpPr>
          <p:nvPr/>
        </p:nvGrpSpPr>
        <p:grpSpPr bwMode="auto">
          <a:xfrm>
            <a:off x="107950" y="6237288"/>
            <a:ext cx="8964613" cy="579437"/>
            <a:chOff x="45" y="3929"/>
            <a:chExt cx="5647" cy="365"/>
          </a:xfrm>
        </p:grpSpPr>
        <p:pic>
          <p:nvPicPr>
            <p:cNvPr id="14342" name="Picture 22" descr="colourCMYK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5" y="3929"/>
              <a:ext cx="1157" cy="3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43" name="Picture 2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468" y="3929"/>
              <a:ext cx="544" cy="3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344" name="Text Box 24"/>
            <p:cNvSpPr txBox="1">
              <a:spLocks noChangeArrowheads="1"/>
            </p:cNvSpPr>
            <p:nvPr/>
          </p:nvSpPr>
          <p:spPr bwMode="auto">
            <a:xfrm>
              <a:off x="2424" y="4140"/>
              <a:ext cx="105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GB" sz="1000" dirty="0"/>
                <a:t>SUPAGWD, </a:t>
              </a:r>
              <a:r>
                <a:rPr lang="en-GB" sz="1000" dirty="0" smtClean="0"/>
                <a:t>October 2012</a:t>
              </a:r>
              <a:endParaRPr lang="en-US" sz="1000" dirty="0"/>
            </a:p>
          </p:txBody>
        </p:sp>
        <p:pic>
          <p:nvPicPr>
            <p:cNvPr id="14345" name="Picture 25" descr="SUPA_sm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092" y="3956"/>
              <a:ext cx="600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11"/>
          <p:cNvPicPr>
            <a:picLocks noChangeAspect="1" noChangeArrowheads="1"/>
          </p:cNvPicPr>
          <p:nvPr/>
        </p:nvPicPr>
        <p:blipFill>
          <a:blip r:embed="rId2" cstate="print"/>
          <a:srcRect r="7716"/>
          <a:stretch>
            <a:fillRect/>
          </a:stretch>
        </p:blipFill>
        <p:spPr bwMode="auto">
          <a:xfrm>
            <a:off x="3492500" y="1125538"/>
            <a:ext cx="5472113" cy="502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1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404813"/>
            <a:ext cx="8642350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2" name="Text Box 12"/>
          <p:cNvSpPr txBox="1">
            <a:spLocks noChangeArrowheads="1"/>
          </p:cNvSpPr>
          <p:nvPr/>
        </p:nvSpPr>
        <p:spPr bwMode="auto">
          <a:xfrm>
            <a:off x="447675" y="1647825"/>
            <a:ext cx="3908425" cy="3306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en-GB">
                <a:solidFill>
                  <a:schemeClr val="accent2"/>
                </a:solidFill>
              </a:rPr>
              <a:t>Simple example: 2-D sphere.</a:t>
            </a:r>
          </a:p>
          <a:p>
            <a:pPr>
              <a:lnSpc>
                <a:spcPct val="130000"/>
              </a:lnSpc>
            </a:pPr>
            <a:endParaRPr lang="en-GB">
              <a:solidFill>
                <a:schemeClr val="accent2"/>
              </a:solidFill>
            </a:endParaRPr>
          </a:p>
          <a:p>
            <a:pPr>
              <a:lnSpc>
                <a:spcPct val="130000"/>
              </a:lnSpc>
            </a:pPr>
            <a:r>
              <a:rPr lang="en-GB">
                <a:solidFill>
                  <a:schemeClr val="accent2"/>
                </a:solidFill>
              </a:rPr>
              <a:t>Set of curves parametrised by </a:t>
            </a:r>
            <a:r>
              <a:rPr lang="en-GB" b="1" i="1">
                <a:solidFill>
                  <a:srgbClr val="FF0000"/>
                </a:solidFill>
              </a:rPr>
              <a:t>coordinates</a:t>
            </a:r>
          </a:p>
          <a:p>
            <a:pPr>
              <a:lnSpc>
                <a:spcPct val="130000"/>
              </a:lnSpc>
            </a:pPr>
            <a:endParaRPr lang="en-GB" b="1" i="1">
              <a:solidFill>
                <a:srgbClr val="FF0000"/>
              </a:solidFill>
            </a:endParaRPr>
          </a:p>
          <a:p>
            <a:pPr>
              <a:lnSpc>
                <a:spcPct val="130000"/>
              </a:lnSpc>
            </a:pPr>
            <a:r>
              <a:rPr lang="en-GB" b="1" i="1">
                <a:solidFill>
                  <a:srgbClr val="FF0000"/>
                </a:solidFill>
              </a:rPr>
              <a:t>                         tangent  </a:t>
            </a:r>
            <a:r>
              <a:rPr lang="en-GB">
                <a:solidFill>
                  <a:schemeClr val="accent2"/>
                </a:solidFill>
              </a:rPr>
              <a:t>to i</a:t>
            </a:r>
            <a:r>
              <a:rPr lang="en-GB" baseline="30000">
                <a:solidFill>
                  <a:schemeClr val="accent2"/>
                </a:solidFill>
              </a:rPr>
              <a:t>th</a:t>
            </a:r>
            <a:r>
              <a:rPr lang="en-GB">
                <a:solidFill>
                  <a:schemeClr val="accent2"/>
                </a:solidFill>
              </a:rPr>
              <a:t> curve</a:t>
            </a:r>
          </a:p>
          <a:p>
            <a:pPr>
              <a:lnSpc>
                <a:spcPct val="130000"/>
              </a:lnSpc>
            </a:pPr>
            <a:endParaRPr lang="en-GB">
              <a:solidFill>
                <a:schemeClr val="accent2"/>
              </a:solidFill>
            </a:endParaRPr>
          </a:p>
          <a:p>
            <a:pPr>
              <a:lnSpc>
                <a:spcPct val="130000"/>
              </a:lnSpc>
            </a:pPr>
            <a:endParaRPr lang="en-GB">
              <a:solidFill>
                <a:schemeClr val="accent2"/>
              </a:solidFill>
            </a:endParaRPr>
          </a:p>
          <a:p>
            <a:pPr>
              <a:lnSpc>
                <a:spcPct val="130000"/>
              </a:lnSpc>
            </a:pPr>
            <a:r>
              <a:rPr lang="en-GB">
                <a:solidFill>
                  <a:schemeClr val="accent2"/>
                </a:solidFill>
              </a:rPr>
              <a:t>Basis vectors different at X and Y.</a:t>
            </a:r>
            <a:endParaRPr lang="en-GB" b="1" i="1">
              <a:solidFill>
                <a:srgbClr val="FF0000"/>
              </a:solidFill>
            </a:endParaRPr>
          </a:p>
        </p:txBody>
      </p:sp>
      <p:pic>
        <p:nvPicPr>
          <p:cNvPr id="48133" name="Picture 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288" y="3284538"/>
            <a:ext cx="1560512" cy="877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8134" name="Group 14"/>
          <p:cNvGrpSpPr>
            <a:grpSpLocks/>
          </p:cNvGrpSpPr>
          <p:nvPr/>
        </p:nvGrpSpPr>
        <p:grpSpPr bwMode="auto">
          <a:xfrm>
            <a:off x="71438" y="6237288"/>
            <a:ext cx="8964612" cy="579437"/>
            <a:chOff x="45" y="3929"/>
            <a:chExt cx="5647" cy="365"/>
          </a:xfrm>
        </p:grpSpPr>
        <p:pic>
          <p:nvPicPr>
            <p:cNvPr id="48135" name="Picture 15" descr="colourCMYK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5" y="3929"/>
              <a:ext cx="1157" cy="3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8136" name="Picture 16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468" y="3929"/>
              <a:ext cx="544" cy="3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8137" name="Text Box 17"/>
            <p:cNvSpPr txBox="1">
              <a:spLocks noChangeArrowheads="1"/>
            </p:cNvSpPr>
            <p:nvPr/>
          </p:nvSpPr>
          <p:spPr bwMode="auto">
            <a:xfrm>
              <a:off x="2424" y="4140"/>
              <a:ext cx="105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GB" sz="1000" dirty="0"/>
                <a:t>SUPAGWD, </a:t>
              </a:r>
              <a:r>
                <a:rPr lang="en-GB" sz="1000" dirty="0" smtClean="0"/>
                <a:t>October 2012</a:t>
              </a:r>
              <a:endParaRPr lang="en-US" sz="1000" dirty="0"/>
            </a:p>
          </p:txBody>
        </p:sp>
        <p:pic>
          <p:nvPicPr>
            <p:cNvPr id="48138" name="Picture 18" descr="SUPA_sm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5092" y="3956"/>
              <a:ext cx="600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6" name="Text Box 8"/>
          <p:cNvSpPr txBox="1">
            <a:spLocks noChangeArrowheads="1"/>
          </p:cNvSpPr>
          <p:nvPr/>
        </p:nvSpPr>
        <p:spPr bwMode="auto">
          <a:xfrm>
            <a:off x="323850" y="188913"/>
            <a:ext cx="16589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24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Summary </a:t>
            </a:r>
          </a:p>
        </p:txBody>
      </p:sp>
      <p:pic>
        <p:nvPicPr>
          <p:cNvPr id="49155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908050"/>
            <a:ext cx="8207375" cy="225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6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250" y="3698875"/>
            <a:ext cx="5905500" cy="239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7" name="Text Box 12"/>
          <p:cNvSpPr txBox="1">
            <a:spLocks noChangeArrowheads="1"/>
          </p:cNvSpPr>
          <p:nvPr/>
        </p:nvSpPr>
        <p:spPr bwMode="auto">
          <a:xfrm>
            <a:off x="1239838" y="3279775"/>
            <a:ext cx="57134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000">
                <a:solidFill>
                  <a:schemeClr val="accent2"/>
                </a:solidFill>
              </a:rPr>
              <a:t>Extends easily to more general curves, manifolds</a:t>
            </a:r>
          </a:p>
        </p:txBody>
      </p:sp>
      <p:grpSp>
        <p:nvGrpSpPr>
          <p:cNvPr id="49158" name="Group 13"/>
          <p:cNvGrpSpPr>
            <a:grpSpLocks/>
          </p:cNvGrpSpPr>
          <p:nvPr/>
        </p:nvGrpSpPr>
        <p:grpSpPr bwMode="auto">
          <a:xfrm>
            <a:off x="71438" y="6237288"/>
            <a:ext cx="8964612" cy="579437"/>
            <a:chOff x="45" y="3929"/>
            <a:chExt cx="5647" cy="365"/>
          </a:xfrm>
        </p:grpSpPr>
        <p:pic>
          <p:nvPicPr>
            <p:cNvPr id="49159" name="Picture 14" descr="colourCMYK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5" y="3929"/>
              <a:ext cx="1157" cy="3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9160" name="Picture 15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468" y="3929"/>
              <a:ext cx="544" cy="3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9161" name="Text Box 16"/>
            <p:cNvSpPr txBox="1">
              <a:spLocks noChangeArrowheads="1"/>
            </p:cNvSpPr>
            <p:nvPr/>
          </p:nvSpPr>
          <p:spPr bwMode="auto">
            <a:xfrm>
              <a:off x="2424" y="4140"/>
              <a:ext cx="105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GB" sz="1000" dirty="0"/>
                <a:t>SUPAGWD, </a:t>
              </a:r>
              <a:r>
                <a:rPr lang="en-GB" sz="1000" dirty="0" smtClean="0"/>
                <a:t>October 2012</a:t>
              </a:r>
              <a:endParaRPr lang="en-US" sz="1000" dirty="0"/>
            </a:p>
          </p:txBody>
        </p:sp>
        <p:pic>
          <p:nvPicPr>
            <p:cNvPr id="49162" name="Picture 17" descr="SUPA_sm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092" y="3956"/>
              <a:ext cx="600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60" name="Text Box 8"/>
          <p:cNvSpPr txBox="1">
            <a:spLocks noChangeArrowheads="1"/>
          </p:cNvSpPr>
          <p:nvPr/>
        </p:nvSpPr>
        <p:spPr bwMode="auto">
          <a:xfrm>
            <a:off x="323850" y="188913"/>
            <a:ext cx="4044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24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Transformation of vectors </a:t>
            </a:r>
          </a:p>
        </p:txBody>
      </p:sp>
      <p:pic>
        <p:nvPicPr>
          <p:cNvPr id="50179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942975"/>
            <a:ext cx="84963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80" name="Rectangle 11"/>
          <p:cNvSpPr>
            <a:spLocks noChangeArrowheads="1"/>
          </p:cNvSpPr>
          <p:nvPr/>
        </p:nvSpPr>
        <p:spPr bwMode="auto">
          <a:xfrm>
            <a:off x="8101013" y="1773238"/>
            <a:ext cx="719137" cy="5762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pic>
        <p:nvPicPr>
          <p:cNvPr id="50181" name="Picture 13"/>
          <p:cNvPicPr>
            <a:picLocks noChangeAspect="1" noChangeArrowheads="1"/>
          </p:cNvPicPr>
          <p:nvPr/>
        </p:nvPicPr>
        <p:blipFill>
          <a:blip r:embed="rId3" cstate="print"/>
          <a:srcRect b="49559"/>
          <a:stretch>
            <a:fillRect/>
          </a:stretch>
        </p:blipFill>
        <p:spPr bwMode="auto">
          <a:xfrm>
            <a:off x="250825" y="3141663"/>
            <a:ext cx="8893175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0182" name="Group 14"/>
          <p:cNvGrpSpPr>
            <a:grpSpLocks/>
          </p:cNvGrpSpPr>
          <p:nvPr/>
        </p:nvGrpSpPr>
        <p:grpSpPr bwMode="auto">
          <a:xfrm>
            <a:off x="71438" y="6237288"/>
            <a:ext cx="8964612" cy="579437"/>
            <a:chOff x="45" y="3929"/>
            <a:chExt cx="5647" cy="365"/>
          </a:xfrm>
        </p:grpSpPr>
        <p:pic>
          <p:nvPicPr>
            <p:cNvPr id="50183" name="Picture 15" descr="colourCMYK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5" y="3929"/>
              <a:ext cx="1157" cy="3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0184" name="Picture 16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468" y="3929"/>
              <a:ext cx="544" cy="3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0185" name="Text Box 17"/>
            <p:cNvSpPr txBox="1">
              <a:spLocks noChangeArrowheads="1"/>
            </p:cNvSpPr>
            <p:nvPr/>
          </p:nvSpPr>
          <p:spPr bwMode="auto">
            <a:xfrm>
              <a:off x="2424" y="4140"/>
              <a:ext cx="105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GB" sz="1000" dirty="0"/>
                <a:t>SUPAGWD, </a:t>
              </a:r>
              <a:r>
                <a:rPr lang="en-GB" sz="1000" dirty="0" smtClean="0"/>
                <a:t>October 2012</a:t>
              </a:r>
              <a:endParaRPr lang="en-US" sz="1000" dirty="0"/>
            </a:p>
          </p:txBody>
        </p:sp>
        <p:pic>
          <p:nvPicPr>
            <p:cNvPr id="50186" name="Picture 18" descr="SUPA_sm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092" y="3956"/>
              <a:ext cx="600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4"/>
          <p:cNvPicPr>
            <a:picLocks noChangeAspect="1" noChangeArrowheads="1"/>
          </p:cNvPicPr>
          <p:nvPr/>
        </p:nvPicPr>
        <p:blipFill>
          <a:blip r:embed="rId2" cstate="print"/>
          <a:srcRect t="48936"/>
          <a:stretch>
            <a:fillRect/>
          </a:stretch>
        </p:blipFill>
        <p:spPr bwMode="auto">
          <a:xfrm>
            <a:off x="107950" y="374650"/>
            <a:ext cx="8893175" cy="2478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3" name="AutoShape 6"/>
          <p:cNvSpPr>
            <a:spLocks noChangeArrowheads="1"/>
          </p:cNvSpPr>
          <p:nvPr/>
        </p:nvSpPr>
        <p:spPr bwMode="auto">
          <a:xfrm>
            <a:off x="3563938" y="1773238"/>
            <a:ext cx="1944687" cy="1008062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51204" name="Text Box 13"/>
          <p:cNvSpPr txBox="1">
            <a:spLocks noChangeArrowheads="1"/>
          </p:cNvSpPr>
          <p:nvPr/>
        </p:nvSpPr>
        <p:spPr bwMode="auto">
          <a:xfrm>
            <a:off x="735013" y="3375025"/>
            <a:ext cx="7940675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400">
                <a:solidFill>
                  <a:schemeClr val="accent2"/>
                </a:solidFill>
              </a:rPr>
              <a:t>This is the transformation law for a </a:t>
            </a:r>
            <a:r>
              <a:rPr lang="en-GB" sz="2400">
                <a:solidFill>
                  <a:srgbClr val="FF0000"/>
                </a:solidFill>
              </a:rPr>
              <a:t>contravariant vector</a:t>
            </a:r>
            <a:r>
              <a:rPr lang="en-GB" sz="2400">
                <a:solidFill>
                  <a:schemeClr val="accent2"/>
                </a:solidFill>
              </a:rPr>
              <a:t>.</a:t>
            </a:r>
          </a:p>
          <a:p>
            <a:endParaRPr lang="en-GB" sz="2400">
              <a:solidFill>
                <a:schemeClr val="accent2"/>
              </a:solidFill>
            </a:endParaRPr>
          </a:p>
          <a:p>
            <a:r>
              <a:rPr lang="en-GB" sz="2400" i="1">
                <a:solidFill>
                  <a:schemeClr val="accent2"/>
                </a:solidFill>
              </a:rPr>
              <a:t>Any </a:t>
            </a:r>
            <a:r>
              <a:rPr lang="en-GB" sz="2400">
                <a:solidFill>
                  <a:schemeClr val="accent2"/>
                </a:solidFill>
              </a:rPr>
              <a:t>set of components which transform according to this law, we call a contravariant vector.</a:t>
            </a:r>
            <a:endParaRPr lang="en-GB" sz="2400" i="1">
              <a:solidFill>
                <a:schemeClr val="accent2"/>
              </a:solidFill>
            </a:endParaRPr>
          </a:p>
        </p:txBody>
      </p:sp>
      <p:grpSp>
        <p:nvGrpSpPr>
          <p:cNvPr id="51205" name="Group 14"/>
          <p:cNvGrpSpPr>
            <a:grpSpLocks/>
          </p:cNvGrpSpPr>
          <p:nvPr/>
        </p:nvGrpSpPr>
        <p:grpSpPr bwMode="auto">
          <a:xfrm>
            <a:off x="71438" y="6237288"/>
            <a:ext cx="8964612" cy="579437"/>
            <a:chOff x="45" y="3929"/>
            <a:chExt cx="5647" cy="365"/>
          </a:xfrm>
        </p:grpSpPr>
        <p:pic>
          <p:nvPicPr>
            <p:cNvPr id="51206" name="Picture 15" descr="colourCMYK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5" y="3929"/>
              <a:ext cx="1157" cy="3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207" name="Picture 16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468" y="3929"/>
              <a:ext cx="544" cy="3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1208" name="Text Box 17"/>
            <p:cNvSpPr txBox="1">
              <a:spLocks noChangeArrowheads="1"/>
            </p:cNvSpPr>
            <p:nvPr/>
          </p:nvSpPr>
          <p:spPr bwMode="auto">
            <a:xfrm>
              <a:off x="2424" y="4140"/>
              <a:ext cx="105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GB" sz="1000" dirty="0"/>
                <a:t>SUPAGWD, </a:t>
              </a:r>
              <a:r>
                <a:rPr lang="en-GB" sz="1000" dirty="0" smtClean="0"/>
                <a:t>October 2012</a:t>
              </a:r>
              <a:endParaRPr lang="en-US" sz="1000" dirty="0"/>
            </a:p>
          </p:txBody>
        </p:sp>
        <p:pic>
          <p:nvPicPr>
            <p:cNvPr id="51209" name="Picture 18" descr="SUPA_sm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092" y="3956"/>
              <a:ext cx="600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4" name="Text Box 4"/>
          <p:cNvSpPr txBox="1">
            <a:spLocks noChangeArrowheads="1"/>
          </p:cNvSpPr>
          <p:nvPr/>
        </p:nvSpPr>
        <p:spPr bwMode="auto">
          <a:xfrm>
            <a:off x="323850" y="188913"/>
            <a:ext cx="4908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24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Transformation of basis vectors </a:t>
            </a:r>
          </a:p>
        </p:txBody>
      </p:sp>
      <p:pic>
        <p:nvPicPr>
          <p:cNvPr id="52227" name="Picture 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981075"/>
            <a:ext cx="8064500" cy="157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28" name="Rectangle 12"/>
          <p:cNvSpPr>
            <a:spLocks noChangeArrowheads="1"/>
          </p:cNvSpPr>
          <p:nvPr/>
        </p:nvSpPr>
        <p:spPr bwMode="auto">
          <a:xfrm>
            <a:off x="3563938" y="1484313"/>
            <a:ext cx="2663825" cy="360362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pic>
        <p:nvPicPr>
          <p:cNvPr id="52229" name="Picture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750" y="2852738"/>
            <a:ext cx="7921625" cy="213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30" name="AutoShape 14"/>
          <p:cNvSpPr>
            <a:spLocks noChangeArrowheads="1"/>
          </p:cNvSpPr>
          <p:nvPr/>
        </p:nvSpPr>
        <p:spPr bwMode="auto">
          <a:xfrm>
            <a:off x="3708400" y="1773238"/>
            <a:ext cx="1655763" cy="792162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grpSp>
        <p:nvGrpSpPr>
          <p:cNvPr id="52231" name="Group 15"/>
          <p:cNvGrpSpPr>
            <a:grpSpLocks/>
          </p:cNvGrpSpPr>
          <p:nvPr/>
        </p:nvGrpSpPr>
        <p:grpSpPr bwMode="auto">
          <a:xfrm>
            <a:off x="71438" y="6237288"/>
            <a:ext cx="8964612" cy="579437"/>
            <a:chOff x="45" y="3929"/>
            <a:chExt cx="5647" cy="365"/>
          </a:xfrm>
        </p:grpSpPr>
        <p:pic>
          <p:nvPicPr>
            <p:cNvPr id="52232" name="Picture 16" descr="colourCMYK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5" y="3929"/>
              <a:ext cx="1157" cy="3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2233" name="Picture 17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468" y="3929"/>
              <a:ext cx="544" cy="3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2234" name="Text Box 18"/>
            <p:cNvSpPr txBox="1">
              <a:spLocks noChangeArrowheads="1"/>
            </p:cNvSpPr>
            <p:nvPr/>
          </p:nvSpPr>
          <p:spPr bwMode="auto">
            <a:xfrm>
              <a:off x="2424" y="4140"/>
              <a:ext cx="105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GB" sz="1000" dirty="0"/>
                <a:t>SUPAGWD, </a:t>
              </a:r>
              <a:r>
                <a:rPr lang="en-GB" sz="1000" dirty="0" smtClean="0"/>
                <a:t>October 2012</a:t>
              </a:r>
              <a:endParaRPr lang="en-US" sz="1000" dirty="0"/>
            </a:p>
          </p:txBody>
        </p:sp>
        <p:pic>
          <p:nvPicPr>
            <p:cNvPr id="52235" name="Picture 19" descr="SUPA_sm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092" y="3956"/>
              <a:ext cx="600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ext Box 4"/>
          <p:cNvSpPr txBox="1">
            <a:spLocks noChangeArrowheads="1"/>
          </p:cNvSpPr>
          <p:nvPr/>
        </p:nvSpPr>
        <p:spPr bwMode="auto">
          <a:xfrm>
            <a:off x="611188" y="1989138"/>
            <a:ext cx="7940675" cy="337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400">
                <a:solidFill>
                  <a:schemeClr val="accent2"/>
                </a:solidFill>
              </a:rPr>
              <a:t>This is the transformation law for a </a:t>
            </a:r>
            <a:r>
              <a:rPr lang="en-GB" sz="2400" b="1">
                <a:solidFill>
                  <a:srgbClr val="FF0000"/>
                </a:solidFill>
              </a:rPr>
              <a:t>one-form</a:t>
            </a:r>
            <a:r>
              <a:rPr lang="en-GB" sz="2400">
                <a:solidFill>
                  <a:schemeClr val="accent2"/>
                </a:solidFill>
              </a:rPr>
              <a:t> or </a:t>
            </a:r>
            <a:r>
              <a:rPr lang="en-GB" sz="2400">
                <a:solidFill>
                  <a:srgbClr val="FF0000"/>
                </a:solidFill>
              </a:rPr>
              <a:t>covariant vector</a:t>
            </a:r>
            <a:r>
              <a:rPr lang="en-GB" sz="2400">
                <a:solidFill>
                  <a:schemeClr val="accent2"/>
                </a:solidFill>
              </a:rPr>
              <a:t>.</a:t>
            </a:r>
          </a:p>
          <a:p>
            <a:endParaRPr lang="en-GB" sz="2400">
              <a:solidFill>
                <a:schemeClr val="accent2"/>
              </a:solidFill>
            </a:endParaRPr>
          </a:p>
          <a:p>
            <a:r>
              <a:rPr lang="en-GB" sz="2400" i="1">
                <a:solidFill>
                  <a:schemeClr val="accent2"/>
                </a:solidFill>
              </a:rPr>
              <a:t>Any </a:t>
            </a:r>
            <a:r>
              <a:rPr lang="en-GB" sz="2400">
                <a:solidFill>
                  <a:schemeClr val="accent2"/>
                </a:solidFill>
              </a:rPr>
              <a:t>set of components which transform according to this law, we call a one-form.</a:t>
            </a:r>
          </a:p>
          <a:p>
            <a:endParaRPr lang="en-GB" sz="2400">
              <a:solidFill>
                <a:schemeClr val="accent2"/>
              </a:solidFill>
            </a:endParaRPr>
          </a:p>
          <a:p>
            <a:endParaRPr lang="en-GB" sz="2400">
              <a:solidFill>
                <a:schemeClr val="accent2"/>
              </a:solidFill>
            </a:endParaRPr>
          </a:p>
          <a:p>
            <a:r>
              <a:rPr lang="en-GB" sz="2400">
                <a:solidFill>
                  <a:schemeClr val="accent2"/>
                </a:solidFill>
              </a:rPr>
              <a:t>A one-form, operating on a vector, produces a real number  (and vice-versa)</a:t>
            </a:r>
            <a:endParaRPr lang="en-GB" sz="2400" i="1">
              <a:solidFill>
                <a:schemeClr val="accent2"/>
              </a:solidFill>
            </a:endParaRPr>
          </a:p>
        </p:txBody>
      </p:sp>
      <p:pic>
        <p:nvPicPr>
          <p:cNvPr id="53251" name="Picture 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28988" y="549275"/>
            <a:ext cx="2486025" cy="1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52" name="AutoShape 13"/>
          <p:cNvSpPr>
            <a:spLocks noChangeArrowheads="1"/>
          </p:cNvSpPr>
          <p:nvPr/>
        </p:nvSpPr>
        <p:spPr bwMode="auto">
          <a:xfrm>
            <a:off x="3348038" y="476250"/>
            <a:ext cx="2376487" cy="1223963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grpSp>
        <p:nvGrpSpPr>
          <p:cNvPr id="53253" name="Group 14"/>
          <p:cNvGrpSpPr>
            <a:grpSpLocks/>
          </p:cNvGrpSpPr>
          <p:nvPr/>
        </p:nvGrpSpPr>
        <p:grpSpPr bwMode="auto">
          <a:xfrm>
            <a:off x="71438" y="6237288"/>
            <a:ext cx="8964612" cy="579437"/>
            <a:chOff x="45" y="3929"/>
            <a:chExt cx="5647" cy="365"/>
          </a:xfrm>
        </p:grpSpPr>
        <p:pic>
          <p:nvPicPr>
            <p:cNvPr id="53254" name="Picture 15" descr="colourCMYK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5" y="3929"/>
              <a:ext cx="1157" cy="3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3255" name="Picture 16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468" y="3929"/>
              <a:ext cx="544" cy="3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3256" name="Text Box 17"/>
            <p:cNvSpPr txBox="1">
              <a:spLocks noChangeArrowheads="1"/>
            </p:cNvSpPr>
            <p:nvPr/>
          </p:nvSpPr>
          <p:spPr bwMode="auto">
            <a:xfrm>
              <a:off x="2424" y="4140"/>
              <a:ext cx="105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GB" sz="1000" dirty="0"/>
                <a:t>SUPAGWD, </a:t>
              </a:r>
              <a:r>
                <a:rPr lang="en-GB" sz="1000" dirty="0" smtClean="0"/>
                <a:t>October 2012</a:t>
              </a:r>
              <a:endParaRPr lang="en-US" sz="1000" dirty="0"/>
            </a:p>
          </p:txBody>
        </p:sp>
        <p:pic>
          <p:nvPicPr>
            <p:cNvPr id="53257" name="Picture 18" descr="SUPA_sm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092" y="3956"/>
              <a:ext cx="600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9" name="Text Box 11"/>
          <p:cNvSpPr txBox="1">
            <a:spLocks noChangeArrowheads="1"/>
          </p:cNvSpPr>
          <p:nvPr/>
        </p:nvSpPr>
        <p:spPr bwMode="auto">
          <a:xfrm>
            <a:off x="323850" y="188913"/>
            <a:ext cx="33321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24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Picture of a one-form </a:t>
            </a:r>
          </a:p>
        </p:txBody>
      </p:sp>
      <p:sp>
        <p:nvSpPr>
          <p:cNvPr id="54275" name="Text Box 12"/>
          <p:cNvSpPr txBox="1">
            <a:spLocks noChangeArrowheads="1"/>
          </p:cNvSpPr>
          <p:nvPr/>
        </p:nvSpPr>
        <p:spPr bwMode="auto">
          <a:xfrm>
            <a:off x="950913" y="974725"/>
            <a:ext cx="58245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000" i="1">
                <a:solidFill>
                  <a:schemeClr val="tx2"/>
                </a:solidFill>
              </a:rPr>
              <a:t>Not </a:t>
            </a:r>
            <a:r>
              <a:rPr lang="en-GB" sz="2000">
                <a:solidFill>
                  <a:schemeClr val="tx2"/>
                </a:solidFill>
              </a:rPr>
              <a:t>a vector, but a way of ‘slicing up’ the manifold.</a:t>
            </a:r>
            <a:endParaRPr lang="en-GB" sz="2000" i="1">
              <a:solidFill>
                <a:schemeClr val="tx2"/>
              </a:solidFill>
            </a:endParaRPr>
          </a:p>
        </p:txBody>
      </p:sp>
      <p:pic>
        <p:nvPicPr>
          <p:cNvPr id="54276" name="Picture 13"/>
          <p:cNvPicPr>
            <a:picLocks noChangeAspect="1" noChangeArrowheads="1"/>
          </p:cNvPicPr>
          <p:nvPr/>
        </p:nvPicPr>
        <p:blipFill>
          <a:blip r:embed="rId2" cstate="print"/>
          <a:srcRect r="7890"/>
          <a:stretch>
            <a:fillRect/>
          </a:stretch>
        </p:blipFill>
        <p:spPr bwMode="auto">
          <a:xfrm>
            <a:off x="3852863" y="1524000"/>
            <a:ext cx="5040312" cy="319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77" name="Text Box 14"/>
          <p:cNvSpPr txBox="1">
            <a:spLocks noChangeArrowheads="1"/>
          </p:cNvSpPr>
          <p:nvPr/>
        </p:nvSpPr>
        <p:spPr bwMode="auto">
          <a:xfrm>
            <a:off x="519113" y="1839913"/>
            <a:ext cx="3765550" cy="326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en-GB" sz="2000">
                <a:solidFill>
                  <a:schemeClr val="tx2"/>
                </a:solidFill>
              </a:rPr>
              <a:t>The smaller the spacing, the larger the magnitude of the one-form.</a:t>
            </a:r>
          </a:p>
          <a:p>
            <a:pPr>
              <a:lnSpc>
                <a:spcPct val="130000"/>
              </a:lnSpc>
            </a:pPr>
            <a:endParaRPr lang="en-GB" sz="2000">
              <a:solidFill>
                <a:schemeClr val="tx2"/>
              </a:solidFill>
            </a:endParaRPr>
          </a:p>
          <a:p>
            <a:pPr>
              <a:lnSpc>
                <a:spcPct val="130000"/>
              </a:lnSpc>
            </a:pPr>
            <a:r>
              <a:rPr lang="en-GB" sz="2000">
                <a:solidFill>
                  <a:schemeClr val="tx2"/>
                </a:solidFill>
              </a:rPr>
              <a:t>When one-form shown acts on the vector, it produces a real number: the number of ‘slices’ that the vector crosses.</a:t>
            </a:r>
          </a:p>
        </p:txBody>
      </p:sp>
      <p:sp>
        <p:nvSpPr>
          <p:cNvPr id="54278" name="Text Box 15"/>
          <p:cNvSpPr txBox="1">
            <a:spLocks noChangeArrowheads="1"/>
          </p:cNvSpPr>
          <p:nvPr/>
        </p:nvSpPr>
        <p:spPr bwMode="auto">
          <a:xfrm>
            <a:off x="950913" y="5367338"/>
            <a:ext cx="68913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000">
                <a:solidFill>
                  <a:schemeClr val="accent2"/>
                </a:solidFill>
              </a:rPr>
              <a:t>Example:   the gradient operator   (c.f. a topographical map)</a:t>
            </a:r>
          </a:p>
        </p:txBody>
      </p:sp>
      <p:grpSp>
        <p:nvGrpSpPr>
          <p:cNvPr id="54279" name="Group 16"/>
          <p:cNvGrpSpPr>
            <a:grpSpLocks/>
          </p:cNvGrpSpPr>
          <p:nvPr/>
        </p:nvGrpSpPr>
        <p:grpSpPr bwMode="auto">
          <a:xfrm>
            <a:off x="71438" y="6237288"/>
            <a:ext cx="8964612" cy="579437"/>
            <a:chOff x="45" y="3929"/>
            <a:chExt cx="5647" cy="365"/>
          </a:xfrm>
        </p:grpSpPr>
        <p:pic>
          <p:nvPicPr>
            <p:cNvPr id="54280" name="Picture 17" descr="colourCMYK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5" y="3929"/>
              <a:ext cx="1157" cy="3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4281" name="Picture 18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468" y="3929"/>
              <a:ext cx="544" cy="3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4282" name="Text Box 19"/>
            <p:cNvSpPr txBox="1">
              <a:spLocks noChangeArrowheads="1"/>
            </p:cNvSpPr>
            <p:nvPr/>
          </p:nvSpPr>
          <p:spPr bwMode="auto">
            <a:xfrm>
              <a:off x="2424" y="4140"/>
              <a:ext cx="105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GB" sz="1000" dirty="0"/>
                <a:t>SUPAGWD, </a:t>
              </a:r>
              <a:r>
                <a:rPr lang="en-GB" sz="1000" dirty="0" smtClean="0"/>
                <a:t>October 2012</a:t>
              </a:r>
              <a:endParaRPr lang="en-US" sz="1000" dirty="0"/>
            </a:p>
          </p:txBody>
        </p:sp>
        <p:pic>
          <p:nvPicPr>
            <p:cNvPr id="54283" name="Picture 20" descr="SUPA_sm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092" y="3956"/>
              <a:ext cx="600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80" name="Text Box 8"/>
          <p:cNvSpPr txBox="1">
            <a:spLocks noChangeArrowheads="1"/>
          </p:cNvSpPr>
          <p:nvPr/>
        </p:nvSpPr>
        <p:spPr bwMode="auto">
          <a:xfrm>
            <a:off x="323850" y="188913"/>
            <a:ext cx="33321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24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Picture of a one-form </a:t>
            </a:r>
          </a:p>
        </p:txBody>
      </p:sp>
      <p:sp>
        <p:nvSpPr>
          <p:cNvPr id="55299" name="Text Box 9"/>
          <p:cNvSpPr txBox="1">
            <a:spLocks noChangeArrowheads="1"/>
          </p:cNvSpPr>
          <p:nvPr/>
        </p:nvSpPr>
        <p:spPr bwMode="auto">
          <a:xfrm>
            <a:off x="950913" y="974725"/>
            <a:ext cx="58245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000" i="1">
                <a:solidFill>
                  <a:schemeClr val="tx2"/>
                </a:solidFill>
              </a:rPr>
              <a:t>Not </a:t>
            </a:r>
            <a:r>
              <a:rPr lang="en-GB" sz="2000">
                <a:solidFill>
                  <a:schemeClr val="tx2"/>
                </a:solidFill>
              </a:rPr>
              <a:t>a vector, but a way of ‘slicing up’ the manifold.</a:t>
            </a:r>
            <a:endParaRPr lang="en-GB" sz="2000" i="1">
              <a:solidFill>
                <a:schemeClr val="tx2"/>
              </a:solidFill>
            </a:endParaRPr>
          </a:p>
        </p:txBody>
      </p:sp>
      <p:pic>
        <p:nvPicPr>
          <p:cNvPr id="55300" name="Picture 10"/>
          <p:cNvPicPr>
            <a:picLocks noChangeAspect="1" noChangeArrowheads="1"/>
          </p:cNvPicPr>
          <p:nvPr/>
        </p:nvPicPr>
        <p:blipFill>
          <a:blip r:embed="rId2" cstate="print"/>
          <a:srcRect r="7890"/>
          <a:stretch>
            <a:fillRect/>
          </a:stretch>
        </p:blipFill>
        <p:spPr bwMode="auto">
          <a:xfrm>
            <a:off x="3852863" y="1524000"/>
            <a:ext cx="5040312" cy="319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301" name="Text Box 11"/>
          <p:cNvSpPr txBox="1">
            <a:spLocks noChangeArrowheads="1"/>
          </p:cNvSpPr>
          <p:nvPr/>
        </p:nvSpPr>
        <p:spPr bwMode="auto">
          <a:xfrm>
            <a:off x="519113" y="1839913"/>
            <a:ext cx="3765550" cy="326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en-GB" sz="2000">
                <a:solidFill>
                  <a:schemeClr val="tx2"/>
                </a:solidFill>
              </a:rPr>
              <a:t>The smaller the spacing, the larger the magnitude of the one-form.</a:t>
            </a:r>
          </a:p>
          <a:p>
            <a:pPr>
              <a:lnSpc>
                <a:spcPct val="130000"/>
              </a:lnSpc>
            </a:pPr>
            <a:endParaRPr lang="en-GB" sz="2000">
              <a:solidFill>
                <a:schemeClr val="tx2"/>
              </a:solidFill>
            </a:endParaRPr>
          </a:p>
          <a:p>
            <a:pPr>
              <a:lnSpc>
                <a:spcPct val="130000"/>
              </a:lnSpc>
            </a:pPr>
            <a:r>
              <a:rPr lang="en-GB" sz="2000">
                <a:solidFill>
                  <a:schemeClr val="tx2"/>
                </a:solidFill>
              </a:rPr>
              <a:t>When one-form shown acts on the vector, it produces a real number: the number of ‘slices’ that the vector crosses.</a:t>
            </a:r>
          </a:p>
        </p:txBody>
      </p:sp>
      <p:sp>
        <p:nvSpPr>
          <p:cNvPr id="55302" name="Text Box 12"/>
          <p:cNvSpPr txBox="1">
            <a:spLocks noChangeArrowheads="1"/>
          </p:cNvSpPr>
          <p:nvPr/>
        </p:nvSpPr>
        <p:spPr bwMode="auto">
          <a:xfrm>
            <a:off x="950913" y="5367338"/>
            <a:ext cx="68913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000">
                <a:solidFill>
                  <a:schemeClr val="accent2"/>
                </a:solidFill>
              </a:rPr>
              <a:t>Example:   the gradient operator   (c.f. a topographical map)</a:t>
            </a:r>
          </a:p>
        </p:txBody>
      </p:sp>
      <p:grpSp>
        <p:nvGrpSpPr>
          <p:cNvPr id="55303" name="Group 13"/>
          <p:cNvGrpSpPr>
            <a:grpSpLocks/>
          </p:cNvGrpSpPr>
          <p:nvPr/>
        </p:nvGrpSpPr>
        <p:grpSpPr bwMode="auto">
          <a:xfrm>
            <a:off x="71438" y="6237288"/>
            <a:ext cx="8964612" cy="579437"/>
            <a:chOff x="45" y="3929"/>
            <a:chExt cx="5647" cy="365"/>
          </a:xfrm>
        </p:grpSpPr>
        <p:pic>
          <p:nvPicPr>
            <p:cNvPr id="55304" name="Picture 14" descr="colourCMYK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5" y="3929"/>
              <a:ext cx="1157" cy="3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5305" name="Picture 1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468" y="3929"/>
              <a:ext cx="544" cy="3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5306" name="Text Box 16"/>
            <p:cNvSpPr txBox="1">
              <a:spLocks noChangeArrowheads="1"/>
            </p:cNvSpPr>
            <p:nvPr/>
          </p:nvSpPr>
          <p:spPr bwMode="auto">
            <a:xfrm>
              <a:off x="2424" y="4140"/>
              <a:ext cx="105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GB" sz="1000" dirty="0"/>
                <a:t>SUPAGWD, </a:t>
              </a:r>
              <a:r>
                <a:rPr lang="en-GB" sz="1000" dirty="0" smtClean="0"/>
                <a:t>October 2012</a:t>
              </a:r>
              <a:endParaRPr lang="en-US" sz="1000" dirty="0"/>
            </a:p>
          </p:txBody>
        </p:sp>
        <p:pic>
          <p:nvPicPr>
            <p:cNvPr id="55307" name="Picture 17" descr="SUPA_sm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092" y="3956"/>
              <a:ext cx="600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104" name="Text Box 8"/>
          <p:cNvSpPr txBox="1">
            <a:spLocks noChangeArrowheads="1"/>
          </p:cNvSpPr>
          <p:nvPr/>
        </p:nvSpPr>
        <p:spPr bwMode="auto">
          <a:xfrm>
            <a:off x="323850" y="188913"/>
            <a:ext cx="33321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24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Picture of a one-form </a:t>
            </a:r>
          </a:p>
        </p:txBody>
      </p:sp>
      <p:pic>
        <p:nvPicPr>
          <p:cNvPr id="56323" name="Picture 13"/>
          <p:cNvPicPr>
            <a:picLocks noChangeAspect="1" noChangeArrowheads="1"/>
          </p:cNvPicPr>
          <p:nvPr/>
        </p:nvPicPr>
        <p:blipFill>
          <a:blip r:embed="rId2" cstate="print">
            <a:lum bright="-12000" contrast="36000"/>
          </a:blip>
          <a:srcRect t="14445"/>
          <a:stretch>
            <a:fillRect/>
          </a:stretch>
        </p:blipFill>
        <p:spPr bwMode="auto">
          <a:xfrm>
            <a:off x="614363" y="692150"/>
            <a:ext cx="7915275" cy="519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6324" name="Group 14"/>
          <p:cNvGrpSpPr>
            <a:grpSpLocks/>
          </p:cNvGrpSpPr>
          <p:nvPr/>
        </p:nvGrpSpPr>
        <p:grpSpPr bwMode="auto">
          <a:xfrm>
            <a:off x="71438" y="6237288"/>
            <a:ext cx="8964612" cy="579437"/>
            <a:chOff x="45" y="3929"/>
            <a:chExt cx="5647" cy="365"/>
          </a:xfrm>
        </p:grpSpPr>
        <p:pic>
          <p:nvPicPr>
            <p:cNvPr id="56325" name="Picture 15" descr="colourCMYK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5" y="3929"/>
              <a:ext cx="1157" cy="3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6326" name="Picture 16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468" y="3929"/>
              <a:ext cx="544" cy="3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6327" name="Text Box 17"/>
            <p:cNvSpPr txBox="1">
              <a:spLocks noChangeArrowheads="1"/>
            </p:cNvSpPr>
            <p:nvPr/>
          </p:nvSpPr>
          <p:spPr bwMode="auto">
            <a:xfrm>
              <a:off x="2424" y="4140"/>
              <a:ext cx="105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GB" sz="1000" dirty="0"/>
                <a:t>SUPAGWD, </a:t>
              </a:r>
              <a:r>
                <a:rPr lang="en-GB" sz="1000" dirty="0" smtClean="0"/>
                <a:t>October 2012</a:t>
              </a:r>
              <a:endParaRPr lang="en-US" sz="1000" dirty="0"/>
            </a:p>
          </p:txBody>
        </p:sp>
        <p:pic>
          <p:nvPicPr>
            <p:cNvPr id="56328" name="Picture 18" descr="SUPA_sm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092" y="3956"/>
              <a:ext cx="600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8" name="Text Box 8"/>
          <p:cNvSpPr txBox="1">
            <a:spLocks noChangeArrowheads="1"/>
          </p:cNvSpPr>
          <p:nvPr/>
        </p:nvSpPr>
        <p:spPr bwMode="auto">
          <a:xfrm>
            <a:off x="323850" y="188913"/>
            <a:ext cx="32813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24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Extension to tensors </a:t>
            </a:r>
          </a:p>
        </p:txBody>
      </p:sp>
      <p:sp>
        <p:nvSpPr>
          <p:cNvPr id="57347" name="Text Box 10"/>
          <p:cNvSpPr txBox="1">
            <a:spLocks noChangeArrowheads="1"/>
          </p:cNvSpPr>
          <p:nvPr/>
        </p:nvSpPr>
        <p:spPr bwMode="auto">
          <a:xfrm>
            <a:off x="808038" y="1001713"/>
            <a:ext cx="7651750" cy="104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en-GB" sz="2000"/>
              <a:t>An  </a:t>
            </a:r>
            <a:r>
              <a:rPr lang="en-GB" sz="2400" i="1">
                <a:latin typeface="Times New Roman" pitchFamily="18" charset="0"/>
              </a:rPr>
              <a:t>(l,m)</a:t>
            </a:r>
            <a:r>
              <a:rPr lang="en-GB" sz="2000" i="1"/>
              <a:t>  </a:t>
            </a:r>
            <a:r>
              <a:rPr lang="en-GB" sz="2000"/>
              <a:t>tensor is a  </a:t>
            </a:r>
            <a:r>
              <a:rPr lang="en-GB" sz="2000">
                <a:solidFill>
                  <a:schemeClr val="accent2"/>
                </a:solidFill>
              </a:rPr>
              <a:t>linear operator  </a:t>
            </a:r>
            <a:r>
              <a:rPr lang="en-GB" sz="2000"/>
              <a:t>that maps  </a:t>
            </a:r>
            <a:r>
              <a:rPr lang="en-GB" sz="2400" i="1">
                <a:latin typeface="Times New Roman" pitchFamily="18" charset="0"/>
              </a:rPr>
              <a:t>l</a:t>
            </a:r>
            <a:r>
              <a:rPr lang="en-GB" sz="2000"/>
              <a:t>  one-forms and  </a:t>
            </a:r>
            <a:r>
              <a:rPr lang="en-GB" sz="2400" i="1">
                <a:latin typeface="Times New Roman" pitchFamily="18" charset="0"/>
              </a:rPr>
              <a:t>n</a:t>
            </a:r>
            <a:r>
              <a:rPr lang="en-GB" sz="2000"/>
              <a:t>  vectors to a real number.</a:t>
            </a:r>
          </a:p>
        </p:txBody>
      </p:sp>
      <p:sp>
        <p:nvSpPr>
          <p:cNvPr id="133131" name="Text Box 11"/>
          <p:cNvSpPr txBox="1">
            <a:spLocks noChangeArrowheads="1"/>
          </p:cNvSpPr>
          <p:nvPr/>
        </p:nvSpPr>
        <p:spPr bwMode="auto">
          <a:xfrm>
            <a:off x="395288" y="2466975"/>
            <a:ext cx="30781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24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Transformation law </a:t>
            </a:r>
          </a:p>
        </p:txBody>
      </p:sp>
      <p:pic>
        <p:nvPicPr>
          <p:cNvPr id="57349" name="Picture 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2538" y="3216275"/>
            <a:ext cx="6638925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350" name="AutoShape 13"/>
          <p:cNvSpPr>
            <a:spLocks noChangeArrowheads="1"/>
          </p:cNvSpPr>
          <p:nvPr/>
        </p:nvSpPr>
        <p:spPr bwMode="auto">
          <a:xfrm>
            <a:off x="1116013" y="3213100"/>
            <a:ext cx="6840537" cy="1152525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57351" name="Text Box 14"/>
          <p:cNvSpPr txBox="1">
            <a:spLocks noChangeArrowheads="1"/>
          </p:cNvSpPr>
          <p:nvPr/>
        </p:nvSpPr>
        <p:spPr bwMode="auto">
          <a:xfrm>
            <a:off x="971550" y="4719638"/>
            <a:ext cx="7580313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5000"/>
              </a:lnSpc>
            </a:pPr>
            <a:r>
              <a:rPr lang="en-GB" sz="2000">
                <a:solidFill>
                  <a:schemeClr val="accent2"/>
                </a:solidFill>
              </a:rPr>
              <a:t>If a tensor equation can be shown to be valid in a particular coordinate system, it must be valid in </a:t>
            </a:r>
            <a:r>
              <a:rPr lang="en-GB" sz="2000" i="1">
                <a:solidFill>
                  <a:schemeClr val="accent2"/>
                </a:solidFill>
              </a:rPr>
              <a:t>any  </a:t>
            </a:r>
            <a:r>
              <a:rPr lang="en-GB" sz="2000">
                <a:solidFill>
                  <a:schemeClr val="accent2"/>
                </a:solidFill>
              </a:rPr>
              <a:t>coordinate system.</a:t>
            </a:r>
          </a:p>
        </p:txBody>
      </p:sp>
      <p:grpSp>
        <p:nvGrpSpPr>
          <p:cNvPr id="57352" name="Group 15"/>
          <p:cNvGrpSpPr>
            <a:grpSpLocks/>
          </p:cNvGrpSpPr>
          <p:nvPr/>
        </p:nvGrpSpPr>
        <p:grpSpPr bwMode="auto">
          <a:xfrm>
            <a:off x="71438" y="6237288"/>
            <a:ext cx="8964612" cy="579437"/>
            <a:chOff x="45" y="3929"/>
            <a:chExt cx="5647" cy="365"/>
          </a:xfrm>
        </p:grpSpPr>
        <p:pic>
          <p:nvPicPr>
            <p:cNvPr id="57353" name="Picture 16" descr="colourCMYK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5" y="3929"/>
              <a:ext cx="1157" cy="3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7354" name="Picture 17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468" y="3929"/>
              <a:ext cx="544" cy="3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7355" name="Text Box 18"/>
            <p:cNvSpPr txBox="1">
              <a:spLocks noChangeArrowheads="1"/>
            </p:cNvSpPr>
            <p:nvPr/>
          </p:nvSpPr>
          <p:spPr bwMode="auto">
            <a:xfrm>
              <a:off x="2424" y="4140"/>
              <a:ext cx="105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GB" sz="1000" dirty="0"/>
                <a:t>SUPAGWD, </a:t>
              </a:r>
              <a:r>
                <a:rPr lang="en-GB" sz="1000" dirty="0" smtClean="0"/>
                <a:t>October 2012</a:t>
              </a:r>
              <a:endParaRPr lang="en-US" sz="1000" dirty="0"/>
            </a:p>
          </p:txBody>
        </p:sp>
        <p:pic>
          <p:nvPicPr>
            <p:cNvPr id="57356" name="Picture 19" descr="SUPA_sm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092" y="3956"/>
              <a:ext cx="600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395288" y="260350"/>
            <a:ext cx="80645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GB" sz="2400">
                <a:latin typeface="Comic Sans MS" pitchFamily="66" charset="0"/>
              </a:rPr>
              <a:t>What we are going to cover</a:t>
            </a:r>
          </a:p>
        </p:txBody>
      </p:sp>
      <p:sp>
        <p:nvSpPr>
          <p:cNvPr id="15363" name="Text Box 9"/>
          <p:cNvSpPr txBox="1">
            <a:spLocks noChangeArrowheads="1"/>
          </p:cNvSpPr>
          <p:nvPr/>
        </p:nvSpPr>
        <p:spPr bwMode="auto">
          <a:xfrm>
            <a:off x="611188" y="1125538"/>
            <a:ext cx="6788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Clr>
                <a:srgbClr val="FF0000"/>
              </a:buClr>
              <a:buFont typeface="Wingdings" pitchFamily="2" charset="2"/>
              <a:buAutoNum type="arabicPeriod"/>
            </a:pPr>
            <a:endParaRPr lang="en-GB" sz="2000"/>
          </a:p>
        </p:txBody>
      </p:sp>
      <p:sp>
        <p:nvSpPr>
          <p:cNvPr id="15364" name="Text Box 12"/>
          <p:cNvSpPr txBox="1">
            <a:spLocks noChangeArrowheads="1"/>
          </p:cNvSpPr>
          <p:nvPr/>
        </p:nvSpPr>
        <p:spPr bwMode="auto">
          <a:xfrm>
            <a:off x="2319338" y="1073150"/>
            <a:ext cx="5492750" cy="4941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en-GB"/>
              <a:t>Foundations of general relativity</a:t>
            </a:r>
          </a:p>
          <a:p>
            <a:pPr marL="342900" indent="-342900"/>
            <a:endParaRPr lang="en-GB" sz="1000"/>
          </a:p>
          <a:p>
            <a:pPr marL="342900" indent="-342900">
              <a:buFontTx/>
              <a:buAutoNum type="arabicPeriod" startAt="2"/>
            </a:pPr>
            <a:r>
              <a:rPr lang="en-GB"/>
              <a:t>Introduction to geodesic deviation</a:t>
            </a:r>
          </a:p>
          <a:p>
            <a:pPr marL="342900" indent="-342900"/>
            <a:endParaRPr lang="en-GB" sz="1000"/>
          </a:p>
          <a:p>
            <a:pPr marL="342900" indent="-342900">
              <a:buFontTx/>
              <a:buAutoNum type="arabicPeriod" startAt="3"/>
            </a:pPr>
            <a:r>
              <a:rPr lang="en-GB"/>
              <a:t>A mathematical toolbox for GR</a:t>
            </a:r>
          </a:p>
          <a:p>
            <a:pPr marL="342900" indent="-342900"/>
            <a:endParaRPr lang="en-GB" sz="1000"/>
          </a:p>
          <a:p>
            <a:pPr marL="342900" indent="-342900">
              <a:buFontTx/>
              <a:buAutoNum type="arabicPeriod" startAt="4"/>
            </a:pPr>
            <a:r>
              <a:rPr lang="en-GB"/>
              <a:t>Spacetime curvature in GR</a:t>
            </a:r>
          </a:p>
          <a:p>
            <a:pPr marL="342900" indent="-342900"/>
            <a:endParaRPr lang="en-GB" sz="1000"/>
          </a:p>
          <a:p>
            <a:pPr marL="342900" indent="-342900">
              <a:buFontTx/>
              <a:buAutoNum type="arabicPeriod" startAt="5"/>
            </a:pPr>
            <a:r>
              <a:rPr lang="en-GB"/>
              <a:t>Einstein’s equations</a:t>
            </a:r>
          </a:p>
          <a:p>
            <a:pPr marL="342900" indent="-342900">
              <a:buFontTx/>
              <a:buAutoNum type="arabicPeriod" startAt="5"/>
            </a:pPr>
            <a:endParaRPr lang="en-GB" sz="3200"/>
          </a:p>
          <a:p>
            <a:pPr marL="342900" indent="-342900">
              <a:buFontTx/>
              <a:buAutoNum type="arabicPeriod" startAt="5"/>
            </a:pPr>
            <a:r>
              <a:rPr lang="en-GB"/>
              <a:t>A wave equation for gravitational radiation</a:t>
            </a:r>
          </a:p>
          <a:p>
            <a:pPr marL="342900" indent="-342900"/>
            <a:endParaRPr lang="en-GB" sz="1000"/>
          </a:p>
          <a:p>
            <a:pPr marL="342900" indent="-342900">
              <a:buFontTx/>
              <a:buAutoNum type="arabicPeriod" startAt="7"/>
            </a:pPr>
            <a:r>
              <a:rPr lang="en-GB"/>
              <a:t>The Transverse Traceless gauge</a:t>
            </a:r>
          </a:p>
          <a:p>
            <a:pPr marL="342900" indent="-342900"/>
            <a:endParaRPr lang="en-GB" sz="1000"/>
          </a:p>
          <a:p>
            <a:pPr marL="342900" indent="-342900">
              <a:buFontTx/>
              <a:buAutoNum type="arabicPeriod" startAt="8"/>
            </a:pPr>
            <a:r>
              <a:rPr lang="en-GB"/>
              <a:t>The effect of gravitational waves on free particles</a:t>
            </a:r>
          </a:p>
          <a:p>
            <a:pPr marL="342900" indent="-342900">
              <a:buFontTx/>
              <a:buAutoNum type="arabicPeriod" startAt="8"/>
            </a:pPr>
            <a:endParaRPr lang="en-GB" sz="1000"/>
          </a:p>
          <a:p>
            <a:pPr marL="342900" indent="-342900">
              <a:buFontTx/>
              <a:buAutoNum type="arabicPeriod" startAt="9"/>
            </a:pPr>
            <a:r>
              <a:rPr lang="en-GB"/>
              <a:t>The production of gravitational waves</a:t>
            </a:r>
          </a:p>
          <a:p>
            <a:pPr marL="342900" indent="-342900">
              <a:buFontTx/>
              <a:buAutoNum type="arabicPeriod" startAt="9"/>
            </a:pPr>
            <a:endParaRPr lang="en-GB"/>
          </a:p>
          <a:p>
            <a:pPr marL="342900" indent="-342900">
              <a:buFontTx/>
              <a:buAutoNum type="arabicPeriod" startAt="9"/>
            </a:pPr>
            <a:endParaRPr lang="en-GB"/>
          </a:p>
          <a:p>
            <a:pPr marL="342900" indent="-342900">
              <a:buFontTx/>
              <a:buAutoNum type="arabicPeriod" startAt="9"/>
            </a:pPr>
            <a:endParaRPr lang="en-GB"/>
          </a:p>
        </p:txBody>
      </p:sp>
      <p:grpSp>
        <p:nvGrpSpPr>
          <p:cNvPr id="15365" name="Group 23"/>
          <p:cNvGrpSpPr>
            <a:grpSpLocks/>
          </p:cNvGrpSpPr>
          <p:nvPr/>
        </p:nvGrpSpPr>
        <p:grpSpPr bwMode="auto">
          <a:xfrm>
            <a:off x="71438" y="6237288"/>
            <a:ext cx="8964612" cy="579437"/>
            <a:chOff x="45" y="3929"/>
            <a:chExt cx="5647" cy="365"/>
          </a:xfrm>
        </p:grpSpPr>
        <p:pic>
          <p:nvPicPr>
            <p:cNvPr id="15366" name="Picture 24" descr="colourCMYK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5" y="3929"/>
              <a:ext cx="1157" cy="3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67" name="Picture 2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468" y="3929"/>
              <a:ext cx="544" cy="3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368" name="Text Box 26"/>
            <p:cNvSpPr txBox="1">
              <a:spLocks noChangeArrowheads="1"/>
            </p:cNvSpPr>
            <p:nvPr/>
          </p:nvSpPr>
          <p:spPr bwMode="auto">
            <a:xfrm>
              <a:off x="2424" y="4140"/>
              <a:ext cx="105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GB" sz="1000" dirty="0"/>
                <a:t>SUPAGWD, </a:t>
              </a:r>
              <a:r>
                <a:rPr lang="en-GB" sz="1000" dirty="0" smtClean="0"/>
                <a:t>October 2012</a:t>
              </a:r>
              <a:endParaRPr lang="en-US" sz="1000" dirty="0"/>
            </a:p>
          </p:txBody>
        </p:sp>
        <p:pic>
          <p:nvPicPr>
            <p:cNvPr id="15369" name="Picture 27" descr="SUPA_sm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092" y="3956"/>
              <a:ext cx="600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52" name="Text Box 8"/>
          <p:cNvSpPr txBox="1">
            <a:spLocks noChangeArrowheads="1"/>
          </p:cNvSpPr>
          <p:nvPr/>
        </p:nvSpPr>
        <p:spPr bwMode="auto">
          <a:xfrm>
            <a:off x="323850" y="188913"/>
            <a:ext cx="23701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24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Specific cases </a:t>
            </a:r>
          </a:p>
        </p:txBody>
      </p:sp>
      <p:pic>
        <p:nvPicPr>
          <p:cNvPr id="58371" name="Picture 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538" y="765175"/>
            <a:ext cx="2847975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372" name="Text Box 14"/>
          <p:cNvSpPr txBox="1">
            <a:spLocks noChangeArrowheads="1"/>
          </p:cNvSpPr>
          <p:nvPr/>
        </p:nvSpPr>
        <p:spPr bwMode="auto">
          <a:xfrm>
            <a:off x="1239838" y="1071563"/>
            <a:ext cx="18272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400"/>
              <a:t>(2,0)  tensor</a:t>
            </a:r>
          </a:p>
        </p:txBody>
      </p:sp>
      <p:sp>
        <p:nvSpPr>
          <p:cNvPr id="58373" name="AutoShape 15"/>
          <p:cNvSpPr>
            <a:spLocks noChangeArrowheads="1"/>
          </p:cNvSpPr>
          <p:nvPr/>
        </p:nvSpPr>
        <p:spPr bwMode="auto">
          <a:xfrm>
            <a:off x="4284663" y="765175"/>
            <a:ext cx="3024187" cy="1150938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58374" name="Text Box 16"/>
          <p:cNvSpPr txBox="1">
            <a:spLocks noChangeArrowheads="1"/>
          </p:cNvSpPr>
          <p:nvPr/>
        </p:nvSpPr>
        <p:spPr bwMode="auto">
          <a:xfrm>
            <a:off x="1231900" y="2900363"/>
            <a:ext cx="18272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400"/>
              <a:t>(1,1)  tensor</a:t>
            </a:r>
          </a:p>
        </p:txBody>
      </p:sp>
      <p:pic>
        <p:nvPicPr>
          <p:cNvPr id="58375" name="Picture 1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27550" y="2828925"/>
            <a:ext cx="292417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376" name="AutoShape 18"/>
          <p:cNvSpPr>
            <a:spLocks noChangeArrowheads="1"/>
          </p:cNvSpPr>
          <p:nvPr/>
        </p:nvSpPr>
        <p:spPr bwMode="auto">
          <a:xfrm>
            <a:off x="4284663" y="2781300"/>
            <a:ext cx="3024187" cy="1150938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58377" name="Text Box 19"/>
          <p:cNvSpPr txBox="1">
            <a:spLocks noChangeArrowheads="1"/>
          </p:cNvSpPr>
          <p:nvPr/>
        </p:nvSpPr>
        <p:spPr bwMode="auto">
          <a:xfrm>
            <a:off x="1231900" y="4772025"/>
            <a:ext cx="18272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400"/>
              <a:t>(0,2)  tensor</a:t>
            </a:r>
          </a:p>
        </p:txBody>
      </p:sp>
      <p:pic>
        <p:nvPicPr>
          <p:cNvPr id="58378" name="Picture 2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08488" y="4437063"/>
            <a:ext cx="2971800" cy="120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379" name="AutoShape 21"/>
          <p:cNvSpPr>
            <a:spLocks noChangeArrowheads="1"/>
          </p:cNvSpPr>
          <p:nvPr/>
        </p:nvSpPr>
        <p:spPr bwMode="auto">
          <a:xfrm>
            <a:off x="4284663" y="4438650"/>
            <a:ext cx="3024187" cy="1150938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grpSp>
        <p:nvGrpSpPr>
          <p:cNvPr id="58380" name="Group 22"/>
          <p:cNvGrpSpPr>
            <a:grpSpLocks/>
          </p:cNvGrpSpPr>
          <p:nvPr/>
        </p:nvGrpSpPr>
        <p:grpSpPr bwMode="auto">
          <a:xfrm>
            <a:off x="71438" y="6237288"/>
            <a:ext cx="8964612" cy="579437"/>
            <a:chOff x="45" y="3929"/>
            <a:chExt cx="5647" cy="365"/>
          </a:xfrm>
        </p:grpSpPr>
        <p:pic>
          <p:nvPicPr>
            <p:cNvPr id="58381" name="Picture 23" descr="colourCMYK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5" y="3929"/>
              <a:ext cx="1157" cy="3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8382" name="Picture 24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468" y="3929"/>
              <a:ext cx="544" cy="3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8383" name="Text Box 25"/>
            <p:cNvSpPr txBox="1">
              <a:spLocks noChangeArrowheads="1"/>
            </p:cNvSpPr>
            <p:nvPr/>
          </p:nvSpPr>
          <p:spPr bwMode="auto">
            <a:xfrm>
              <a:off x="2424" y="4140"/>
              <a:ext cx="105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GB" sz="1000" dirty="0"/>
                <a:t>SUPAGWD, </a:t>
              </a:r>
              <a:r>
                <a:rPr lang="en-GB" sz="1000" dirty="0" smtClean="0"/>
                <a:t>October 2012</a:t>
              </a:r>
              <a:endParaRPr lang="en-US" sz="1000" dirty="0"/>
            </a:p>
          </p:txBody>
        </p:sp>
        <p:pic>
          <p:nvPicPr>
            <p:cNvPr id="58384" name="Picture 26" descr="SUPA_sm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5092" y="3956"/>
              <a:ext cx="600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6" name="Text Box 8"/>
          <p:cNvSpPr txBox="1">
            <a:spLocks noChangeArrowheads="1"/>
          </p:cNvSpPr>
          <p:nvPr/>
        </p:nvSpPr>
        <p:spPr bwMode="auto">
          <a:xfrm>
            <a:off x="323850" y="188913"/>
            <a:ext cx="1624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24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Example: </a:t>
            </a:r>
          </a:p>
        </p:txBody>
      </p:sp>
      <p:sp>
        <p:nvSpPr>
          <p:cNvPr id="59395" name="Text Box 10"/>
          <p:cNvSpPr txBox="1">
            <a:spLocks noChangeArrowheads="1"/>
          </p:cNvSpPr>
          <p:nvPr/>
        </p:nvSpPr>
        <p:spPr bwMode="auto">
          <a:xfrm>
            <a:off x="1239838" y="1071563"/>
            <a:ext cx="2066925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400"/>
              <a:t>metric  tensor</a:t>
            </a:r>
          </a:p>
          <a:p>
            <a:endParaRPr lang="en-GB" sz="2400"/>
          </a:p>
          <a:p>
            <a:endParaRPr lang="en-GB" sz="2400"/>
          </a:p>
          <a:p>
            <a:endParaRPr lang="en-GB" sz="2400"/>
          </a:p>
          <a:p>
            <a:r>
              <a:rPr lang="en-GB" sz="2400"/>
              <a:t>which justifies</a:t>
            </a:r>
          </a:p>
        </p:txBody>
      </p:sp>
      <p:pic>
        <p:nvPicPr>
          <p:cNvPr id="59396" name="Picture 1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263" y="908050"/>
            <a:ext cx="2790825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397" name="AutoShape 19"/>
          <p:cNvSpPr>
            <a:spLocks noChangeArrowheads="1"/>
          </p:cNvSpPr>
          <p:nvPr/>
        </p:nvSpPr>
        <p:spPr bwMode="auto">
          <a:xfrm>
            <a:off x="5003800" y="836613"/>
            <a:ext cx="3024188" cy="1150937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pic>
        <p:nvPicPr>
          <p:cNvPr id="59398" name="Picture 2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4363" y="2349500"/>
            <a:ext cx="2524125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399" name="Line 21"/>
          <p:cNvSpPr>
            <a:spLocks noChangeShapeType="1"/>
          </p:cNvSpPr>
          <p:nvPr/>
        </p:nvSpPr>
        <p:spPr bwMode="auto">
          <a:xfrm flipH="1">
            <a:off x="4284663" y="2997200"/>
            <a:ext cx="431800" cy="719138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9400" name="Text Box 22"/>
          <p:cNvSpPr txBox="1">
            <a:spLocks noChangeArrowheads="1"/>
          </p:cNvSpPr>
          <p:nvPr/>
        </p:nvSpPr>
        <p:spPr bwMode="auto">
          <a:xfrm>
            <a:off x="3203575" y="3736975"/>
            <a:ext cx="18605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>
                <a:solidFill>
                  <a:schemeClr val="accent2"/>
                </a:solidFill>
              </a:rPr>
              <a:t>Invariant interval</a:t>
            </a:r>
          </a:p>
          <a:p>
            <a:pPr algn="ctr"/>
            <a:r>
              <a:rPr lang="en-GB">
                <a:solidFill>
                  <a:schemeClr val="accent2"/>
                </a:solidFill>
              </a:rPr>
              <a:t>(scalar)</a:t>
            </a:r>
          </a:p>
        </p:txBody>
      </p:sp>
      <p:sp>
        <p:nvSpPr>
          <p:cNvPr id="59401" name="Line 23"/>
          <p:cNvSpPr>
            <a:spLocks noChangeShapeType="1"/>
          </p:cNvSpPr>
          <p:nvPr/>
        </p:nvSpPr>
        <p:spPr bwMode="auto">
          <a:xfrm>
            <a:off x="6011863" y="2997200"/>
            <a:ext cx="215900" cy="719138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9402" name="Line 24"/>
          <p:cNvSpPr>
            <a:spLocks noChangeShapeType="1"/>
          </p:cNvSpPr>
          <p:nvPr/>
        </p:nvSpPr>
        <p:spPr bwMode="auto">
          <a:xfrm flipH="1">
            <a:off x="6300788" y="2997200"/>
            <a:ext cx="142875" cy="719138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9403" name="Text Box 25"/>
          <p:cNvSpPr txBox="1">
            <a:spLocks noChangeArrowheads="1"/>
          </p:cNvSpPr>
          <p:nvPr/>
        </p:nvSpPr>
        <p:spPr bwMode="auto">
          <a:xfrm>
            <a:off x="5456238" y="3716338"/>
            <a:ext cx="23558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>
                <a:solidFill>
                  <a:schemeClr val="accent2"/>
                </a:solidFill>
              </a:rPr>
              <a:t>Contravariant vectors</a:t>
            </a:r>
          </a:p>
          <a:p>
            <a:pPr algn="ctr"/>
            <a:r>
              <a:rPr lang="en-GB">
                <a:solidFill>
                  <a:schemeClr val="accent2"/>
                </a:solidFill>
              </a:rPr>
              <a:t>or  (1,0) tensors </a:t>
            </a:r>
          </a:p>
        </p:txBody>
      </p:sp>
      <p:grpSp>
        <p:nvGrpSpPr>
          <p:cNvPr id="59404" name="Group 26"/>
          <p:cNvGrpSpPr>
            <a:grpSpLocks/>
          </p:cNvGrpSpPr>
          <p:nvPr/>
        </p:nvGrpSpPr>
        <p:grpSpPr bwMode="auto">
          <a:xfrm>
            <a:off x="71438" y="6237288"/>
            <a:ext cx="8964612" cy="579437"/>
            <a:chOff x="45" y="3929"/>
            <a:chExt cx="5647" cy="365"/>
          </a:xfrm>
        </p:grpSpPr>
        <p:pic>
          <p:nvPicPr>
            <p:cNvPr id="59405" name="Picture 27" descr="colourCMYK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5" y="3929"/>
              <a:ext cx="1157" cy="3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9406" name="Picture 28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468" y="3929"/>
              <a:ext cx="544" cy="3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9407" name="Text Box 29"/>
            <p:cNvSpPr txBox="1">
              <a:spLocks noChangeArrowheads="1"/>
            </p:cNvSpPr>
            <p:nvPr/>
          </p:nvSpPr>
          <p:spPr bwMode="auto">
            <a:xfrm>
              <a:off x="2424" y="4140"/>
              <a:ext cx="105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GB" sz="1000" dirty="0"/>
                <a:t>SUPAGWD, </a:t>
              </a:r>
              <a:r>
                <a:rPr lang="en-GB" sz="1000" dirty="0" smtClean="0"/>
                <a:t>October 2012</a:t>
              </a:r>
              <a:endParaRPr lang="en-US" sz="1000" dirty="0"/>
            </a:p>
          </p:txBody>
        </p:sp>
        <p:pic>
          <p:nvPicPr>
            <p:cNvPr id="59408" name="Picture 30" descr="SUPA_sm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092" y="3956"/>
              <a:ext cx="600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ext Box 18"/>
          <p:cNvSpPr txBox="1">
            <a:spLocks noChangeArrowheads="1"/>
          </p:cNvSpPr>
          <p:nvPr/>
        </p:nvSpPr>
        <p:spPr bwMode="auto">
          <a:xfrm>
            <a:off x="519113" y="687388"/>
            <a:ext cx="7653337" cy="406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en-GB" sz="2000">
                <a:solidFill>
                  <a:schemeClr val="accent2"/>
                </a:solidFill>
              </a:rPr>
              <a:t>We can use the metric tensor to convert contravariant vectors to one-forms, and vice versa.</a:t>
            </a:r>
          </a:p>
          <a:p>
            <a:pPr>
              <a:lnSpc>
                <a:spcPct val="130000"/>
              </a:lnSpc>
            </a:pPr>
            <a:endParaRPr lang="en-GB" sz="2000">
              <a:solidFill>
                <a:schemeClr val="accent2"/>
              </a:solidFill>
            </a:endParaRPr>
          </a:p>
          <a:p>
            <a:pPr>
              <a:lnSpc>
                <a:spcPct val="130000"/>
              </a:lnSpc>
            </a:pPr>
            <a:r>
              <a:rPr lang="en-GB" sz="2000" i="1"/>
              <a:t>	Lowering the index</a:t>
            </a:r>
          </a:p>
          <a:p>
            <a:pPr>
              <a:lnSpc>
                <a:spcPct val="130000"/>
              </a:lnSpc>
            </a:pPr>
            <a:endParaRPr lang="en-GB" sz="2000" i="1"/>
          </a:p>
          <a:p>
            <a:pPr>
              <a:lnSpc>
                <a:spcPct val="130000"/>
              </a:lnSpc>
            </a:pPr>
            <a:endParaRPr lang="en-GB" sz="2000" i="1"/>
          </a:p>
          <a:p>
            <a:pPr>
              <a:lnSpc>
                <a:spcPct val="130000"/>
              </a:lnSpc>
            </a:pPr>
            <a:r>
              <a:rPr lang="en-GB" sz="2000" i="1"/>
              <a:t>	Raising the index</a:t>
            </a:r>
          </a:p>
          <a:p>
            <a:pPr>
              <a:lnSpc>
                <a:spcPct val="130000"/>
              </a:lnSpc>
            </a:pPr>
            <a:endParaRPr lang="en-GB" sz="2000" i="1"/>
          </a:p>
          <a:p>
            <a:pPr>
              <a:lnSpc>
                <a:spcPct val="130000"/>
              </a:lnSpc>
            </a:pPr>
            <a:endParaRPr lang="en-GB" sz="2000" i="1"/>
          </a:p>
          <a:p>
            <a:pPr>
              <a:lnSpc>
                <a:spcPct val="130000"/>
              </a:lnSpc>
            </a:pPr>
            <a:r>
              <a:rPr lang="en-GB" sz="2000">
                <a:solidFill>
                  <a:schemeClr val="accent2"/>
                </a:solidFill>
              </a:rPr>
              <a:t>Can generalise to tensors of arbitrary rank.</a:t>
            </a:r>
          </a:p>
        </p:txBody>
      </p:sp>
      <p:pic>
        <p:nvPicPr>
          <p:cNvPr id="60419" name="Picture 1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463" y="1698625"/>
            <a:ext cx="2376487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20" name="Picture 2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963863"/>
            <a:ext cx="2398713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421" name="Text Box 21"/>
          <p:cNvSpPr txBox="1">
            <a:spLocks noChangeArrowheads="1"/>
          </p:cNvSpPr>
          <p:nvPr/>
        </p:nvSpPr>
        <p:spPr bwMode="auto">
          <a:xfrm>
            <a:off x="771525" y="5084763"/>
            <a:ext cx="7904163" cy="80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en-GB" i="1">
                <a:solidFill>
                  <a:schemeClr val="tx2"/>
                </a:solidFill>
              </a:rPr>
              <a:t>(this also explains why we generally think of gradient as a vector operator. In flat, Cartesian space components of vectors and one-forms are identical)</a:t>
            </a:r>
          </a:p>
        </p:txBody>
      </p:sp>
      <p:grpSp>
        <p:nvGrpSpPr>
          <p:cNvPr id="60422" name="Group 22"/>
          <p:cNvGrpSpPr>
            <a:grpSpLocks/>
          </p:cNvGrpSpPr>
          <p:nvPr/>
        </p:nvGrpSpPr>
        <p:grpSpPr bwMode="auto">
          <a:xfrm>
            <a:off x="71438" y="6237288"/>
            <a:ext cx="8964612" cy="579437"/>
            <a:chOff x="45" y="3929"/>
            <a:chExt cx="5647" cy="365"/>
          </a:xfrm>
        </p:grpSpPr>
        <p:pic>
          <p:nvPicPr>
            <p:cNvPr id="60423" name="Picture 23" descr="colourCMYK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5" y="3929"/>
              <a:ext cx="1157" cy="3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0424" name="Picture 24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468" y="3929"/>
              <a:ext cx="544" cy="3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0425" name="Text Box 25"/>
            <p:cNvSpPr txBox="1">
              <a:spLocks noChangeArrowheads="1"/>
            </p:cNvSpPr>
            <p:nvPr/>
          </p:nvSpPr>
          <p:spPr bwMode="auto">
            <a:xfrm>
              <a:off x="2424" y="4140"/>
              <a:ext cx="105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GB" sz="1000" dirty="0"/>
                <a:t>SUPAGWD, </a:t>
              </a:r>
              <a:r>
                <a:rPr lang="en-GB" sz="1000" dirty="0" smtClean="0"/>
                <a:t>October 2012</a:t>
              </a:r>
              <a:endParaRPr lang="en-US" sz="1000" dirty="0"/>
            </a:p>
          </p:txBody>
        </p:sp>
        <p:pic>
          <p:nvPicPr>
            <p:cNvPr id="60426" name="Picture 26" descr="SUPA_sm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092" y="3956"/>
              <a:ext cx="600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14"/>
          <p:cNvPicPr>
            <a:picLocks noChangeAspect="1" noChangeArrowheads="1"/>
          </p:cNvPicPr>
          <p:nvPr/>
        </p:nvPicPr>
        <p:blipFill>
          <a:blip r:embed="rId2" cstate="print"/>
          <a:srcRect t="1936"/>
          <a:stretch>
            <a:fillRect/>
          </a:stretch>
        </p:blipFill>
        <p:spPr bwMode="auto">
          <a:xfrm>
            <a:off x="3635375" y="2924175"/>
            <a:ext cx="5508625" cy="329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43" name="AutoShape 15"/>
          <p:cNvSpPr>
            <a:spLocks noChangeArrowheads="1"/>
          </p:cNvSpPr>
          <p:nvPr/>
        </p:nvSpPr>
        <p:spPr bwMode="auto">
          <a:xfrm>
            <a:off x="468313" y="3284538"/>
            <a:ext cx="5543550" cy="720725"/>
          </a:xfrm>
          <a:prstGeom prst="roundRect">
            <a:avLst>
              <a:gd name="adj" fmla="val 16667"/>
            </a:avLst>
          </a:prstGeom>
          <a:solidFill>
            <a:srgbClr val="F8F8F8"/>
          </a:solidFill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38252" name="Text Box 12"/>
          <p:cNvSpPr txBox="1">
            <a:spLocks noChangeArrowheads="1"/>
          </p:cNvSpPr>
          <p:nvPr/>
        </p:nvSpPr>
        <p:spPr bwMode="auto">
          <a:xfrm>
            <a:off x="323850" y="188913"/>
            <a:ext cx="37052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24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Covariant differentiation</a:t>
            </a:r>
          </a:p>
        </p:txBody>
      </p:sp>
      <p:sp>
        <p:nvSpPr>
          <p:cNvPr id="61445" name="Text Box 13"/>
          <p:cNvSpPr txBox="1">
            <a:spLocks noChangeArrowheads="1"/>
          </p:cNvSpPr>
          <p:nvPr/>
        </p:nvSpPr>
        <p:spPr bwMode="auto">
          <a:xfrm>
            <a:off x="611188" y="900113"/>
            <a:ext cx="8137525" cy="5091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en-GB" sz="2000">
                <a:solidFill>
                  <a:schemeClr val="tx2"/>
                </a:solidFill>
              </a:rPr>
              <a:t>Differentiation of e.g. a  </a:t>
            </a:r>
            <a:r>
              <a:rPr lang="en-GB" sz="2000" b="1">
                <a:solidFill>
                  <a:srgbClr val="FF0000"/>
                </a:solidFill>
              </a:rPr>
              <a:t>vector field</a:t>
            </a:r>
            <a:r>
              <a:rPr lang="en-GB" sz="2000">
                <a:solidFill>
                  <a:schemeClr val="tx2"/>
                </a:solidFill>
              </a:rPr>
              <a:t>  involves subtracting vector components at two neighbouring points.</a:t>
            </a:r>
          </a:p>
          <a:p>
            <a:pPr>
              <a:lnSpc>
                <a:spcPct val="130000"/>
              </a:lnSpc>
            </a:pPr>
            <a:endParaRPr lang="en-GB" sz="2000">
              <a:solidFill>
                <a:schemeClr val="tx2"/>
              </a:solidFill>
            </a:endParaRPr>
          </a:p>
          <a:p>
            <a:pPr>
              <a:lnSpc>
                <a:spcPct val="130000"/>
              </a:lnSpc>
            </a:pPr>
            <a:r>
              <a:rPr lang="en-GB" sz="2000">
                <a:solidFill>
                  <a:schemeClr val="accent2"/>
                </a:solidFill>
              </a:rPr>
              <a:t>This is a problem because the transformation law for the components of  A  will in general be different at  P and Q.</a:t>
            </a:r>
          </a:p>
          <a:p>
            <a:pPr>
              <a:lnSpc>
                <a:spcPct val="130000"/>
              </a:lnSpc>
            </a:pPr>
            <a:endParaRPr lang="en-GB" sz="2000">
              <a:solidFill>
                <a:schemeClr val="accent2"/>
              </a:solidFill>
            </a:endParaRPr>
          </a:p>
          <a:p>
            <a:pPr>
              <a:lnSpc>
                <a:spcPct val="130000"/>
              </a:lnSpc>
            </a:pPr>
            <a:r>
              <a:rPr lang="en-GB" sz="2400">
                <a:solidFill>
                  <a:schemeClr val="accent2"/>
                </a:solidFill>
                <a:sym typeface="Wingdings 3" pitchFamily="18" charset="2"/>
              </a:rPr>
              <a:t> Partial derivatives are  </a:t>
            </a:r>
            <a:r>
              <a:rPr lang="en-GB" sz="2400" i="1">
                <a:solidFill>
                  <a:schemeClr val="accent2"/>
                </a:solidFill>
                <a:sym typeface="Wingdings 3" pitchFamily="18" charset="2"/>
              </a:rPr>
              <a:t>not</a:t>
            </a:r>
            <a:r>
              <a:rPr lang="en-GB" sz="2400">
                <a:solidFill>
                  <a:schemeClr val="accent2"/>
                </a:solidFill>
                <a:sym typeface="Wingdings 3" pitchFamily="18" charset="2"/>
              </a:rPr>
              <a:t>  tensors</a:t>
            </a:r>
          </a:p>
          <a:p>
            <a:pPr>
              <a:lnSpc>
                <a:spcPct val="130000"/>
              </a:lnSpc>
            </a:pPr>
            <a:endParaRPr lang="en-GB" sz="2000">
              <a:solidFill>
                <a:schemeClr val="accent2"/>
              </a:solidFill>
            </a:endParaRPr>
          </a:p>
          <a:p>
            <a:pPr>
              <a:lnSpc>
                <a:spcPct val="130000"/>
              </a:lnSpc>
            </a:pPr>
            <a:endParaRPr lang="en-GB" sz="800">
              <a:solidFill>
                <a:schemeClr val="accent2"/>
              </a:solidFill>
            </a:endParaRPr>
          </a:p>
          <a:p>
            <a:pPr>
              <a:lnSpc>
                <a:spcPct val="130000"/>
              </a:lnSpc>
            </a:pPr>
            <a:r>
              <a:rPr lang="en-GB" sz="2000">
                <a:solidFill>
                  <a:srgbClr val="FF0000"/>
                </a:solidFill>
              </a:rPr>
              <a:t>To fix this problem,</a:t>
            </a:r>
          </a:p>
          <a:p>
            <a:pPr>
              <a:lnSpc>
                <a:spcPct val="130000"/>
              </a:lnSpc>
            </a:pPr>
            <a:r>
              <a:rPr lang="en-GB" sz="2000">
                <a:solidFill>
                  <a:srgbClr val="FF0000"/>
                </a:solidFill>
              </a:rPr>
              <a:t>we need a procedure for</a:t>
            </a:r>
          </a:p>
          <a:p>
            <a:pPr>
              <a:lnSpc>
                <a:spcPct val="130000"/>
              </a:lnSpc>
            </a:pPr>
            <a:r>
              <a:rPr lang="en-GB" sz="2000">
                <a:solidFill>
                  <a:srgbClr val="FF0000"/>
                </a:solidFill>
              </a:rPr>
              <a:t>transporting the components</a:t>
            </a:r>
          </a:p>
          <a:p>
            <a:pPr>
              <a:lnSpc>
                <a:spcPct val="130000"/>
              </a:lnSpc>
            </a:pPr>
            <a:r>
              <a:rPr lang="en-GB" sz="2000">
                <a:solidFill>
                  <a:srgbClr val="FF0000"/>
                </a:solidFill>
              </a:rPr>
              <a:t>of  A  to point Q.</a:t>
            </a:r>
          </a:p>
        </p:txBody>
      </p:sp>
      <p:grpSp>
        <p:nvGrpSpPr>
          <p:cNvPr id="61446" name="Group 16"/>
          <p:cNvGrpSpPr>
            <a:grpSpLocks/>
          </p:cNvGrpSpPr>
          <p:nvPr/>
        </p:nvGrpSpPr>
        <p:grpSpPr bwMode="auto">
          <a:xfrm>
            <a:off x="71438" y="6237288"/>
            <a:ext cx="8964612" cy="579437"/>
            <a:chOff x="45" y="3929"/>
            <a:chExt cx="5647" cy="365"/>
          </a:xfrm>
        </p:grpSpPr>
        <p:pic>
          <p:nvPicPr>
            <p:cNvPr id="61447" name="Picture 17" descr="colourCMYK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5" y="3929"/>
              <a:ext cx="1157" cy="3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448" name="Picture 18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468" y="3929"/>
              <a:ext cx="544" cy="3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1449" name="Text Box 19"/>
            <p:cNvSpPr txBox="1">
              <a:spLocks noChangeArrowheads="1"/>
            </p:cNvSpPr>
            <p:nvPr/>
          </p:nvSpPr>
          <p:spPr bwMode="auto">
            <a:xfrm>
              <a:off x="2424" y="4140"/>
              <a:ext cx="105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GB" sz="1000" dirty="0"/>
                <a:t>SUPAGWD, </a:t>
              </a:r>
              <a:r>
                <a:rPr lang="en-GB" sz="1000" dirty="0" smtClean="0"/>
                <a:t>October 2012</a:t>
              </a:r>
              <a:endParaRPr lang="en-US" sz="1000" dirty="0"/>
            </a:p>
          </p:txBody>
        </p:sp>
        <p:pic>
          <p:nvPicPr>
            <p:cNvPr id="61450" name="Picture 20" descr="SUPA_sm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092" y="3956"/>
              <a:ext cx="600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73" name="Text Box 9"/>
          <p:cNvSpPr txBox="1">
            <a:spLocks noChangeArrowheads="1"/>
          </p:cNvSpPr>
          <p:nvPr/>
        </p:nvSpPr>
        <p:spPr bwMode="auto">
          <a:xfrm>
            <a:off x="323850" y="188913"/>
            <a:ext cx="37052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24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Covariant differentiation</a:t>
            </a:r>
          </a:p>
        </p:txBody>
      </p:sp>
      <p:sp>
        <p:nvSpPr>
          <p:cNvPr id="62467" name="Text Box 10"/>
          <p:cNvSpPr txBox="1">
            <a:spLocks noChangeArrowheads="1"/>
          </p:cNvSpPr>
          <p:nvPr/>
        </p:nvSpPr>
        <p:spPr bwMode="auto">
          <a:xfrm>
            <a:off x="611188" y="900113"/>
            <a:ext cx="7580312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en-GB" sz="2000"/>
              <a:t>We call this procedure</a:t>
            </a:r>
            <a:r>
              <a:rPr lang="en-GB" sz="2000">
                <a:solidFill>
                  <a:srgbClr val="FF0000"/>
                </a:solidFill>
              </a:rPr>
              <a:t>  </a:t>
            </a:r>
            <a:r>
              <a:rPr lang="en-GB" sz="2000" b="1">
                <a:solidFill>
                  <a:srgbClr val="FF0000"/>
                </a:solidFill>
              </a:rPr>
              <a:t>Parallel Transport</a:t>
            </a:r>
          </a:p>
        </p:txBody>
      </p:sp>
      <p:pic>
        <p:nvPicPr>
          <p:cNvPr id="62468" name="Picture 11" descr="2fig5"/>
          <p:cNvPicPr>
            <a:picLocks noChangeAspect="1" noChangeArrowheads="1"/>
          </p:cNvPicPr>
          <p:nvPr/>
        </p:nvPicPr>
        <p:blipFill>
          <a:blip r:embed="rId2" cstate="print"/>
          <a:srcRect l="1060" t="3215" r="10052" b="6071"/>
          <a:stretch>
            <a:fillRect/>
          </a:stretch>
        </p:blipFill>
        <p:spPr bwMode="auto">
          <a:xfrm>
            <a:off x="827088" y="3124200"/>
            <a:ext cx="7920037" cy="260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469" name="Rectangle 12"/>
          <p:cNvSpPr>
            <a:spLocks noChangeArrowheads="1"/>
          </p:cNvSpPr>
          <p:nvPr/>
        </p:nvSpPr>
        <p:spPr bwMode="auto">
          <a:xfrm>
            <a:off x="395288" y="1790700"/>
            <a:ext cx="8640762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30000"/>
              </a:lnSpc>
              <a:spcBef>
                <a:spcPct val="50000"/>
              </a:spcBef>
            </a:pPr>
            <a:r>
              <a:rPr lang="it-IT" sz="2000">
                <a:solidFill>
                  <a:schemeClr val="accent2"/>
                </a:solidFill>
              </a:rPr>
              <a:t>A vector field is parallel transported along a curve, when it mantains a constant angle with the tangent vector to the curve</a:t>
            </a:r>
            <a:endParaRPr lang="en-GB" sz="2000">
              <a:solidFill>
                <a:schemeClr val="accent2"/>
              </a:solidFill>
            </a:endParaRPr>
          </a:p>
        </p:txBody>
      </p:sp>
      <p:grpSp>
        <p:nvGrpSpPr>
          <p:cNvPr id="62470" name="Group 13"/>
          <p:cNvGrpSpPr>
            <a:grpSpLocks/>
          </p:cNvGrpSpPr>
          <p:nvPr/>
        </p:nvGrpSpPr>
        <p:grpSpPr bwMode="auto">
          <a:xfrm>
            <a:off x="71438" y="6237288"/>
            <a:ext cx="8964612" cy="579437"/>
            <a:chOff x="45" y="3929"/>
            <a:chExt cx="5647" cy="365"/>
          </a:xfrm>
        </p:grpSpPr>
        <p:pic>
          <p:nvPicPr>
            <p:cNvPr id="62471" name="Picture 14" descr="colourCMYK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5" y="3929"/>
              <a:ext cx="1157" cy="3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2472" name="Picture 1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468" y="3929"/>
              <a:ext cx="544" cy="3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2473" name="Text Box 16"/>
            <p:cNvSpPr txBox="1">
              <a:spLocks noChangeArrowheads="1"/>
            </p:cNvSpPr>
            <p:nvPr/>
          </p:nvSpPr>
          <p:spPr bwMode="auto">
            <a:xfrm>
              <a:off x="2424" y="4140"/>
              <a:ext cx="105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GB" sz="1000" dirty="0"/>
                <a:t>SUPAGWD, </a:t>
              </a:r>
              <a:r>
                <a:rPr lang="en-GB" sz="1000" dirty="0" smtClean="0"/>
                <a:t>October 2012</a:t>
              </a:r>
              <a:endParaRPr lang="en-US" sz="1000" dirty="0"/>
            </a:p>
          </p:txBody>
        </p:sp>
        <p:pic>
          <p:nvPicPr>
            <p:cNvPr id="62474" name="Picture 17" descr="SUPA_sm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092" y="3956"/>
              <a:ext cx="600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2" cstate="print"/>
          <a:srcRect t="1936"/>
          <a:stretch>
            <a:fillRect/>
          </a:stretch>
        </p:blipFill>
        <p:spPr bwMode="auto">
          <a:xfrm>
            <a:off x="3455988" y="404813"/>
            <a:ext cx="5508625" cy="329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0297" name="Text Box 9"/>
          <p:cNvSpPr txBox="1">
            <a:spLocks noChangeArrowheads="1"/>
          </p:cNvSpPr>
          <p:nvPr/>
        </p:nvSpPr>
        <p:spPr bwMode="auto">
          <a:xfrm>
            <a:off x="323850" y="188913"/>
            <a:ext cx="37052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24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Covariant differentiation</a:t>
            </a:r>
          </a:p>
        </p:txBody>
      </p:sp>
      <p:sp>
        <p:nvSpPr>
          <p:cNvPr id="63492" name="Text Box 10"/>
          <p:cNvSpPr txBox="1">
            <a:spLocks noChangeArrowheads="1"/>
          </p:cNvSpPr>
          <p:nvPr/>
        </p:nvSpPr>
        <p:spPr bwMode="auto">
          <a:xfrm>
            <a:off x="539750" y="1989138"/>
            <a:ext cx="7580313" cy="207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en-GB" sz="2000">
                <a:solidFill>
                  <a:schemeClr val="accent2"/>
                </a:solidFill>
              </a:rPr>
              <a:t>We can write</a:t>
            </a:r>
          </a:p>
          <a:p>
            <a:pPr>
              <a:lnSpc>
                <a:spcPct val="130000"/>
              </a:lnSpc>
            </a:pPr>
            <a:endParaRPr lang="en-GB" sz="2000">
              <a:solidFill>
                <a:schemeClr val="accent2"/>
              </a:solidFill>
            </a:endParaRPr>
          </a:p>
          <a:p>
            <a:pPr>
              <a:lnSpc>
                <a:spcPct val="130000"/>
              </a:lnSpc>
            </a:pPr>
            <a:endParaRPr lang="en-GB" sz="2000">
              <a:solidFill>
                <a:schemeClr val="accent2"/>
              </a:solidFill>
            </a:endParaRPr>
          </a:p>
          <a:p>
            <a:pPr>
              <a:lnSpc>
                <a:spcPct val="130000"/>
              </a:lnSpc>
            </a:pPr>
            <a:endParaRPr lang="en-GB" sz="2000">
              <a:solidFill>
                <a:schemeClr val="accent2"/>
              </a:solidFill>
            </a:endParaRPr>
          </a:p>
          <a:p>
            <a:pPr>
              <a:lnSpc>
                <a:spcPct val="130000"/>
              </a:lnSpc>
            </a:pPr>
            <a:r>
              <a:rPr lang="en-GB" sz="2000">
                <a:solidFill>
                  <a:schemeClr val="accent2"/>
                </a:solidFill>
              </a:rPr>
              <a:t>where</a:t>
            </a:r>
          </a:p>
        </p:txBody>
      </p:sp>
      <p:pic>
        <p:nvPicPr>
          <p:cNvPr id="63493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650" y="2636838"/>
            <a:ext cx="3455988" cy="63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494" name="Picture 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00113" y="4292600"/>
            <a:ext cx="2962275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495" name="AutoShape 13"/>
          <p:cNvSpPr>
            <a:spLocks noChangeArrowheads="1"/>
          </p:cNvSpPr>
          <p:nvPr/>
        </p:nvSpPr>
        <p:spPr bwMode="auto">
          <a:xfrm>
            <a:off x="755650" y="4365625"/>
            <a:ext cx="3168650" cy="719138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63496" name="Line 14"/>
          <p:cNvSpPr>
            <a:spLocks noChangeShapeType="1"/>
          </p:cNvSpPr>
          <p:nvPr/>
        </p:nvSpPr>
        <p:spPr bwMode="auto">
          <a:xfrm>
            <a:off x="2700338" y="5013325"/>
            <a:ext cx="863600" cy="792163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3497" name="Text Box 15"/>
          <p:cNvSpPr txBox="1">
            <a:spLocks noChangeArrowheads="1"/>
          </p:cNvSpPr>
          <p:nvPr/>
        </p:nvSpPr>
        <p:spPr bwMode="auto">
          <a:xfrm>
            <a:off x="3635375" y="5445125"/>
            <a:ext cx="4413250" cy="80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en-GB">
                <a:solidFill>
                  <a:schemeClr val="accent2"/>
                </a:solidFill>
              </a:rPr>
              <a:t>Christoffel symbols, connecting the basis vectors at Q to those at P</a:t>
            </a:r>
          </a:p>
        </p:txBody>
      </p:sp>
      <p:grpSp>
        <p:nvGrpSpPr>
          <p:cNvPr id="63498" name="Group 16"/>
          <p:cNvGrpSpPr>
            <a:grpSpLocks/>
          </p:cNvGrpSpPr>
          <p:nvPr/>
        </p:nvGrpSpPr>
        <p:grpSpPr bwMode="auto">
          <a:xfrm>
            <a:off x="71438" y="6237288"/>
            <a:ext cx="8964612" cy="579437"/>
            <a:chOff x="45" y="3929"/>
            <a:chExt cx="5647" cy="365"/>
          </a:xfrm>
        </p:grpSpPr>
        <p:pic>
          <p:nvPicPr>
            <p:cNvPr id="63499" name="Picture 17" descr="colourCMYK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5" y="3929"/>
              <a:ext cx="1157" cy="3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3500" name="Picture 18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468" y="3929"/>
              <a:ext cx="544" cy="3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3501" name="Text Box 19"/>
            <p:cNvSpPr txBox="1">
              <a:spLocks noChangeArrowheads="1"/>
            </p:cNvSpPr>
            <p:nvPr/>
          </p:nvSpPr>
          <p:spPr bwMode="auto">
            <a:xfrm>
              <a:off x="2424" y="4140"/>
              <a:ext cx="105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GB" sz="1000" dirty="0"/>
                <a:t>SUPAGWD, </a:t>
              </a:r>
              <a:r>
                <a:rPr lang="en-GB" sz="1000" dirty="0" smtClean="0"/>
                <a:t>October 2012</a:t>
              </a:r>
              <a:endParaRPr lang="en-US" sz="1000" dirty="0"/>
            </a:p>
          </p:txBody>
        </p:sp>
        <p:pic>
          <p:nvPicPr>
            <p:cNvPr id="63502" name="Picture 20" descr="SUPA_sm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5092" y="3956"/>
              <a:ext cx="600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2" cstate="print"/>
          <a:srcRect t="1936"/>
          <a:stretch>
            <a:fillRect/>
          </a:stretch>
        </p:blipFill>
        <p:spPr bwMode="auto">
          <a:xfrm>
            <a:off x="3455988" y="404813"/>
            <a:ext cx="5508625" cy="329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1321" name="Text Box 9"/>
          <p:cNvSpPr txBox="1">
            <a:spLocks noChangeArrowheads="1"/>
          </p:cNvSpPr>
          <p:nvPr/>
        </p:nvSpPr>
        <p:spPr bwMode="auto">
          <a:xfrm>
            <a:off x="323850" y="188913"/>
            <a:ext cx="37052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24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Covariant differentiation</a:t>
            </a:r>
          </a:p>
        </p:txBody>
      </p:sp>
      <p:sp>
        <p:nvSpPr>
          <p:cNvPr id="64516" name="Text Box 10"/>
          <p:cNvSpPr txBox="1">
            <a:spLocks noChangeArrowheads="1"/>
          </p:cNvSpPr>
          <p:nvPr/>
        </p:nvSpPr>
        <p:spPr bwMode="auto">
          <a:xfrm>
            <a:off x="539750" y="1989138"/>
            <a:ext cx="7580313" cy="207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en-GB" sz="2000">
                <a:solidFill>
                  <a:schemeClr val="accent2"/>
                </a:solidFill>
              </a:rPr>
              <a:t>We can write</a:t>
            </a:r>
          </a:p>
          <a:p>
            <a:pPr>
              <a:lnSpc>
                <a:spcPct val="130000"/>
              </a:lnSpc>
            </a:pPr>
            <a:endParaRPr lang="en-GB" sz="2000">
              <a:solidFill>
                <a:schemeClr val="accent2"/>
              </a:solidFill>
            </a:endParaRPr>
          </a:p>
          <a:p>
            <a:pPr>
              <a:lnSpc>
                <a:spcPct val="130000"/>
              </a:lnSpc>
            </a:pPr>
            <a:endParaRPr lang="en-GB" sz="2000">
              <a:solidFill>
                <a:schemeClr val="accent2"/>
              </a:solidFill>
            </a:endParaRPr>
          </a:p>
          <a:p>
            <a:pPr>
              <a:lnSpc>
                <a:spcPct val="130000"/>
              </a:lnSpc>
            </a:pPr>
            <a:endParaRPr lang="en-GB" sz="2000">
              <a:solidFill>
                <a:schemeClr val="accent2"/>
              </a:solidFill>
            </a:endParaRPr>
          </a:p>
          <a:p>
            <a:pPr>
              <a:lnSpc>
                <a:spcPct val="130000"/>
              </a:lnSpc>
            </a:pPr>
            <a:r>
              <a:rPr lang="en-GB" sz="2000">
                <a:solidFill>
                  <a:schemeClr val="accent2"/>
                </a:solidFill>
              </a:rPr>
              <a:t>where</a:t>
            </a:r>
          </a:p>
        </p:txBody>
      </p:sp>
      <p:pic>
        <p:nvPicPr>
          <p:cNvPr id="64517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650" y="2636838"/>
            <a:ext cx="3455988" cy="63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18" name="Picture 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00113" y="4292600"/>
            <a:ext cx="2962275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519" name="AutoShape 13"/>
          <p:cNvSpPr>
            <a:spLocks noChangeArrowheads="1"/>
          </p:cNvSpPr>
          <p:nvPr/>
        </p:nvSpPr>
        <p:spPr bwMode="auto">
          <a:xfrm>
            <a:off x="755650" y="4365625"/>
            <a:ext cx="3168650" cy="719138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64520" name="Line 14"/>
          <p:cNvSpPr>
            <a:spLocks noChangeShapeType="1"/>
          </p:cNvSpPr>
          <p:nvPr/>
        </p:nvSpPr>
        <p:spPr bwMode="auto">
          <a:xfrm>
            <a:off x="2700338" y="5013325"/>
            <a:ext cx="863600" cy="792163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4521" name="Text Box 15"/>
          <p:cNvSpPr txBox="1">
            <a:spLocks noChangeArrowheads="1"/>
          </p:cNvSpPr>
          <p:nvPr/>
        </p:nvSpPr>
        <p:spPr bwMode="auto">
          <a:xfrm>
            <a:off x="3635375" y="5445125"/>
            <a:ext cx="4413250" cy="80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en-GB">
                <a:solidFill>
                  <a:schemeClr val="accent2"/>
                </a:solidFill>
              </a:rPr>
              <a:t>Christoffel symbols, connecting the basis vectors at Q to those at P</a:t>
            </a:r>
          </a:p>
        </p:txBody>
      </p:sp>
      <p:pic>
        <p:nvPicPr>
          <p:cNvPr id="64522" name="Picture 1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24525" y="3716338"/>
            <a:ext cx="2736850" cy="1239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523" name="AutoShape 17"/>
          <p:cNvSpPr>
            <a:spLocks noChangeArrowheads="1"/>
          </p:cNvSpPr>
          <p:nvPr/>
        </p:nvSpPr>
        <p:spPr bwMode="auto">
          <a:xfrm>
            <a:off x="5580063" y="3573463"/>
            <a:ext cx="3024187" cy="1511300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grpSp>
        <p:nvGrpSpPr>
          <p:cNvPr id="64524" name="Group 18"/>
          <p:cNvGrpSpPr>
            <a:grpSpLocks/>
          </p:cNvGrpSpPr>
          <p:nvPr/>
        </p:nvGrpSpPr>
        <p:grpSpPr bwMode="auto">
          <a:xfrm>
            <a:off x="71438" y="6237288"/>
            <a:ext cx="8964612" cy="579437"/>
            <a:chOff x="45" y="3929"/>
            <a:chExt cx="5647" cy="365"/>
          </a:xfrm>
        </p:grpSpPr>
        <p:pic>
          <p:nvPicPr>
            <p:cNvPr id="64525" name="Picture 19" descr="colourCMYK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5" y="3929"/>
              <a:ext cx="1157" cy="3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4526" name="Picture 20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468" y="3929"/>
              <a:ext cx="544" cy="3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4527" name="Text Box 21"/>
            <p:cNvSpPr txBox="1">
              <a:spLocks noChangeArrowheads="1"/>
            </p:cNvSpPr>
            <p:nvPr/>
          </p:nvSpPr>
          <p:spPr bwMode="auto">
            <a:xfrm>
              <a:off x="2424" y="4140"/>
              <a:ext cx="105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GB" sz="1000" dirty="0"/>
                <a:t>SUPAGWD, </a:t>
              </a:r>
              <a:r>
                <a:rPr lang="en-GB" sz="1000" dirty="0" smtClean="0"/>
                <a:t>October 2012</a:t>
              </a:r>
              <a:endParaRPr lang="en-US" sz="1000" dirty="0"/>
            </a:p>
          </p:txBody>
        </p:sp>
        <p:pic>
          <p:nvPicPr>
            <p:cNvPr id="64528" name="Picture 22" descr="SUPA_sm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5092" y="3956"/>
              <a:ext cx="600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45" name="Text Box 9"/>
          <p:cNvSpPr txBox="1">
            <a:spLocks noChangeArrowheads="1"/>
          </p:cNvSpPr>
          <p:nvPr/>
        </p:nvSpPr>
        <p:spPr bwMode="auto">
          <a:xfrm>
            <a:off x="323850" y="188913"/>
            <a:ext cx="37052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24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Covariant differentiation</a:t>
            </a:r>
          </a:p>
        </p:txBody>
      </p:sp>
      <p:sp>
        <p:nvSpPr>
          <p:cNvPr id="65539" name="Text Box 18"/>
          <p:cNvSpPr txBox="1">
            <a:spLocks noChangeArrowheads="1"/>
          </p:cNvSpPr>
          <p:nvPr/>
        </p:nvSpPr>
        <p:spPr bwMode="auto">
          <a:xfrm>
            <a:off x="808038" y="1263650"/>
            <a:ext cx="7435850" cy="437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en-GB" sz="2000">
                <a:solidFill>
                  <a:schemeClr val="tx2"/>
                </a:solidFill>
              </a:rPr>
              <a:t>We can now define the  </a:t>
            </a:r>
            <a:r>
              <a:rPr lang="en-GB" sz="2000" b="1">
                <a:solidFill>
                  <a:srgbClr val="FF0000"/>
                </a:solidFill>
              </a:rPr>
              <a:t>covariant derivative  </a:t>
            </a:r>
            <a:r>
              <a:rPr lang="en-GB" sz="2000">
                <a:solidFill>
                  <a:schemeClr val="tx2"/>
                </a:solidFill>
              </a:rPr>
              <a:t>(which </a:t>
            </a:r>
            <a:r>
              <a:rPr lang="en-GB" sz="2000" i="1">
                <a:solidFill>
                  <a:schemeClr val="tx2"/>
                </a:solidFill>
              </a:rPr>
              <a:t>does</a:t>
            </a:r>
            <a:r>
              <a:rPr lang="en-GB" sz="2000">
                <a:solidFill>
                  <a:schemeClr val="tx2"/>
                </a:solidFill>
              </a:rPr>
              <a:t> transform as a tensor)</a:t>
            </a:r>
            <a:endParaRPr lang="en-GB" sz="2000" b="1">
              <a:solidFill>
                <a:srgbClr val="FF0000"/>
              </a:solidFill>
            </a:endParaRPr>
          </a:p>
          <a:p>
            <a:pPr>
              <a:lnSpc>
                <a:spcPct val="130000"/>
              </a:lnSpc>
            </a:pPr>
            <a:endParaRPr lang="en-GB" sz="2000" b="1">
              <a:solidFill>
                <a:srgbClr val="FF0000"/>
              </a:solidFill>
            </a:endParaRPr>
          </a:p>
          <a:p>
            <a:pPr>
              <a:lnSpc>
                <a:spcPct val="130000"/>
              </a:lnSpc>
            </a:pPr>
            <a:endParaRPr lang="en-GB" sz="800" b="1">
              <a:solidFill>
                <a:srgbClr val="FF0000"/>
              </a:solidFill>
            </a:endParaRPr>
          </a:p>
          <a:p>
            <a:pPr>
              <a:lnSpc>
                <a:spcPct val="130000"/>
              </a:lnSpc>
            </a:pPr>
            <a:r>
              <a:rPr lang="en-GB" sz="2400" b="1">
                <a:solidFill>
                  <a:schemeClr val="accent2"/>
                </a:solidFill>
              </a:rPr>
              <a:t>	Vector</a:t>
            </a:r>
          </a:p>
          <a:p>
            <a:pPr>
              <a:lnSpc>
                <a:spcPct val="130000"/>
              </a:lnSpc>
            </a:pPr>
            <a:endParaRPr lang="en-GB" sz="2400" b="1">
              <a:solidFill>
                <a:schemeClr val="accent2"/>
              </a:solidFill>
            </a:endParaRPr>
          </a:p>
          <a:p>
            <a:pPr>
              <a:lnSpc>
                <a:spcPct val="130000"/>
              </a:lnSpc>
            </a:pPr>
            <a:endParaRPr lang="en-GB" sz="2400" b="1">
              <a:solidFill>
                <a:schemeClr val="accent2"/>
              </a:solidFill>
            </a:endParaRPr>
          </a:p>
          <a:p>
            <a:pPr>
              <a:lnSpc>
                <a:spcPct val="130000"/>
              </a:lnSpc>
            </a:pPr>
            <a:r>
              <a:rPr lang="en-GB" sz="2400" b="1">
                <a:solidFill>
                  <a:schemeClr val="accent2"/>
                </a:solidFill>
              </a:rPr>
              <a:t>	One-form</a:t>
            </a:r>
          </a:p>
          <a:p>
            <a:pPr>
              <a:lnSpc>
                <a:spcPct val="130000"/>
              </a:lnSpc>
            </a:pPr>
            <a:endParaRPr lang="en-GB" sz="3200" b="1">
              <a:solidFill>
                <a:schemeClr val="accent2"/>
              </a:solidFill>
            </a:endParaRPr>
          </a:p>
          <a:p>
            <a:pPr algn="ctr">
              <a:lnSpc>
                <a:spcPct val="130000"/>
              </a:lnSpc>
            </a:pPr>
            <a:r>
              <a:rPr lang="en-GB" sz="2000" i="1"/>
              <a:t>(with the obvious generalisation to arbitrary tensors)</a:t>
            </a:r>
          </a:p>
        </p:txBody>
      </p:sp>
      <p:pic>
        <p:nvPicPr>
          <p:cNvPr id="65540" name="Picture 2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9838" y="3860800"/>
            <a:ext cx="4032250" cy="1125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41" name="Picture 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8400" y="2420938"/>
            <a:ext cx="4241800" cy="1208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5542" name="Group 22"/>
          <p:cNvGrpSpPr>
            <a:grpSpLocks/>
          </p:cNvGrpSpPr>
          <p:nvPr/>
        </p:nvGrpSpPr>
        <p:grpSpPr bwMode="auto">
          <a:xfrm>
            <a:off x="71438" y="6237288"/>
            <a:ext cx="8964612" cy="579437"/>
            <a:chOff x="45" y="3929"/>
            <a:chExt cx="5647" cy="365"/>
          </a:xfrm>
        </p:grpSpPr>
        <p:pic>
          <p:nvPicPr>
            <p:cNvPr id="65543" name="Picture 23" descr="colourCMYK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5" y="3929"/>
              <a:ext cx="1157" cy="3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5544" name="Picture 24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468" y="3929"/>
              <a:ext cx="544" cy="3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5545" name="Text Box 25"/>
            <p:cNvSpPr txBox="1">
              <a:spLocks noChangeArrowheads="1"/>
            </p:cNvSpPr>
            <p:nvPr/>
          </p:nvSpPr>
          <p:spPr bwMode="auto">
            <a:xfrm>
              <a:off x="2424" y="4140"/>
              <a:ext cx="105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GB" sz="1000" dirty="0"/>
                <a:t>SUPAGWD, </a:t>
              </a:r>
              <a:r>
                <a:rPr lang="en-GB" sz="1000" dirty="0" smtClean="0"/>
                <a:t>October 2012</a:t>
              </a:r>
              <a:endParaRPr lang="en-US" sz="1000" dirty="0"/>
            </a:p>
          </p:txBody>
        </p:sp>
        <p:pic>
          <p:nvPicPr>
            <p:cNvPr id="65546" name="Picture 26" descr="SUPA_sm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092" y="3956"/>
              <a:ext cx="600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8" name="Text Box 8"/>
          <p:cNvSpPr txBox="1">
            <a:spLocks noChangeArrowheads="1"/>
          </p:cNvSpPr>
          <p:nvPr/>
        </p:nvSpPr>
        <p:spPr bwMode="auto">
          <a:xfrm>
            <a:off x="323850" y="188913"/>
            <a:ext cx="37052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24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Covariant differentiation</a:t>
            </a:r>
          </a:p>
        </p:txBody>
      </p:sp>
      <p:sp>
        <p:nvSpPr>
          <p:cNvPr id="66563" name="Text Box 9"/>
          <p:cNvSpPr txBox="1">
            <a:spLocks noChangeArrowheads="1"/>
          </p:cNvSpPr>
          <p:nvPr/>
        </p:nvSpPr>
        <p:spPr bwMode="auto">
          <a:xfrm>
            <a:off x="808038" y="1263650"/>
            <a:ext cx="7435850" cy="334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en-GB" sz="2000">
                <a:solidFill>
                  <a:schemeClr val="tx2"/>
                </a:solidFill>
              </a:rPr>
              <a:t>We can show that the covariant derivatives of the metric tensor are identically zero, i.e.</a:t>
            </a:r>
          </a:p>
          <a:p>
            <a:pPr>
              <a:lnSpc>
                <a:spcPct val="130000"/>
              </a:lnSpc>
            </a:pPr>
            <a:endParaRPr lang="en-GB" sz="2000">
              <a:solidFill>
                <a:schemeClr val="tx2"/>
              </a:solidFill>
            </a:endParaRPr>
          </a:p>
          <a:p>
            <a:pPr>
              <a:lnSpc>
                <a:spcPct val="130000"/>
              </a:lnSpc>
            </a:pPr>
            <a:endParaRPr lang="en-GB" sz="2000">
              <a:solidFill>
                <a:schemeClr val="tx2"/>
              </a:solidFill>
            </a:endParaRPr>
          </a:p>
          <a:p>
            <a:pPr>
              <a:lnSpc>
                <a:spcPct val="130000"/>
              </a:lnSpc>
            </a:pPr>
            <a:endParaRPr lang="en-GB" sz="2000">
              <a:solidFill>
                <a:schemeClr val="tx2"/>
              </a:solidFill>
            </a:endParaRPr>
          </a:p>
          <a:p>
            <a:pPr>
              <a:lnSpc>
                <a:spcPct val="130000"/>
              </a:lnSpc>
            </a:pPr>
            <a:endParaRPr lang="en-GB" sz="2000">
              <a:solidFill>
                <a:schemeClr val="tx2"/>
              </a:solidFill>
            </a:endParaRPr>
          </a:p>
          <a:p>
            <a:pPr>
              <a:lnSpc>
                <a:spcPct val="130000"/>
              </a:lnSpc>
            </a:pPr>
            <a:endParaRPr lang="en-GB" sz="2000" b="1">
              <a:solidFill>
                <a:srgbClr val="FF0000"/>
              </a:solidFill>
            </a:endParaRPr>
          </a:p>
          <a:p>
            <a:pPr>
              <a:lnSpc>
                <a:spcPct val="130000"/>
              </a:lnSpc>
            </a:pPr>
            <a:r>
              <a:rPr lang="en-GB" sz="2000"/>
              <a:t>From which it follows that</a:t>
            </a:r>
            <a:r>
              <a:rPr lang="en-GB" sz="2400" b="1">
                <a:solidFill>
                  <a:schemeClr val="accent2"/>
                </a:solidFill>
              </a:rPr>
              <a:t>	</a:t>
            </a:r>
          </a:p>
        </p:txBody>
      </p:sp>
      <p:pic>
        <p:nvPicPr>
          <p:cNvPr id="66564" name="Picture 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8538" y="2492375"/>
            <a:ext cx="4751387" cy="116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565" name="AutoShape 13"/>
          <p:cNvSpPr>
            <a:spLocks noChangeArrowheads="1"/>
          </p:cNvSpPr>
          <p:nvPr/>
        </p:nvSpPr>
        <p:spPr bwMode="auto">
          <a:xfrm>
            <a:off x="2124075" y="2565400"/>
            <a:ext cx="4968875" cy="935038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pic>
        <p:nvPicPr>
          <p:cNvPr id="66566" name="Picture 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4438" y="4941888"/>
            <a:ext cx="4429125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567" name="AutoShape 15"/>
          <p:cNvSpPr>
            <a:spLocks noChangeArrowheads="1"/>
          </p:cNvSpPr>
          <p:nvPr/>
        </p:nvSpPr>
        <p:spPr bwMode="auto">
          <a:xfrm>
            <a:off x="2339975" y="5013325"/>
            <a:ext cx="4608513" cy="935038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grpSp>
        <p:nvGrpSpPr>
          <p:cNvPr id="66568" name="Group 16"/>
          <p:cNvGrpSpPr>
            <a:grpSpLocks/>
          </p:cNvGrpSpPr>
          <p:nvPr/>
        </p:nvGrpSpPr>
        <p:grpSpPr bwMode="auto">
          <a:xfrm>
            <a:off x="71438" y="6237288"/>
            <a:ext cx="8964612" cy="579437"/>
            <a:chOff x="45" y="3929"/>
            <a:chExt cx="5647" cy="365"/>
          </a:xfrm>
        </p:grpSpPr>
        <p:pic>
          <p:nvPicPr>
            <p:cNvPr id="66569" name="Picture 17" descr="colourCMYK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5" y="3929"/>
              <a:ext cx="1157" cy="3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6570" name="Picture 18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468" y="3929"/>
              <a:ext cx="544" cy="3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6571" name="Text Box 19"/>
            <p:cNvSpPr txBox="1">
              <a:spLocks noChangeArrowheads="1"/>
            </p:cNvSpPr>
            <p:nvPr/>
          </p:nvSpPr>
          <p:spPr bwMode="auto">
            <a:xfrm>
              <a:off x="2424" y="4140"/>
              <a:ext cx="105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GB" sz="1000" dirty="0"/>
                <a:t>SUPAGWD, </a:t>
              </a:r>
              <a:r>
                <a:rPr lang="en-GB" sz="1000" dirty="0" smtClean="0"/>
                <a:t>October 2012</a:t>
              </a:r>
              <a:endParaRPr lang="en-US" sz="1000" dirty="0"/>
            </a:p>
          </p:txBody>
        </p:sp>
        <p:pic>
          <p:nvPicPr>
            <p:cNvPr id="66572" name="Picture 20" descr="SUPA_sm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092" y="3956"/>
              <a:ext cx="600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92" name="Text Box 8"/>
          <p:cNvSpPr txBox="1">
            <a:spLocks noChangeArrowheads="1"/>
          </p:cNvSpPr>
          <p:nvPr/>
        </p:nvSpPr>
        <p:spPr bwMode="auto">
          <a:xfrm>
            <a:off x="323850" y="188913"/>
            <a:ext cx="17256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24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Geodesics</a:t>
            </a:r>
          </a:p>
        </p:txBody>
      </p:sp>
      <p:sp>
        <p:nvSpPr>
          <p:cNvPr id="9220" name="Text Box 9"/>
          <p:cNvSpPr txBox="1">
            <a:spLocks noChangeArrowheads="1"/>
          </p:cNvSpPr>
          <p:nvPr/>
        </p:nvSpPr>
        <p:spPr bwMode="auto">
          <a:xfrm>
            <a:off x="827088" y="876300"/>
            <a:ext cx="7129462" cy="406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en-GB" sz="2000">
                <a:solidFill>
                  <a:schemeClr val="tx2"/>
                </a:solidFill>
              </a:rPr>
              <a:t>We can now provide a more mathematical basis for the phrase “spacetime tells matter how to move”.</a:t>
            </a:r>
          </a:p>
          <a:p>
            <a:pPr>
              <a:lnSpc>
                <a:spcPct val="130000"/>
              </a:lnSpc>
            </a:pPr>
            <a:endParaRPr lang="en-GB" sz="2000">
              <a:solidFill>
                <a:schemeClr val="tx2"/>
              </a:solidFill>
            </a:endParaRPr>
          </a:p>
          <a:p>
            <a:pPr>
              <a:lnSpc>
                <a:spcPct val="130000"/>
              </a:lnSpc>
            </a:pPr>
            <a:endParaRPr lang="en-GB" sz="2000">
              <a:solidFill>
                <a:schemeClr val="tx2"/>
              </a:solidFill>
            </a:endParaRPr>
          </a:p>
          <a:p>
            <a:pPr>
              <a:lnSpc>
                <a:spcPct val="130000"/>
              </a:lnSpc>
            </a:pPr>
            <a:endParaRPr lang="en-GB" sz="2000">
              <a:solidFill>
                <a:schemeClr val="tx2"/>
              </a:solidFill>
            </a:endParaRPr>
          </a:p>
          <a:p>
            <a:pPr>
              <a:lnSpc>
                <a:spcPct val="130000"/>
              </a:lnSpc>
            </a:pPr>
            <a:endParaRPr lang="en-GB" sz="2000">
              <a:solidFill>
                <a:schemeClr val="tx2"/>
              </a:solidFill>
            </a:endParaRPr>
          </a:p>
          <a:p>
            <a:pPr>
              <a:lnSpc>
                <a:spcPct val="130000"/>
              </a:lnSpc>
            </a:pPr>
            <a:endParaRPr lang="en-GB" sz="2000">
              <a:solidFill>
                <a:schemeClr val="tx2"/>
              </a:solidFill>
            </a:endParaRPr>
          </a:p>
          <a:p>
            <a:pPr>
              <a:lnSpc>
                <a:spcPct val="130000"/>
              </a:lnSpc>
            </a:pPr>
            <a:endParaRPr lang="en-GB" sz="2000">
              <a:solidFill>
                <a:schemeClr val="tx2"/>
              </a:solidFill>
            </a:endParaRPr>
          </a:p>
          <a:p>
            <a:pPr>
              <a:lnSpc>
                <a:spcPct val="130000"/>
              </a:lnSpc>
            </a:pPr>
            <a:r>
              <a:rPr lang="en-GB" sz="2000">
                <a:solidFill>
                  <a:schemeClr val="tx2"/>
                </a:solidFill>
              </a:rPr>
              <a:t>The covariant derivative of a tangent vector, along the geodesic is identically zero, i.e.</a:t>
            </a:r>
            <a:endParaRPr lang="en-GB" sz="2400" b="1">
              <a:solidFill>
                <a:schemeClr val="accent2"/>
              </a:solidFill>
            </a:endParaRPr>
          </a:p>
        </p:txBody>
      </p:sp>
      <p:pic>
        <p:nvPicPr>
          <p:cNvPr id="9221" name="Picture 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3375" y="2133600"/>
            <a:ext cx="847725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2" name="AutoShape 15"/>
          <p:cNvSpPr>
            <a:spLocks noChangeArrowheads="1"/>
          </p:cNvSpPr>
          <p:nvPr/>
        </p:nvSpPr>
        <p:spPr bwMode="auto">
          <a:xfrm>
            <a:off x="250825" y="2060575"/>
            <a:ext cx="8569325" cy="1584325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graphicFrame>
        <p:nvGraphicFramePr>
          <p:cNvPr id="9218" name="Object 16"/>
          <p:cNvGraphicFramePr>
            <a:graphicFrameLocks noChangeAspect="1"/>
          </p:cNvGraphicFramePr>
          <p:nvPr/>
        </p:nvGraphicFramePr>
        <p:xfrm>
          <a:off x="5078413" y="4832350"/>
          <a:ext cx="2085975" cy="973138"/>
        </p:xfrm>
        <a:graphic>
          <a:graphicData uri="http://schemas.openxmlformats.org/presentationml/2006/ole">
            <p:oleObj spid="_x0000_s9218" name="Equation" r:id="rId4" imgW="571320" imgH="266400" progId="Equation.3">
              <p:embed/>
            </p:oleObj>
          </a:graphicData>
        </a:graphic>
      </p:graphicFrame>
      <p:sp>
        <p:nvSpPr>
          <p:cNvPr id="9223" name="AutoShape 17"/>
          <p:cNvSpPr>
            <a:spLocks noChangeArrowheads="1"/>
          </p:cNvSpPr>
          <p:nvPr/>
        </p:nvSpPr>
        <p:spPr bwMode="auto">
          <a:xfrm>
            <a:off x="4859338" y="4724400"/>
            <a:ext cx="2592387" cy="1152525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grpSp>
        <p:nvGrpSpPr>
          <p:cNvPr id="9224" name="Group 18"/>
          <p:cNvGrpSpPr>
            <a:grpSpLocks/>
          </p:cNvGrpSpPr>
          <p:nvPr/>
        </p:nvGrpSpPr>
        <p:grpSpPr bwMode="auto">
          <a:xfrm>
            <a:off x="71438" y="6237288"/>
            <a:ext cx="8964612" cy="579437"/>
            <a:chOff x="45" y="3929"/>
            <a:chExt cx="5647" cy="365"/>
          </a:xfrm>
        </p:grpSpPr>
        <p:pic>
          <p:nvPicPr>
            <p:cNvPr id="9225" name="Picture 19" descr="colourCMYK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5" y="3929"/>
              <a:ext cx="1157" cy="3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26" name="Picture 20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468" y="3929"/>
              <a:ext cx="544" cy="3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227" name="Text Box 21"/>
            <p:cNvSpPr txBox="1">
              <a:spLocks noChangeArrowheads="1"/>
            </p:cNvSpPr>
            <p:nvPr/>
          </p:nvSpPr>
          <p:spPr bwMode="auto">
            <a:xfrm>
              <a:off x="2424" y="4140"/>
              <a:ext cx="105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GB" sz="1000" dirty="0"/>
                <a:t>SUPAGWD, </a:t>
              </a:r>
              <a:r>
                <a:rPr lang="en-GB" sz="1000" dirty="0" smtClean="0"/>
                <a:t>October 2012</a:t>
              </a:r>
              <a:endParaRPr lang="en-US" sz="1000" dirty="0"/>
            </a:p>
          </p:txBody>
        </p:sp>
        <p:pic>
          <p:nvPicPr>
            <p:cNvPr id="9228" name="Picture 22" descr="SUPA_sm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5092" y="3956"/>
              <a:ext cx="600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395288" y="260350"/>
            <a:ext cx="80645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GB" sz="2400">
                <a:latin typeface="Comic Sans MS" pitchFamily="66" charset="0"/>
              </a:rPr>
              <a:t>What we are going to cover</a:t>
            </a:r>
          </a:p>
        </p:txBody>
      </p:sp>
      <p:sp>
        <p:nvSpPr>
          <p:cNvPr id="16387" name="Text Box 9"/>
          <p:cNvSpPr txBox="1">
            <a:spLocks noChangeArrowheads="1"/>
          </p:cNvSpPr>
          <p:nvPr/>
        </p:nvSpPr>
        <p:spPr bwMode="auto">
          <a:xfrm>
            <a:off x="611188" y="1125538"/>
            <a:ext cx="6788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Clr>
                <a:srgbClr val="FF0000"/>
              </a:buClr>
              <a:buFont typeface="Wingdings" pitchFamily="2" charset="2"/>
              <a:buAutoNum type="arabicPeriod"/>
            </a:pPr>
            <a:endParaRPr lang="en-GB" sz="2000"/>
          </a:p>
        </p:txBody>
      </p:sp>
      <p:sp>
        <p:nvSpPr>
          <p:cNvPr id="16388" name="Text Box 10"/>
          <p:cNvSpPr txBox="1">
            <a:spLocks noChangeArrowheads="1"/>
          </p:cNvSpPr>
          <p:nvPr/>
        </p:nvSpPr>
        <p:spPr bwMode="auto">
          <a:xfrm>
            <a:off x="2319338" y="1073150"/>
            <a:ext cx="5492750" cy="4941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en-GB"/>
              <a:t>Foundations of general relativity</a:t>
            </a:r>
          </a:p>
          <a:p>
            <a:pPr marL="342900" indent="-342900"/>
            <a:endParaRPr lang="en-GB" sz="1000"/>
          </a:p>
          <a:p>
            <a:pPr marL="342900" indent="-342900">
              <a:buFontTx/>
              <a:buAutoNum type="arabicPeriod" startAt="2"/>
            </a:pPr>
            <a:r>
              <a:rPr lang="en-GB"/>
              <a:t>Introduction to geodesic deviation</a:t>
            </a:r>
          </a:p>
          <a:p>
            <a:pPr marL="342900" indent="-342900"/>
            <a:endParaRPr lang="en-GB" sz="1000"/>
          </a:p>
          <a:p>
            <a:pPr marL="342900" indent="-342900">
              <a:buFontTx/>
              <a:buAutoNum type="arabicPeriod" startAt="3"/>
            </a:pPr>
            <a:r>
              <a:rPr lang="en-GB"/>
              <a:t>A mathematical toolbox for GR</a:t>
            </a:r>
          </a:p>
          <a:p>
            <a:pPr marL="342900" indent="-342900"/>
            <a:endParaRPr lang="en-GB" sz="1000"/>
          </a:p>
          <a:p>
            <a:pPr marL="342900" indent="-342900">
              <a:buFontTx/>
              <a:buAutoNum type="arabicPeriod" startAt="4"/>
            </a:pPr>
            <a:r>
              <a:rPr lang="en-GB"/>
              <a:t>Spacetime curvature in GR</a:t>
            </a:r>
          </a:p>
          <a:p>
            <a:pPr marL="342900" indent="-342900"/>
            <a:endParaRPr lang="en-GB" sz="1000"/>
          </a:p>
          <a:p>
            <a:pPr marL="342900" indent="-342900">
              <a:buFontTx/>
              <a:buAutoNum type="arabicPeriod" startAt="5"/>
            </a:pPr>
            <a:r>
              <a:rPr lang="en-GB"/>
              <a:t>Einstein’s equations</a:t>
            </a:r>
          </a:p>
          <a:p>
            <a:pPr marL="342900" indent="-342900">
              <a:buFontTx/>
              <a:buAutoNum type="arabicPeriod" startAt="5"/>
            </a:pPr>
            <a:endParaRPr lang="en-GB" sz="3200"/>
          </a:p>
          <a:p>
            <a:pPr marL="342900" indent="-342900">
              <a:buFontTx/>
              <a:buAutoNum type="arabicPeriod" startAt="5"/>
            </a:pPr>
            <a:r>
              <a:rPr lang="en-GB"/>
              <a:t>A wave equation for gravitational radiation</a:t>
            </a:r>
          </a:p>
          <a:p>
            <a:pPr marL="342900" indent="-342900"/>
            <a:endParaRPr lang="en-GB" sz="1000"/>
          </a:p>
          <a:p>
            <a:pPr marL="342900" indent="-342900">
              <a:buFontTx/>
              <a:buAutoNum type="arabicPeriod" startAt="7"/>
            </a:pPr>
            <a:r>
              <a:rPr lang="en-GB"/>
              <a:t>The Transverse Traceless gauge</a:t>
            </a:r>
          </a:p>
          <a:p>
            <a:pPr marL="342900" indent="-342900"/>
            <a:endParaRPr lang="en-GB" sz="1000"/>
          </a:p>
          <a:p>
            <a:pPr marL="342900" indent="-342900">
              <a:buFontTx/>
              <a:buAutoNum type="arabicPeriod" startAt="8"/>
            </a:pPr>
            <a:r>
              <a:rPr lang="en-GB"/>
              <a:t>The effect of gravitational waves on free particles</a:t>
            </a:r>
          </a:p>
          <a:p>
            <a:pPr marL="342900" indent="-342900">
              <a:buFontTx/>
              <a:buAutoNum type="arabicPeriod" startAt="8"/>
            </a:pPr>
            <a:endParaRPr lang="en-GB" sz="1000"/>
          </a:p>
          <a:p>
            <a:pPr marL="342900" indent="-342900">
              <a:buFontTx/>
              <a:buAutoNum type="arabicPeriod" startAt="9"/>
            </a:pPr>
            <a:r>
              <a:rPr lang="en-GB"/>
              <a:t>The production of gravitational waves</a:t>
            </a:r>
          </a:p>
          <a:p>
            <a:pPr marL="342900" indent="-342900">
              <a:buFontTx/>
              <a:buAutoNum type="arabicPeriod" startAt="9"/>
            </a:pPr>
            <a:endParaRPr lang="en-GB"/>
          </a:p>
          <a:p>
            <a:pPr marL="342900" indent="-342900">
              <a:buFontTx/>
              <a:buAutoNum type="arabicPeriod" startAt="9"/>
            </a:pPr>
            <a:endParaRPr lang="en-GB"/>
          </a:p>
          <a:p>
            <a:pPr marL="342900" indent="-342900">
              <a:buFontTx/>
              <a:buAutoNum type="arabicPeriod" startAt="9"/>
            </a:pPr>
            <a:endParaRPr lang="en-GB"/>
          </a:p>
        </p:txBody>
      </p:sp>
      <p:grpSp>
        <p:nvGrpSpPr>
          <p:cNvPr id="16389" name="Group 11"/>
          <p:cNvGrpSpPr>
            <a:grpSpLocks/>
          </p:cNvGrpSpPr>
          <p:nvPr/>
        </p:nvGrpSpPr>
        <p:grpSpPr bwMode="auto">
          <a:xfrm>
            <a:off x="2124075" y="981075"/>
            <a:ext cx="144463" cy="2160588"/>
            <a:chOff x="1338" y="618"/>
            <a:chExt cx="91" cy="1361"/>
          </a:xfrm>
        </p:grpSpPr>
        <p:sp>
          <p:nvSpPr>
            <p:cNvPr id="16400" name="Line 12"/>
            <p:cNvSpPr>
              <a:spLocks noChangeShapeType="1"/>
            </p:cNvSpPr>
            <p:nvPr/>
          </p:nvSpPr>
          <p:spPr bwMode="auto">
            <a:xfrm>
              <a:off x="1338" y="618"/>
              <a:ext cx="0" cy="1361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6401" name="Line 13"/>
            <p:cNvSpPr>
              <a:spLocks noChangeShapeType="1"/>
            </p:cNvSpPr>
            <p:nvPr/>
          </p:nvSpPr>
          <p:spPr bwMode="auto">
            <a:xfrm>
              <a:off x="1338" y="618"/>
              <a:ext cx="91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6402" name="Line 14"/>
            <p:cNvSpPr>
              <a:spLocks noChangeShapeType="1"/>
            </p:cNvSpPr>
            <p:nvPr/>
          </p:nvSpPr>
          <p:spPr bwMode="auto">
            <a:xfrm>
              <a:off x="1338" y="1979"/>
              <a:ext cx="91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6390" name="Line 15"/>
          <p:cNvSpPr>
            <a:spLocks noChangeShapeType="1"/>
          </p:cNvSpPr>
          <p:nvPr/>
        </p:nvSpPr>
        <p:spPr bwMode="auto">
          <a:xfrm>
            <a:off x="2124075" y="3500438"/>
            <a:ext cx="0" cy="1728787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6391" name="Line 16"/>
          <p:cNvSpPr>
            <a:spLocks noChangeShapeType="1"/>
          </p:cNvSpPr>
          <p:nvPr/>
        </p:nvSpPr>
        <p:spPr bwMode="auto">
          <a:xfrm>
            <a:off x="2124075" y="3500438"/>
            <a:ext cx="144463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6392" name="Line 17"/>
          <p:cNvSpPr>
            <a:spLocks noChangeShapeType="1"/>
          </p:cNvSpPr>
          <p:nvPr/>
        </p:nvSpPr>
        <p:spPr bwMode="auto">
          <a:xfrm>
            <a:off x="2124075" y="5229225"/>
            <a:ext cx="144463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6393" name="Text Box 18"/>
          <p:cNvSpPr txBox="1">
            <a:spLocks noChangeArrowheads="1"/>
          </p:cNvSpPr>
          <p:nvPr/>
        </p:nvSpPr>
        <p:spPr bwMode="auto">
          <a:xfrm rot="-5400000">
            <a:off x="798513" y="1874838"/>
            <a:ext cx="1835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600">
                <a:solidFill>
                  <a:srgbClr val="FF0000"/>
                </a:solidFill>
              </a:rPr>
              <a:t>Introduction to GR</a:t>
            </a:r>
          </a:p>
        </p:txBody>
      </p:sp>
      <p:sp>
        <p:nvSpPr>
          <p:cNvPr id="16394" name="Text Box 19"/>
          <p:cNvSpPr txBox="1">
            <a:spLocks noChangeArrowheads="1"/>
          </p:cNvSpPr>
          <p:nvPr/>
        </p:nvSpPr>
        <p:spPr bwMode="auto">
          <a:xfrm rot="-5400000">
            <a:off x="505619" y="4037806"/>
            <a:ext cx="2376488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1600">
                <a:solidFill>
                  <a:srgbClr val="FF0000"/>
                </a:solidFill>
              </a:rPr>
              <a:t>Gravitational Waves and detector principles</a:t>
            </a:r>
          </a:p>
        </p:txBody>
      </p:sp>
      <p:grpSp>
        <p:nvGrpSpPr>
          <p:cNvPr id="16395" name="Group 20"/>
          <p:cNvGrpSpPr>
            <a:grpSpLocks/>
          </p:cNvGrpSpPr>
          <p:nvPr/>
        </p:nvGrpSpPr>
        <p:grpSpPr bwMode="auto">
          <a:xfrm>
            <a:off x="71438" y="6237288"/>
            <a:ext cx="8964612" cy="579437"/>
            <a:chOff x="45" y="3929"/>
            <a:chExt cx="5647" cy="365"/>
          </a:xfrm>
        </p:grpSpPr>
        <p:pic>
          <p:nvPicPr>
            <p:cNvPr id="16396" name="Picture 21" descr="colourCMYK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5" y="3929"/>
              <a:ext cx="1157" cy="3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397" name="Picture 2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468" y="3929"/>
              <a:ext cx="544" cy="3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398" name="Text Box 23"/>
            <p:cNvSpPr txBox="1">
              <a:spLocks noChangeArrowheads="1"/>
            </p:cNvSpPr>
            <p:nvPr/>
          </p:nvSpPr>
          <p:spPr bwMode="auto">
            <a:xfrm>
              <a:off x="2424" y="4140"/>
              <a:ext cx="105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GB" sz="1000" dirty="0"/>
                <a:t>SUPAGWD, </a:t>
              </a:r>
              <a:r>
                <a:rPr lang="en-GB" sz="1000" dirty="0" smtClean="0"/>
                <a:t>October 2012</a:t>
              </a:r>
              <a:endParaRPr lang="en-US" sz="1000" dirty="0"/>
            </a:p>
          </p:txBody>
        </p:sp>
        <p:pic>
          <p:nvPicPr>
            <p:cNvPr id="16399" name="Picture 24" descr="SUPA_sm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092" y="3956"/>
              <a:ext cx="600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6" name="Text Box 8"/>
          <p:cNvSpPr txBox="1">
            <a:spLocks noChangeArrowheads="1"/>
          </p:cNvSpPr>
          <p:nvPr/>
        </p:nvSpPr>
        <p:spPr bwMode="auto">
          <a:xfrm>
            <a:off x="323850" y="188913"/>
            <a:ext cx="17256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24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Geodesics</a:t>
            </a:r>
          </a:p>
        </p:txBody>
      </p:sp>
      <p:sp>
        <p:nvSpPr>
          <p:cNvPr id="10247" name="Text Box 9"/>
          <p:cNvSpPr txBox="1">
            <a:spLocks noChangeArrowheads="1"/>
          </p:cNvSpPr>
          <p:nvPr/>
        </p:nvSpPr>
        <p:spPr bwMode="auto">
          <a:xfrm>
            <a:off x="1042988" y="836613"/>
            <a:ext cx="7777162" cy="485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en-GB" sz="2000">
                <a:solidFill>
                  <a:schemeClr val="accent2"/>
                </a:solidFill>
              </a:rPr>
              <a:t>Suppose we parametrise the geodesic by the proper time,     , along it  (fine for a material particle).  Then</a:t>
            </a:r>
          </a:p>
          <a:p>
            <a:pPr>
              <a:lnSpc>
                <a:spcPct val="130000"/>
              </a:lnSpc>
            </a:pPr>
            <a:endParaRPr lang="en-GB" sz="2000">
              <a:solidFill>
                <a:schemeClr val="accent2"/>
              </a:solidFill>
            </a:endParaRPr>
          </a:p>
          <a:p>
            <a:pPr>
              <a:lnSpc>
                <a:spcPct val="130000"/>
              </a:lnSpc>
            </a:pPr>
            <a:endParaRPr lang="en-GB" sz="2000">
              <a:solidFill>
                <a:schemeClr val="accent2"/>
              </a:solidFill>
            </a:endParaRPr>
          </a:p>
          <a:p>
            <a:pPr>
              <a:lnSpc>
                <a:spcPct val="130000"/>
              </a:lnSpc>
            </a:pPr>
            <a:endParaRPr lang="en-GB" sz="2000">
              <a:solidFill>
                <a:schemeClr val="accent2"/>
              </a:solidFill>
            </a:endParaRPr>
          </a:p>
          <a:p>
            <a:pPr>
              <a:lnSpc>
                <a:spcPct val="130000"/>
              </a:lnSpc>
            </a:pPr>
            <a:endParaRPr lang="en-GB" sz="2000">
              <a:solidFill>
                <a:schemeClr val="accent2"/>
              </a:solidFill>
            </a:endParaRPr>
          </a:p>
          <a:p>
            <a:pPr>
              <a:lnSpc>
                <a:spcPct val="130000"/>
              </a:lnSpc>
            </a:pPr>
            <a:r>
              <a:rPr lang="en-GB" sz="2000">
                <a:solidFill>
                  <a:schemeClr val="accent2"/>
                </a:solidFill>
              </a:rPr>
              <a:t>i.e.</a:t>
            </a:r>
          </a:p>
          <a:p>
            <a:pPr>
              <a:lnSpc>
                <a:spcPct val="130000"/>
              </a:lnSpc>
            </a:pPr>
            <a:endParaRPr lang="en-GB" sz="2000">
              <a:solidFill>
                <a:schemeClr val="accent2"/>
              </a:solidFill>
            </a:endParaRPr>
          </a:p>
          <a:p>
            <a:pPr>
              <a:lnSpc>
                <a:spcPct val="130000"/>
              </a:lnSpc>
            </a:pPr>
            <a:endParaRPr lang="en-GB" sz="2000">
              <a:solidFill>
                <a:schemeClr val="accent2"/>
              </a:solidFill>
            </a:endParaRPr>
          </a:p>
          <a:p>
            <a:pPr>
              <a:lnSpc>
                <a:spcPct val="130000"/>
              </a:lnSpc>
            </a:pPr>
            <a:endParaRPr lang="en-GB" sz="2000">
              <a:solidFill>
                <a:schemeClr val="accent2"/>
              </a:solidFill>
            </a:endParaRPr>
          </a:p>
          <a:p>
            <a:pPr>
              <a:lnSpc>
                <a:spcPct val="130000"/>
              </a:lnSpc>
            </a:pPr>
            <a:endParaRPr lang="en-GB" sz="2000">
              <a:solidFill>
                <a:schemeClr val="accent2"/>
              </a:solidFill>
            </a:endParaRPr>
          </a:p>
          <a:p>
            <a:pPr>
              <a:lnSpc>
                <a:spcPct val="130000"/>
              </a:lnSpc>
            </a:pPr>
            <a:r>
              <a:rPr lang="en-GB" sz="2000">
                <a:solidFill>
                  <a:schemeClr val="accent2"/>
                </a:solidFill>
              </a:rPr>
              <a:t>with the equivalent expression for a photon (replacing      with       )</a:t>
            </a:r>
          </a:p>
        </p:txBody>
      </p:sp>
      <p:graphicFrame>
        <p:nvGraphicFramePr>
          <p:cNvPr id="10242" name="Object 14"/>
          <p:cNvGraphicFramePr>
            <a:graphicFrameLocks noChangeAspect="1"/>
          </p:cNvGraphicFramePr>
          <p:nvPr/>
        </p:nvGraphicFramePr>
        <p:xfrm>
          <a:off x="7710488" y="908050"/>
          <a:ext cx="390525" cy="430213"/>
        </p:xfrm>
        <a:graphic>
          <a:graphicData uri="http://schemas.openxmlformats.org/presentationml/2006/ole">
            <p:oleObj spid="_x0000_s10242" name="Equation" r:id="rId3" imgW="126720" imgH="139680" progId="Equation.3">
              <p:embed/>
            </p:oleObj>
          </a:graphicData>
        </a:graphic>
      </p:graphicFrame>
      <p:graphicFrame>
        <p:nvGraphicFramePr>
          <p:cNvPr id="10243" name="Object 17"/>
          <p:cNvGraphicFramePr>
            <a:graphicFrameLocks noChangeAspect="1"/>
          </p:cNvGraphicFramePr>
          <p:nvPr/>
        </p:nvGraphicFramePr>
        <p:xfrm>
          <a:off x="2700338" y="2133600"/>
          <a:ext cx="3756025" cy="1035050"/>
        </p:xfrm>
        <a:graphic>
          <a:graphicData uri="http://schemas.openxmlformats.org/presentationml/2006/ole">
            <p:oleObj spid="_x0000_s10243" name="Equation" r:id="rId4" imgW="1752480" imgH="482400" progId="Equation.3">
              <p:embed/>
            </p:oleObj>
          </a:graphicData>
        </a:graphic>
      </p:graphicFrame>
      <p:pic>
        <p:nvPicPr>
          <p:cNvPr id="10248" name="Picture 1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55875" y="3716338"/>
            <a:ext cx="4032250" cy="1284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9" name="AutoShape 19"/>
          <p:cNvSpPr>
            <a:spLocks noChangeArrowheads="1"/>
          </p:cNvSpPr>
          <p:nvPr/>
        </p:nvSpPr>
        <p:spPr bwMode="auto">
          <a:xfrm>
            <a:off x="2339975" y="3644900"/>
            <a:ext cx="4392613" cy="1368425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graphicFrame>
        <p:nvGraphicFramePr>
          <p:cNvPr id="10244" name="Object 20"/>
          <p:cNvGraphicFramePr>
            <a:graphicFrameLocks noChangeAspect="1"/>
          </p:cNvGraphicFramePr>
          <p:nvPr/>
        </p:nvGraphicFramePr>
        <p:xfrm>
          <a:off x="7164388" y="5303838"/>
          <a:ext cx="390525" cy="430212"/>
        </p:xfrm>
        <a:graphic>
          <a:graphicData uri="http://schemas.openxmlformats.org/presentationml/2006/ole">
            <p:oleObj spid="_x0000_s10244" name="Equation" r:id="rId6" imgW="126720" imgH="139680" progId="Equation.3">
              <p:embed/>
            </p:oleObj>
          </a:graphicData>
        </a:graphic>
      </p:graphicFrame>
      <p:graphicFrame>
        <p:nvGraphicFramePr>
          <p:cNvPr id="10245" name="Object 21"/>
          <p:cNvGraphicFramePr>
            <a:graphicFrameLocks noChangeAspect="1"/>
          </p:cNvGraphicFramePr>
          <p:nvPr/>
        </p:nvGraphicFramePr>
        <p:xfrm>
          <a:off x="8132763" y="5300663"/>
          <a:ext cx="327025" cy="415925"/>
        </p:xfrm>
        <a:graphic>
          <a:graphicData uri="http://schemas.openxmlformats.org/presentationml/2006/ole">
            <p:oleObj spid="_x0000_s10245" name="Equation" r:id="rId7" imgW="139680" imgH="177480" progId="Equation.3">
              <p:embed/>
            </p:oleObj>
          </a:graphicData>
        </a:graphic>
      </p:graphicFrame>
      <p:grpSp>
        <p:nvGrpSpPr>
          <p:cNvPr id="10250" name="Group 22"/>
          <p:cNvGrpSpPr>
            <a:grpSpLocks/>
          </p:cNvGrpSpPr>
          <p:nvPr/>
        </p:nvGrpSpPr>
        <p:grpSpPr bwMode="auto">
          <a:xfrm>
            <a:off x="71438" y="6237288"/>
            <a:ext cx="8964612" cy="579437"/>
            <a:chOff x="45" y="3929"/>
            <a:chExt cx="5647" cy="365"/>
          </a:xfrm>
        </p:grpSpPr>
        <p:pic>
          <p:nvPicPr>
            <p:cNvPr id="10251" name="Picture 23" descr="colourCMYK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45" y="3929"/>
              <a:ext cx="1157" cy="3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52" name="Picture 24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4468" y="3929"/>
              <a:ext cx="544" cy="3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253" name="Text Box 25"/>
            <p:cNvSpPr txBox="1">
              <a:spLocks noChangeArrowheads="1"/>
            </p:cNvSpPr>
            <p:nvPr/>
          </p:nvSpPr>
          <p:spPr bwMode="auto">
            <a:xfrm>
              <a:off x="2424" y="4140"/>
              <a:ext cx="105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GB" sz="1000" dirty="0"/>
                <a:t>SUPAGWD, </a:t>
              </a:r>
              <a:r>
                <a:rPr lang="en-GB" sz="1000" dirty="0" smtClean="0"/>
                <a:t>October 2012</a:t>
              </a:r>
              <a:endParaRPr lang="en-US" sz="1000" dirty="0"/>
            </a:p>
          </p:txBody>
        </p:sp>
        <p:pic>
          <p:nvPicPr>
            <p:cNvPr id="10254" name="Picture 26" descr="SUPA_sm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5092" y="3956"/>
              <a:ext cx="600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6" name="Text Box 4"/>
          <p:cNvSpPr txBox="1">
            <a:spLocks noChangeArrowheads="1"/>
          </p:cNvSpPr>
          <p:nvPr/>
        </p:nvSpPr>
        <p:spPr bwMode="auto">
          <a:xfrm>
            <a:off x="179388" y="188913"/>
            <a:ext cx="742156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28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4. Spacetime curvature in GR   </a:t>
            </a:r>
            <a:r>
              <a:rPr lang="en-GB" sz="2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(pgs.33 – 37)</a:t>
            </a:r>
          </a:p>
        </p:txBody>
      </p:sp>
      <p:sp>
        <p:nvSpPr>
          <p:cNvPr id="67587" name="Text Box 5"/>
          <p:cNvSpPr txBox="1">
            <a:spLocks noChangeArrowheads="1"/>
          </p:cNvSpPr>
          <p:nvPr/>
        </p:nvSpPr>
        <p:spPr bwMode="auto">
          <a:xfrm>
            <a:off x="1042988" y="836613"/>
            <a:ext cx="7777162" cy="152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en-GB" sz="2000">
                <a:solidFill>
                  <a:schemeClr val="accent2"/>
                </a:solidFill>
              </a:rPr>
              <a:t>This is described by the  </a:t>
            </a:r>
            <a:r>
              <a:rPr lang="en-GB" sz="2000" b="1">
                <a:solidFill>
                  <a:srgbClr val="FF0000"/>
                </a:solidFill>
              </a:rPr>
              <a:t>Riemann-Christoffel tensor</a:t>
            </a:r>
            <a:r>
              <a:rPr lang="en-GB" sz="2000">
                <a:solidFill>
                  <a:schemeClr val="accent2"/>
                </a:solidFill>
              </a:rPr>
              <a:t>,  which depends on the metric and its first and second derivatives.</a:t>
            </a:r>
          </a:p>
          <a:p>
            <a:pPr>
              <a:lnSpc>
                <a:spcPct val="130000"/>
              </a:lnSpc>
            </a:pPr>
            <a:endParaRPr lang="en-GB" sz="1200">
              <a:solidFill>
                <a:schemeClr val="accent2"/>
              </a:solidFill>
            </a:endParaRPr>
          </a:p>
          <a:p>
            <a:pPr>
              <a:lnSpc>
                <a:spcPct val="130000"/>
              </a:lnSpc>
            </a:pPr>
            <a:r>
              <a:rPr lang="en-GB" sz="2000">
                <a:solidFill>
                  <a:schemeClr val="accent2"/>
                </a:solidFill>
              </a:rPr>
              <a:t>We can derive the form of the R-C tensor in several ways</a:t>
            </a:r>
          </a:p>
        </p:txBody>
      </p:sp>
      <p:pic>
        <p:nvPicPr>
          <p:cNvPr id="67588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2708275"/>
            <a:ext cx="8064500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7589" name="AutoShape 7"/>
          <p:cNvSpPr>
            <a:spLocks noChangeArrowheads="1"/>
          </p:cNvSpPr>
          <p:nvPr/>
        </p:nvSpPr>
        <p:spPr bwMode="auto">
          <a:xfrm>
            <a:off x="468313" y="2636838"/>
            <a:ext cx="8351837" cy="2447925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grpSp>
        <p:nvGrpSpPr>
          <p:cNvPr id="67590" name="Group 14"/>
          <p:cNvGrpSpPr>
            <a:grpSpLocks/>
          </p:cNvGrpSpPr>
          <p:nvPr/>
        </p:nvGrpSpPr>
        <p:grpSpPr bwMode="auto">
          <a:xfrm>
            <a:off x="71438" y="6237288"/>
            <a:ext cx="8964612" cy="579437"/>
            <a:chOff x="45" y="3929"/>
            <a:chExt cx="5647" cy="365"/>
          </a:xfrm>
        </p:grpSpPr>
        <p:pic>
          <p:nvPicPr>
            <p:cNvPr id="67591" name="Picture 15" descr="colourCMYK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5" y="3929"/>
              <a:ext cx="1157" cy="3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7592" name="Picture 16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468" y="3929"/>
              <a:ext cx="544" cy="3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7593" name="Text Box 17"/>
            <p:cNvSpPr txBox="1">
              <a:spLocks noChangeArrowheads="1"/>
            </p:cNvSpPr>
            <p:nvPr/>
          </p:nvSpPr>
          <p:spPr bwMode="auto">
            <a:xfrm>
              <a:off x="2424" y="4140"/>
              <a:ext cx="105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GB" sz="1000" dirty="0"/>
                <a:t>SUPAGWD, </a:t>
              </a:r>
              <a:r>
                <a:rPr lang="en-GB" sz="1000" dirty="0" smtClean="0"/>
                <a:t>October 2012</a:t>
              </a:r>
              <a:endParaRPr lang="en-US" sz="1000" dirty="0"/>
            </a:p>
          </p:txBody>
        </p:sp>
        <p:pic>
          <p:nvPicPr>
            <p:cNvPr id="67594" name="Picture 18" descr="SUPA_sm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092" y="3956"/>
              <a:ext cx="600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4"/>
          <p:cNvPicPr>
            <a:picLocks noChangeAspect="1" noChangeArrowheads="1"/>
          </p:cNvPicPr>
          <p:nvPr/>
        </p:nvPicPr>
        <p:blipFill>
          <a:blip r:embed="rId2" cstate="print"/>
          <a:srcRect b="18713"/>
          <a:stretch>
            <a:fillRect/>
          </a:stretch>
        </p:blipFill>
        <p:spPr bwMode="auto">
          <a:xfrm>
            <a:off x="250825" y="260350"/>
            <a:ext cx="8642350" cy="439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8611" name="Group 11"/>
          <p:cNvGrpSpPr>
            <a:grpSpLocks/>
          </p:cNvGrpSpPr>
          <p:nvPr/>
        </p:nvGrpSpPr>
        <p:grpSpPr bwMode="auto">
          <a:xfrm>
            <a:off x="71438" y="6237288"/>
            <a:ext cx="8964612" cy="579437"/>
            <a:chOff x="45" y="3929"/>
            <a:chExt cx="5647" cy="365"/>
          </a:xfrm>
        </p:grpSpPr>
        <p:pic>
          <p:nvPicPr>
            <p:cNvPr id="68612" name="Picture 12" descr="colourCMYK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5" y="3929"/>
              <a:ext cx="1157" cy="3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8613" name="Picture 1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468" y="3929"/>
              <a:ext cx="544" cy="3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8614" name="Text Box 14"/>
            <p:cNvSpPr txBox="1">
              <a:spLocks noChangeArrowheads="1"/>
            </p:cNvSpPr>
            <p:nvPr/>
          </p:nvSpPr>
          <p:spPr bwMode="auto">
            <a:xfrm>
              <a:off x="2424" y="4140"/>
              <a:ext cx="105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GB" sz="1000" dirty="0"/>
                <a:t>SUPAGWD, </a:t>
              </a:r>
              <a:r>
                <a:rPr lang="en-GB" sz="1000" dirty="0" smtClean="0"/>
                <a:t>October 2012</a:t>
              </a:r>
              <a:endParaRPr lang="en-US" sz="1000" dirty="0"/>
            </a:p>
          </p:txBody>
        </p:sp>
        <p:pic>
          <p:nvPicPr>
            <p:cNvPr id="68615" name="Picture 15" descr="SUPA_sm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092" y="3956"/>
              <a:ext cx="600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5" descr="2fig5"/>
          <p:cNvPicPr>
            <a:picLocks noChangeAspect="1" noChangeArrowheads="1"/>
          </p:cNvPicPr>
          <p:nvPr/>
        </p:nvPicPr>
        <p:blipFill>
          <a:blip r:embed="rId2" cstate="print"/>
          <a:srcRect l="1060" t="3215" r="10052" b="6071"/>
          <a:stretch>
            <a:fillRect/>
          </a:stretch>
        </p:blipFill>
        <p:spPr bwMode="auto">
          <a:xfrm>
            <a:off x="250825" y="260350"/>
            <a:ext cx="6551613" cy="215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635" name="Text Box 6"/>
          <p:cNvSpPr txBox="1">
            <a:spLocks noChangeArrowheads="1"/>
          </p:cNvSpPr>
          <p:nvPr/>
        </p:nvSpPr>
        <p:spPr bwMode="auto">
          <a:xfrm>
            <a:off x="663575" y="2630488"/>
            <a:ext cx="7508875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5000"/>
              </a:lnSpc>
            </a:pPr>
            <a:r>
              <a:rPr lang="en-GB" sz="2000">
                <a:solidFill>
                  <a:schemeClr val="accent2"/>
                </a:solidFill>
              </a:rPr>
              <a:t>In a flat manifold, parallel transport does not rotate vectors, while on a curved manifold it </a:t>
            </a:r>
            <a:r>
              <a:rPr lang="en-GB" sz="2000" i="1">
                <a:solidFill>
                  <a:schemeClr val="accent2"/>
                </a:solidFill>
              </a:rPr>
              <a:t>does</a:t>
            </a:r>
            <a:r>
              <a:rPr lang="en-GB" sz="2000">
                <a:solidFill>
                  <a:schemeClr val="accent2"/>
                </a:solidFill>
              </a:rPr>
              <a:t>.</a:t>
            </a:r>
          </a:p>
        </p:txBody>
      </p:sp>
      <p:pic>
        <p:nvPicPr>
          <p:cNvPr id="69636" name="Picture 7" descr="2fig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6013" y="3500438"/>
            <a:ext cx="7261225" cy="251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9637" name="Group 14"/>
          <p:cNvGrpSpPr>
            <a:grpSpLocks/>
          </p:cNvGrpSpPr>
          <p:nvPr/>
        </p:nvGrpSpPr>
        <p:grpSpPr bwMode="auto">
          <a:xfrm>
            <a:off x="71438" y="6237288"/>
            <a:ext cx="8964612" cy="579437"/>
            <a:chOff x="45" y="3929"/>
            <a:chExt cx="5647" cy="365"/>
          </a:xfrm>
        </p:grpSpPr>
        <p:pic>
          <p:nvPicPr>
            <p:cNvPr id="69638" name="Picture 15" descr="colourCMYK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5" y="3929"/>
              <a:ext cx="1157" cy="3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9639" name="Picture 16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468" y="3929"/>
              <a:ext cx="544" cy="3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9640" name="Text Box 17"/>
            <p:cNvSpPr txBox="1">
              <a:spLocks noChangeArrowheads="1"/>
            </p:cNvSpPr>
            <p:nvPr/>
          </p:nvSpPr>
          <p:spPr bwMode="auto">
            <a:xfrm>
              <a:off x="2424" y="4140"/>
              <a:ext cx="105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GB" sz="1000" dirty="0"/>
                <a:t>SUPAGWD, </a:t>
              </a:r>
              <a:r>
                <a:rPr lang="en-GB" sz="1000" dirty="0" smtClean="0"/>
                <a:t>October 2012</a:t>
              </a:r>
              <a:endParaRPr lang="en-US" sz="1000" dirty="0"/>
            </a:p>
          </p:txBody>
        </p:sp>
        <p:pic>
          <p:nvPicPr>
            <p:cNvPr id="69641" name="Picture 18" descr="SUPA_sm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092" y="3956"/>
              <a:ext cx="600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4" descr="2fig7"/>
          <p:cNvPicPr>
            <a:picLocks noChangeAspect="1" noChangeArrowheads="1"/>
          </p:cNvPicPr>
          <p:nvPr/>
        </p:nvPicPr>
        <p:blipFill>
          <a:blip r:embed="rId2" cstate="print"/>
          <a:srcRect l="1636" t="2951" r="6000"/>
          <a:stretch>
            <a:fillRect/>
          </a:stretch>
        </p:blipFill>
        <p:spPr bwMode="auto">
          <a:xfrm>
            <a:off x="395288" y="620713"/>
            <a:ext cx="4032250" cy="234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0659" name="Text Box 5"/>
          <p:cNvSpPr txBox="1">
            <a:spLocks noChangeArrowheads="1"/>
          </p:cNvSpPr>
          <p:nvPr/>
        </p:nvSpPr>
        <p:spPr bwMode="auto">
          <a:xfrm>
            <a:off x="4427538" y="568325"/>
            <a:ext cx="4321175" cy="291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5000"/>
              </a:lnSpc>
              <a:spcBef>
                <a:spcPct val="50000"/>
              </a:spcBef>
            </a:pPr>
            <a:r>
              <a:rPr lang="it-IT" sz="2000">
                <a:solidFill>
                  <a:schemeClr val="accent2"/>
                </a:solidFill>
              </a:rPr>
              <a:t>After parallel transport around a closed loop on a curved manifold, the vector does not come back to its original orientation but it is rotated through some angle.</a:t>
            </a:r>
          </a:p>
          <a:p>
            <a:pPr>
              <a:lnSpc>
                <a:spcPct val="125000"/>
              </a:lnSpc>
              <a:spcBef>
                <a:spcPct val="50000"/>
              </a:spcBef>
            </a:pPr>
            <a:r>
              <a:rPr lang="en-GB" sz="2000">
                <a:solidFill>
                  <a:schemeClr val="accent2"/>
                </a:solidFill>
              </a:rPr>
              <a:t>The R-C tensor is related to this angle.</a:t>
            </a:r>
          </a:p>
        </p:txBody>
      </p:sp>
      <p:pic>
        <p:nvPicPr>
          <p:cNvPr id="7066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650" y="3716338"/>
            <a:ext cx="7345363" cy="1350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0661" name="AutoShape 7"/>
          <p:cNvSpPr>
            <a:spLocks noChangeArrowheads="1"/>
          </p:cNvSpPr>
          <p:nvPr/>
        </p:nvSpPr>
        <p:spPr bwMode="auto">
          <a:xfrm>
            <a:off x="755650" y="3789363"/>
            <a:ext cx="7272338" cy="1152525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pic>
        <p:nvPicPr>
          <p:cNvPr id="70662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5600" y="5197475"/>
            <a:ext cx="2160588" cy="103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0663" name="Text Box 9"/>
          <p:cNvSpPr txBox="1">
            <a:spLocks noChangeArrowheads="1"/>
          </p:cNvSpPr>
          <p:nvPr/>
        </p:nvSpPr>
        <p:spPr bwMode="auto">
          <a:xfrm>
            <a:off x="1023938" y="5516563"/>
            <a:ext cx="43989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000">
                <a:solidFill>
                  <a:schemeClr val="accent2"/>
                </a:solidFill>
              </a:rPr>
              <a:t>If spacetime is flat then, for all indices</a:t>
            </a:r>
          </a:p>
        </p:txBody>
      </p:sp>
      <p:grpSp>
        <p:nvGrpSpPr>
          <p:cNvPr id="70664" name="Group 16"/>
          <p:cNvGrpSpPr>
            <a:grpSpLocks/>
          </p:cNvGrpSpPr>
          <p:nvPr/>
        </p:nvGrpSpPr>
        <p:grpSpPr bwMode="auto">
          <a:xfrm>
            <a:off x="71438" y="6237288"/>
            <a:ext cx="8964612" cy="579437"/>
            <a:chOff x="45" y="3929"/>
            <a:chExt cx="5647" cy="365"/>
          </a:xfrm>
        </p:grpSpPr>
        <p:pic>
          <p:nvPicPr>
            <p:cNvPr id="70665" name="Picture 17" descr="colourCMYK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5" y="3929"/>
              <a:ext cx="1157" cy="3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0666" name="Picture 18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468" y="3929"/>
              <a:ext cx="544" cy="3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0667" name="Text Box 19"/>
            <p:cNvSpPr txBox="1">
              <a:spLocks noChangeArrowheads="1"/>
            </p:cNvSpPr>
            <p:nvPr/>
          </p:nvSpPr>
          <p:spPr bwMode="auto">
            <a:xfrm>
              <a:off x="2424" y="4140"/>
              <a:ext cx="105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GB" sz="1000" dirty="0"/>
                <a:t>SUPAGWD, </a:t>
              </a:r>
              <a:r>
                <a:rPr lang="en-GB" sz="1000" dirty="0" smtClean="0"/>
                <a:t>October 2012</a:t>
              </a:r>
              <a:endParaRPr lang="en-US" sz="1000" dirty="0"/>
            </a:p>
          </p:txBody>
        </p:sp>
        <p:pic>
          <p:nvPicPr>
            <p:cNvPr id="70668" name="Picture 20" descr="SUPA_sm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5092" y="3956"/>
              <a:ext cx="600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ext Box 2"/>
          <p:cNvSpPr txBox="1">
            <a:spLocks noChangeArrowheads="1"/>
          </p:cNvSpPr>
          <p:nvPr/>
        </p:nvSpPr>
        <p:spPr bwMode="auto">
          <a:xfrm>
            <a:off x="735013" y="471488"/>
            <a:ext cx="75088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en-GB" sz="2000"/>
              <a:t>Another analogy will help us to interpret this last term</a:t>
            </a:r>
          </a:p>
        </p:txBody>
      </p:sp>
      <p:pic>
        <p:nvPicPr>
          <p:cNvPr id="71683" name="Picture 3"/>
          <p:cNvPicPr>
            <a:picLocks noChangeAspect="1" noChangeArrowheads="1"/>
          </p:cNvPicPr>
          <p:nvPr/>
        </p:nvPicPr>
        <p:blipFill>
          <a:blip r:embed="rId2" cstate="print"/>
          <a:srcRect r="10135"/>
          <a:stretch>
            <a:fillRect/>
          </a:stretch>
        </p:blipFill>
        <p:spPr bwMode="auto">
          <a:xfrm>
            <a:off x="4067175" y="1409700"/>
            <a:ext cx="4968875" cy="489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68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1268413"/>
            <a:ext cx="5372100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685" name="Text Box 5"/>
          <p:cNvSpPr txBox="1">
            <a:spLocks noChangeArrowheads="1"/>
          </p:cNvSpPr>
          <p:nvPr/>
        </p:nvSpPr>
        <p:spPr bwMode="auto">
          <a:xfrm>
            <a:off x="376238" y="2205038"/>
            <a:ext cx="4772025" cy="374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000">
                <a:solidFill>
                  <a:schemeClr val="accent2"/>
                </a:solidFill>
              </a:rPr>
              <a:t>Differentiating:</a:t>
            </a:r>
          </a:p>
          <a:p>
            <a:endParaRPr lang="en-GB" sz="2000">
              <a:solidFill>
                <a:schemeClr val="accent2"/>
              </a:solidFill>
            </a:endParaRPr>
          </a:p>
          <a:p>
            <a:endParaRPr lang="en-GB" sz="2000">
              <a:solidFill>
                <a:schemeClr val="accent2"/>
              </a:solidFill>
            </a:endParaRPr>
          </a:p>
          <a:p>
            <a:endParaRPr lang="en-GB" sz="2000">
              <a:solidFill>
                <a:schemeClr val="accent2"/>
              </a:solidFill>
            </a:endParaRPr>
          </a:p>
          <a:p>
            <a:endParaRPr lang="en-GB" sz="2000">
              <a:solidFill>
                <a:schemeClr val="accent2"/>
              </a:solidFill>
            </a:endParaRPr>
          </a:p>
          <a:p>
            <a:r>
              <a:rPr lang="en-GB" sz="2000">
                <a:solidFill>
                  <a:schemeClr val="accent2"/>
                </a:solidFill>
              </a:rPr>
              <a:t>Comparing with previous slide:</a:t>
            </a:r>
          </a:p>
          <a:p>
            <a:endParaRPr lang="en-GB" sz="2000">
              <a:solidFill>
                <a:schemeClr val="accent2"/>
              </a:solidFill>
            </a:endParaRPr>
          </a:p>
          <a:p>
            <a:endParaRPr lang="en-GB" sz="2000">
              <a:solidFill>
                <a:schemeClr val="accent2"/>
              </a:solidFill>
            </a:endParaRPr>
          </a:p>
          <a:p>
            <a:endParaRPr lang="en-GB" sz="2000">
              <a:solidFill>
                <a:schemeClr val="accent2"/>
              </a:solidFill>
            </a:endParaRPr>
          </a:p>
          <a:p>
            <a:endParaRPr lang="en-GB" sz="2000">
              <a:solidFill>
                <a:schemeClr val="accent2"/>
              </a:solidFill>
            </a:endParaRPr>
          </a:p>
          <a:p>
            <a:r>
              <a:rPr lang="en-GB" sz="2000">
                <a:solidFill>
                  <a:schemeClr val="accent2"/>
                </a:solidFill>
              </a:rPr>
              <a:t>represents </a:t>
            </a:r>
            <a:r>
              <a:rPr lang="en-GB" sz="2000">
                <a:solidFill>
                  <a:srgbClr val="FF0000"/>
                </a:solidFill>
              </a:rPr>
              <a:t>radius of curvature of spacetime at the Earth’s surface</a:t>
            </a:r>
            <a:endParaRPr lang="en-GB" sz="2000">
              <a:solidFill>
                <a:schemeClr val="accent2"/>
              </a:solidFill>
            </a:endParaRPr>
          </a:p>
        </p:txBody>
      </p:sp>
      <p:pic>
        <p:nvPicPr>
          <p:cNvPr id="71686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68538" y="2133600"/>
            <a:ext cx="1981200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687" name="Text Box 7"/>
          <p:cNvSpPr txBox="1">
            <a:spLocks noChangeArrowheads="1"/>
          </p:cNvSpPr>
          <p:nvPr/>
        </p:nvSpPr>
        <p:spPr bwMode="auto">
          <a:xfrm>
            <a:off x="7791450" y="1317625"/>
            <a:ext cx="1389063" cy="67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>
                <a:solidFill>
                  <a:schemeClr val="tx2"/>
                </a:solidFill>
              </a:rPr>
              <a:t>Sphere of radius  </a:t>
            </a:r>
            <a:r>
              <a:rPr lang="en-GB" sz="2000" i="1">
                <a:solidFill>
                  <a:schemeClr val="tx2"/>
                </a:solidFill>
                <a:latin typeface="Times New Roman" pitchFamily="18" charset="0"/>
              </a:rPr>
              <a:t>a</a:t>
            </a:r>
            <a:endParaRPr lang="en-GB">
              <a:solidFill>
                <a:schemeClr val="tx2"/>
              </a:solidFill>
            </a:endParaRPr>
          </a:p>
        </p:txBody>
      </p:sp>
      <p:pic>
        <p:nvPicPr>
          <p:cNvPr id="71688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42988" y="4076700"/>
            <a:ext cx="2543175" cy="1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689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32163" y="5949950"/>
            <a:ext cx="22479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1690" name="Group 10"/>
          <p:cNvGrpSpPr>
            <a:grpSpLocks/>
          </p:cNvGrpSpPr>
          <p:nvPr/>
        </p:nvGrpSpPr>
        <p:grpSpPr bwMode="auto">
          <a:xfrm>
            <a:off x="71438" y="6237288"/>
            <a:ext cx="8964612" cy="579437"/>
            <a:chOff x="45" y="3929"/>
            <a:chExt cx="5647" cy="365"/>
          </a:xfrm>
        </p:grpSpPr>
        <p:pic>
          <p:nvPicPr>
            <p:cNvPr id="71691" name="Picture 11" descr="colourCMYK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5" y="3929"/>
              <a:ext cx="1157" cy="3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1692" name="Picture 12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4468" y="3929"/>
              <a:ext cx="544" cy="3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1693" name="Text Box 13"/>
            <p:cNvSpPr txBox="1">
              <a:spLocks noChangeArrowheads="1"/>
            </p:cNvSpPr>
            <p:nvPr/>
          </p:nvSpPr>
          <p:spPr bwMode="auto">
            <a:xfrm>
              <a:off x="2424" y="4140"/>
              <a:ext cx="105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GB" sz="1000" dirty="0"/>
                <a:t>SUPAGWD, </a:t>
              </a:r>
              <a:r>
                <a:rPr lang="en-GB" sz="1000" dirty="0" smtClean="0"/>
                <a:t>October 2012</a:t>
              </a:r>
              <a:endParaRPr lang="en-US" sz="1000" dirty="0"/>
            </a:p>
          </p:txBody>
        </p:sp>
        <p:pic>
          <p:nvPicPr>
            <p:cNvPr id="71694" name="Picture 14" descr="SUPA_sm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5092" y="3956"/>
              <a:ext cx="600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Text Box 2"/>
          <p:cNvSpPr txBox="1">
            <a:spLocks noChangeArrowheads="1"/>
          </p:cNvSpPr>
          <p:nvPr/>
        </p:nvSpPr>
        <p:spPr bwMode="auto">
          <a:xfrm>
            <a:off x="179388" y="188913"/>
            <a:ext cx="616108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28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5. Einstein’s Equations   </a:t>
            </a:r>
            <a:r>
              <a:rPr lang="en-GB" sz="2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(pgs.38 – 45)</a:t>
            </a:r>
          </a:p>
        </p:txBody>
      </p:sp>
      <p:sp>
        <p:nvSpPr>
          <p:cNvPr id="72707" name="Text Box 3"/>
          <p:cNvSpPr txBox="1">
            <a:spLocks noChangeArrowheads="1"/>
          </p:cNvSpPr>
          <p:nvPr/>
        </p:nvSpPr>
        <p:spPr bwMode="auto">
          <a:xfrm>
            <a:off x="755650" y="1009650"/>
            <a:ext cx="8208963" cy="429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en-GB" sz="2000">
                <a:solidFill>
                  <a:schemeClr val="accent2"/>
                </a:solidFill>
              </a:rPr>
              <a:t>What about “matter tells spacetime how to curve”?...</a:t>
            </a:r>
          </a:p>
          <a:p>
            <a:pPr>
              <a:lnSpc>
                <a:spcPct val="130000"/>
              </a:lnSpc>
            </a:pPr>
            <a:endParaRPr lang="en-GB" sz="1200">
              <a:solidFill>
                <a:schemeClr val="accent2"/>
              </a:solidFill>
            </a:endParaRPr>
          </a:p>
          <a:p>
            <a:pPr>
              <a:lnSpc>
                <a:spcPct val="130000"/>
              </a:lnSpc>
            </a:pPr>
            <a:r>
              <a:rPr lang="en-GB" sz="2000">
                <a:solidFill>
                  <a:schemeClr val="accent2"/>
                </a:solidFill>
              </a:rPr>
              <a:t>The source of spacetime curvature is the  </a:t>
            </a:r>
            <a:r>
              <a:rPr lang="en-GB" sz="2000" b="1">
                <a:solidFill>
                  <a:srgbClr val="FF0000"/>
                </a:solidFill>
              </a:rPr>
              <a:t>Energy-momentum tensor</a:t>
            </a:r>
          </a:p>
          <a:p>
            <a:pPr>
              <a:lnSpc>
                <a:spcPct val="130000"/>
              </a:lnSpc>
            </a:pPr>
            <a:r>
              <a:rPr lang="en-GB" sz="2000">
                <a:solidFill>
                  <a:schemeClr val="accent2"/>
                </a:solidFill>
              </a:rPr>
              <a:t>which describes the presence and motion of gravitating matter (and energy).</a:t>
            </a:r>
          </a:p>
          <a:p>
            <a:pPr>
              <a:lnSpc>
                <a:spcPct val="130000"/>
              </a:lnSpc>
            </a:pPr>
            <a:endParaRPr lang="en-GB" sz="2000">
              <a:solidFill>
                <a:schemeClr val="accent2"/>
              </a:solidFill>
            </a:endParaRPr>
          </a:p>
          <a:p>
            <a:pPr>
              <a:lnSpc>
                <a:spcPct val="130000"/>
              </a:lnSpc>
            </a:pPr>
            <a:r>
              <a:rPr lang="en-GB" sz="2000">
                <a:solidFill>
                  <a:schemeClr val="accent2"/>
                </a:solidFill>
              </a:rPr>
              <a:t>We define the E-M tensor for a  </a:t>
            </a:r>
            <a:r>
              <a:rPr lang="en-GB" sz="2000" b="1">
                <a:solidFill>
                  <a:srgbClr val="FF0000"/>
                </a:solidFill>
              </a:rPr>
              <a:t>perfect fluid</a:t>
            </a:r>
          </a:p>
          <a:p>
            <a:pPr>
              <a:lnSpc>
                <a:spcPct val="130000"/>
              </a:lnSpc>
            </a:pPr>
            <a:endParaRPr lang="en-GB" sz="2000" b="1">
              <a:solidFill>
                <a:srgbClr val="FF0000"/>
              </a:solidFill>
            </a:endParaRPr>
          </a:p>
          <a:p>
            <a:pPr>
              <a:lnSpc>
                <a:spcPct val="130000"/>
              </a:lnSpc>
            </a:pPr>
            <a:r>
              <a:rPr lang="en-GB" sz="2000" i="1"/>
              <a:t>In a fluid description we treat our physical system as a smooth continuum, and describe its behaviour in terms of locally averaged properties  in each  </a:t>
            </a:r>
            <a:r>
              <a:rPr lang="en-GB" sz="2000" b="1" i="1">
                <a:solidFill>
                  <a:srgbClr val="FF0000"/>
                </a:solidFill>
              </a:rPr>
              <a:t>fluid element</a:t>
            </a:r>
            <a:r>
              <a:rPr lang="en-GB" sz="2000" i="1"/>
              <a:t>.</a:t>
            </a:r>
          </a:p>
        </p:txBody>
      </p:sp>
      <p:grpSp>
        <p:nvGrpSpPr>
          <p:cNvPr id="72708" name="Group 12"/>
          <p:cNvGrpSpPr>
            <a:grpSpLocks/>
          </p:cNvGrpSpPr>
          <p:nvPr/>
        </p:nvGrpSpPr>
        <p:grpSpPr bwMode="auto">
          <a:xfrm>
            <a:off x="71438" y="6237288"/>
            <a:ext cx="8964612" cy="579437"/>
            <a:chOff x="45" y="3929"/>
            <a:chExt cx="5647" cy="365"/>
          </a:xfrm>
        </p:grpSpPr>
        <p:pic>
          <p:nvPicPr>
            <p:cNvPr id="72709" name="Picture 13" descr="colourCMYK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5" y="3929"/>
              <a:ext cx="1157" cy="3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2710" name="Picture 1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468" y="3929"/>
              <a:ext cx="544" cy="3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2711" name="Text Box 15"/>
            <p:cNvSpPr txBox="1">
              <a:spLocks noChangeArrowheads="1"/>
            </p:cNvSpPr>
            <p:nvPr/>
          </p:nvSpPr>
          <p:spPr bwMode="auto">
            <a:xfrm>
              <a:off x="2424" y="4140"/>
              <a:ext cx="105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GB" sz="1000" dirty="0"/>
                <a:t>SUPAGWD, </a:t>
              </a:r>
              <a:r>
                <a:rPr lang="en-GB" sz="1000" dirty="0" smtClean="0"/>
                <a:t>October 2012</a:t>
              </a:r>
              <a:endParaRPr lang="en-US" sz="1000" dirty="0"/>
            </a:p>
          </p:txBody>
        </p:sp>
        <p:pic>
          <p:nvPicPr>
            <p:cNvPr id="72712" name="Picture 16" descr="SUPA_sm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092" y="3956"/>
              <a:ext cx="600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Oval 10"/>
          <p:cNvSpPr>
            <a:spLocks noChangeArrowheads="1"/>
          </p:cNvSpPr>
          <p:nvPr/>
        </p:nvSpPr>
        <p:spPr bwMode="auto">
          <a:xfrm>
            <a:off x="6659563" y="981075"/>
            <a:ext cx="792162" cy="7191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73731" name="Oval 11"/>
          <p:cNvSpPr>
            <a:spLocks noChangeArrowheads="1"/>
          </p:cNvSpPr>
          <p:nvPr/>
        </p:nvSpPr>
        <p:spPr bwMode="auto">
          <a:xfrm>
            <a:off x="6516688" y="1989138"/>
            <a:ext cx="360362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73732" name="Oval 12"/>
          <p:cNvSpPr>
            <a:spLocks noChangeArrowheads="1"/>
          </p:cNvSpPr>
          <p:nvPr/>
        </p:nvSpPr>
        <p:spPr bwMode="auto">
          <a:xfrm>
            <a:off x="7308850" y="1916113"/>
            <a:ext cx="576263" cy="5762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73733" name="Oval 13"/>
          <p:cNvSpPr>
            <a:spLocks noChangeArrowheads="1"/>
          </p:cNvSpPr>
          <p:nvPr/>
        </p:nvSpPr>
        <p:spPr bwMode="auto">
          <a:xfrm>
            <a:off x="6948488" y="2636838"/>
            <a:ext cx="647700" cy="6477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73734" name="Oval 14"/>
          <p:cNvSpPr>
            <a:spLocks noChangeArrowheads="1"/>
          </p:cNvSpPr>
          <p:nvPr/>
        </p:nvSpPr>
        <p:spPr bwMode="auto">
          <a:xfrm>
            <a:off x="7667625" y="1268413"/>
            <a:ext cx="504825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73735" name="Oval 15"/>
          <p:cNvSpPr>
            <a:spLocks noChangeArrowheads="1"/>
          </p:cNvSpPr>
          <p:nvPr/>
        </p:nvSpPr>
        <p:spPr bwMode="auto">
          <a:xfrm>
            <a:off x="6227763" y="2492375"/>
            <a:ext cx="576262" cy="5762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73736" name="Oval 16"/>
          <p:cNvSpPr>
            <a:spLocks noChangeArrowheads="1"/>
          </p:cNvSpPr>
          <p:nvPr/>
        </p:nvSpPr>
        <p:spPr bwMode="auto">
          <a:xfrm>
            <a:off x="6084888" y="1341438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73737" name="Oval 17"/>
          <p:cNvSpPr>
            <a:spLocks noChangeArrowheads="1"/>
          </p:cNvSpPr>
          <p:nvPr/>
        </p:nvSpPr>
        <p:spPr bwMode="auto">
          <a:xfrm>
            <a:off x="7812088" y="2636838"/>
            <a:ext cx="792162" cy="7921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73738" name="Oval 18"/>
          <p:cNvSpPr>
            <a:spLocks noChangeArrowheads="1"/>
          </p:cNvSpPr>
          <p:nvPr/>
        </p:nvSpPr>
        <p:spPr bwMode="auto">
          <a:xfrm>
            <a:off x="8101013" y="1844675"/>
            <a:ext cx="503237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73739" name="Line 19"/>
          <p:cNvSpPr>
            <a:spLocks noChangeShapeType="1"/>
          </p:cNvSpPr>
          <p:nvPr/>
        </p:nvSpPr>
        <p:spPr bwMode="auto">
          <a:xfrm flipV="1">
            <a:off x="7019925" y="692150"/>
            <a:ext cx="576263" cy="64928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73740" name="Line 20"/>
          <p:cNvSpPr>
            <a:spLocks noChangeShapeType="1"/>
          </p:cNvSpPr>
          <p:nvPr/>
        </p:nvSpPr>
        <p:spPr bwMode="auto">
          <a:xfrm flipH="1" flipV="1">
            <a:off x="6156325" y="1196975"/>
            <a:ext cx="144463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73741" name="Line 21"/>
          <p:cNvSpPr>
            <a:spLocks noChangeShapeType="1"/>
          </p:cNvSpPr>
          <p:nvPr/>
        </p:nvSpPr>
        <p:spPr bwMode="auto">
          <a:xfrm flipV="1">
            <a:off x="7885113" y="1125538"/>
            <a:ext cx="142875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73742" name="Line 22"/>
          <p:cNvSpPr>
            <a:spLocks noChangeShapeType="1"/>
          </p:cNvSpPr>
          <p:nvPr/>
        </p:nvSpPr>
        <p:spPr bwMode="auto">
          <a:xfrm>
            <a:off x="7235825" y="2997200"/>
            <a:ext cx="0" cy="6477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73743" name="Line 23"/>
          <p:cNvSpPr>
            <a:spLocks noChangeShapeType="1"/>
          </p:cNvSpPr>
          <p:nvPr/>
        </p:nvSpPr>
        <p:spPr bwMode="auto">
          <a:xfrm flipH="1">
            <a:off x="6227763" y="2133600"/>
            <a:ext cx="431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73744" name="Line 24"/>
          <p:cNvSpPr>
            <a:spLocks noChangeShapeType="1"/>
          </p:cNvSpPr>
          <p:nvPr/>
        </p:nvSpPr>
        <p:spPr bwMode="auto">
          <a:xfrm flipV="1">
            <a:off x="8316913" y="1628775"/>
            <a:ext cx="287337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73745" name="Line 25"/>
          <p:cNvSpPr>
            <a:spLocks noChangeShapeType="1"/>
          </p:cNvSpPr>
          <p:nvPr/>
        </p:nvSpPr>
        <p:spPr bwMode="auto">
          <a:xfrm flipH="1">
            <a:off x="7667625" y="3068638"/>
            <a:ext cx="504825" cy="6477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73746" name="Line 26"/>
          <p:cNvSpPr>
            <a:spLocks noChangeShapeType="1"/>
          </p:cNvSpPr>
          <p:nvPr/>
        </p:nvSpPr>
        <p:spPr bwMode="auto">
          <a:xfrm flipH="1" flipV="1">
            <a:off x="7019925" y="1844675"/>
            <a:ext cx="576263" cy="3603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73747" name="Text Box 27"/>
          <p:cNvSpPr txBox="1">
            <a:spLocks noChangeArrowheads="1"/>
          </p:cNvSpPr>
          <p:nvPr/>
        </p:nvSpPr>
        <p:spPr bwMode="auto">
          <a:xfrm>
            <a:off x="447675" y="323850"/>
            <a:ext cx="8156575" cy="580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lnSpc>
                <a:spcPct val="130000"/>
              </a:lnSpc>
            </a:pPr>
            <a:r>
              <a:rPr lang="en-GB" sz="2000">
                <a:solidFill>
                  <a:schemeClr val="accent2"/>
                </a:solidFill>
              </a:rPr>
              <a:t>Each fluid element may possess a  </a:t>
            </a:r>
            <a:r>
              <a:rPr lang="en-GB" sz="2000" b="1">
                <a:solidFill>
                  <a:srgbClr val="FF0000"/>
                </a:solidFill>
              </a:rPr>
              <a:t>bulk motion </a:t>
            </a:r>
          </a:p>
          <a:p>
            <a:pPr marL="342900" indent="-342900">
              <a:lnSpc>
                <a:spcPct val="130000"/>
              </a:lnSpc>
            </a:pPr>
            <a:r>
              <a:rPr lang="en-GB" sz="2000">
                <a:solidFill>
                  <a:schemeClr val="accent2"/>
                </a:solidFill>
              </a:rPr>
              <a:t>with respect to the rest of the fluid, and this relative </a:t>
            </a:r>
          </a:p>
          <a:p>
            <a:pPr marL="342900" indent="-342900">
              <a:lnSpc>
                <a:spcPct val="130000"/>
              </a:lnSpc>
            </a:pPr>
            <a:r>
              <a:rPr lang="en-GB" sz="2000">
                <a:solidFill>
                  <a:schemeClr val="accent2"/>
                </a:solidFill>
              </a:rPr>
              <a:t>motion may be non-uniform.</a:t>
            </a:r>
          </a:p>
          <a:p>
            <a:pPr marL="342900" indent="-342900">
              <a:lnSpc>
                <a:spcPct val="130000"/>
              </a:lnSpc>
            </a:pPr>
            <a:endParaRPr lang="en-GB" sz="2000">
              <a:solidFill>
                <a:schemeClr val="accent2"/>
              </a:solidFill>
            </a:endParaRPr>
          </a:p>
          <a:p>
            <a:pPr marL="342900" indent="-342900">
              <a:lnSpc>
                <a:spcPct val="130000"/>
              </a:lnSpc>
            </a:pPr>
            <a:r>
              <a:rPr lang="en-GB" sz="2000">
                <a:solidFill>
                  <a:schemeClr val="accent2"/>
                </a:solidFill>
              </a:rPr>
              <a:t>At any instant we can define</a:t>
            </a:r>
          </a:p>
          <a:p>
            <a:pPr marL="342900" indent="-342900">
              <a:lnSpc>
                <a:spcPct val="130000"/>
              </a:lnSpc>
            </a:pPr>
            <a:r>
              <a:rPr lang="en-GB" sz="2000" b="1">
                <a:solidFill>
                  <a:srgbClr val="FF0000"/>
                </a:solidFill>
              </a:rPr>
              <a:t>Momentarily comoving rest frame (MCRF)</a:t>
            </a:r>
            <a:r>
              <a:rPr lang="en-GB" sz="2000">
                <a:solidFill>
                  <a:schemeClr val="accent2"/>
                </a:solidFill>
              </a:rPr>
              <a:t> </a:t>
            </a:r>
          </a:p>
          <a:p>
            <a:pPr marL="342900" indent="-342900">
              <a:lnSpc>
                <a:spcPct val="130000"/>
              </a:lnSpc>
            </a:pPr>
            <a:r>
              <a:rPr lang="en-GB" sz="2000">
                <a:solidFill>
                  <a:schemeClr val="accent2"/>
                </a:solidFill>
              </a:rPr>
              <a:t>of the fluid element – Lorentz Frame in which </a:t>
            </a:r>
          </a:p>
          <a:p>
            <a:pPr marL="342900" indent="-342900">
              <a:lnSpc>
                <a:spcPct val="130000"/>
              </a:lnSpc>
            </a:pPr>
            <a:r>
              <a:rPr lang="en-GB" sz="2000">
                <a:solidFill>
                  <a:schemeClr val="accent2"/>
                </a:solidFill>
              </a:rPr>
              <a:t>the fluid element as a whole is </a:t>
            </a:r>
          </a:p>
          <a:p>
            <a:pPr marL="342900" indent="-342900">
              <a:lnSpc>
                <a:spcPct val="130000"/>
              </a:lnSpc>
            </a:pPr>
            <a:r>
              <a:rPr lang="en-GB" sz="2000">
                <a:solidFill>
                  <a:schemeClr val="accent2"/>
                </a:solidFill>
              </a:rPr>
              <a:t>instantaneously at rest.</a:t>
            </a:r>
          </a:p>
          <a:p>
            <a:pPr marL="342900" indent="-342900">
              <a:lnSpc>
                <a:spcPct val="130000"/>
              </a:lnSpc>
            </a:pPr>
            <a:endParaRPr lang="en-GB" sz="2000">
              <a:solidFill>
                <a:schemeClr val="accent2"/>
              </a:solidFill>
            </a:endParaRPr>
          </a:p>
          <a:p>
            <a:pPr marL="342900" indent="-342900">
              <a:lnSpc>
                <a:spcPct val="130000"/>
              </a:lnSpc>
            </a:pPr>
            <a:r>
              <a:rPr lang="en-GB" sz="2000"/>
              <a:t>	Particles in the fluid element will not be at rest:</a:t>
            </a:r>
          </a:p>
          <a:p>
            <a:pPr marL="342900" indent="-342900">
              <a:lnSpc>
                <a:spcPct val="130000"/>
              </a:lnSpc>
            </a:pPr>
            <a:endParaRPr lang="en-GB" sz="800"/>
          </a:p>
          <a:p>
            <a:pPr marL="1257300" lvl="2" indent="-342900">
              <a:lnSpc>
                <a:spcPct val="130000"/>
              </a:lnSpc>
              <a:buFontTx/>
              <a:buAutoNum type="arabicPeriod"/>
            </a:pPr>
            <a:r>
              <a:rPr lang="en-GB" sz="2000">
                <a:solidFill>
                  <a:schemeClr val="accent2"/>
                </a:solidFill>
              </a:rPr>
              <a:t>Pressure</a:t>
            </a:r>
            <a:r>
              <a:rPr lang="en-GB" sz="2000"/>
              <a:t>  (c.f. molecules in an ideal gas)</a:t>
            </a:r>
          </a:p>
          <a:p>
            <a:pPr marL="1257300" lvl="2" indent="-342900">
              <a:lnSpc>
                <a:spcPct val="130000"/>
              </a:lnSpc>
              <a:buFontTx/>
              <a:buAutoNum type="arabicPeriod"/>
            </a:pPr>
            <a:r>
              <a:rPr lang="en-GB" sz="2000">
                <a:solidFill>
                  <a:schemeClr val="accent2"/>
                </a:solidFill>
              </a:rPr>
              <a:t>Heat conduction</a:t>
            </a:r>
            <a:r>
              <a:rPr lang="en-GB" sz="2000"/>
              <a:t>  (energy exchange with neighbours)</a:t>
            </a:r>
          </a:p>
          <a:p>
            <a:pPr marL="1257300" lvl="2" indent="-342900">
              <a:lnSpc>
                <a:spcPct val="130000"/>
              </a:lnSpc>
              <a:buFontTx/>
              <a:buAutoNum type="arabicPeriod"/>
            </a:pPr>
            <a:r>
              <a:rPr lang="en-GB" sz="2000">
                <a:solidFill>
                  <a:schemeClr val="accent2"/>
                </a:solidFill>
              </a:rPr>
              <a:t>Viscous forces</a:t>
            </a:r>
            <a:r>
              <a:rPr lang="en-GB" sz="2000"/>
              <a:t>  (shearing of fluid)</a:t>
            </a:r>
          </a:p>
        </p:txBody>
      </p:sp>
      <p:grpSp>
        <p:nvGrpSpPr>
          <p:cNvPr id="73748" name="Group 28"/>
          <p:cNvGrpSpPr>
            <a:grpSpLocks/>
          </p:cNvGrpSpPr>
          <p:nvPr/>
        </p:nvGrpSpPr>
        <p:grpSpPr bwMode="auto">
          <a:xfrm>
            <a:off x="71438" y="6237288"/>
            <a:ext cx="8964612" cy="579437"/>
            <a:chOff x="45" y="3929"/>
            <a:chExt cx="5647" cy="365"/>
          </a:xfrm>
        </p:grpSpPr>
        <p:pic>
          <p:nvPicPr>
            <p:cNvPr id="73749" name="Picture 29" descr="colourCMYK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5" y="3929"/>
              <a:ext cx="1157" cy="3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3750" name="Picture 30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468" y="3929"/>
              <a:ext cx="544" cy="3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3751" name="Text Box 31"/>
            <p:cNvSpPr txBox="1">
              <a:spLocks noChangeArrowheads="1"/>
            </p:cNvSpPr>
            <p:nvPr/>
          </p:nvSpPr>
          <p:spPr bwMode="auto">
            <a:xfrm>
              <a:off x="2424" y="4140"/>
              <a:ext cx="105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GB" sz="1000" dirty="0"/>
                <a:t>SUPAGWD, </a:t>
              </a:r>
              <a:r>
                <a:rPr lang="en-GB" sz="1000" dirty="0" smtClean="0"/>
                <a:t>October 2012</a:t>
              </a:r>
              <a:endParaRPr lang="en-US" sz="1000" dirty="0"/>
            </a:p>
          </p:txBody>
        </p:sp>
        <p:pic>
          <p:nvPicPr>
            <p:cNvPr id="73752" name="Picture 32" descr="SUPA_sm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092" y="3956"/>
              <a:ext cx="600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Oval 8"/>
          <p:cNvSpPr>
            <a:spLocks noChangeArrowheads="1"/>
          </p:cNvSpPr>
          <p:nvPr/>
        </p:nvSpPr>
        <p:spPr bwMode="auto">
          <a:xfrm>
            <a:off x="6659563" y="981075"/>
            <a:ext cx="792162" cy="7191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74755" name="Oval 9"/>
          <p:cNvSpPr>
            <a:spLocks noChangeArrowheads="1"/>
          </p:cNvSpPr>
          <p:nvPr/>
        </p:nvSpPr>
        <p:spPr bwMode="auto">
          <a:xfrm>
            <a:off x="6516688" y="1989138"/>
            <a:ext cx="360362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74756" name="Oval 10"/>
          <p:cNvSpPr>
            <a:spLocks noChangeArrowheads="1"/>
          </p:cNvSpPr>
          <p:nvPr/>
        </p:nvSpPr>
        <p:spPr bwMode="auto">
          <a:xfrm>
            <a:off x="7308850" y="1916113"/>
            <a:ext cx="576263" cy="5762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74757" name="Oval 11"/>
          <p:cNvSpPr>
            <a:spLocks noChangeArrowheads="1"/>
          </p:cNvSpPr>
          <p:nvPr/>
        </p:nvSpPr>
        <p:spPr bwMode="auto">
          <a:xfrm>
            <a:off x="6948488" y="2636838"/>
            <a:ext cx="647700" cy="6477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74758" name="Oval 12"/>
          <p:cNvSpPr>
            <a:spLocks noChangeArrowheads="1"/>
          </p:cNvSpPr>
          <p:nvPr/>
        </p:nvSpPr>
        <p:spPr bwMode="auto">
          <a:xfrm>
            <a:off x="7667625" y="1268413"/>
            <a:ext cx="504825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74759" name="Oval 13"/>
          <p:cNvSpPr>
            <a:spLocks noChangeArrowheads="1"/>
          </p:cNvSpPr>
          <p:nvPr/>
        </p:nvSpPr>
        <p:spPr bwMode="auto">
          <a:xfrm>
            <a:off x="6227763" y="2492375"/>
            <a:ext cx="576262" cy="5762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74760" name="Oval 14"/>
          <p:cNvSpPr>
            <a:spLocks noChangeArrowheads="1"/>
          </p:cNvSpPr>
          <p:nvPr/>
        </p:nvSpPr>
        <p:spPr bwMode="auto">
          <a:xfrm>
            <a:off x="6084888" y="1341438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74761" name="Oval 15"/>
          <p:cNvSpPr>
            <a:spLocks noChangeArrowheads="1"/>
          </p:cNvSpPr>
          <p:nvPr/>
        </p:nvSpPr>
        <p:spPr bwMode="auto">
          <a:xfrm>
            <a:off x="7812088" y="2636838"/>
            <a:ext cx="792162" cy="7921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74762" name="Oval 16"/>
          <p:cNvSpPr>
            <a:spLocks noChangeArrowheads="1"/>
          </p:cNvSpPr>
          <p:nvPr/>
        </p:nvSpPr>
        <p:spPr bwMode="auto">
          <a:xfrm>
            <a:off x="8101013" y="1844675"/>
            <a:ext cx="503237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74763" name="Line 17"/>
          <p:cNvSpPr>
            <a:spLocks noChangeShapeType="1"/>
          </p:cNvSpPr>
          <p:nvPr/>
        </p:nvSpPr>
        <p:spPr bwMode="auto">
          <a:xfrm flipV="1">
            <a:off x="7019925" y="692150"/>
            <a:ext cx="576263" cy="64928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74764" name="Line 18"/>
          <p:cNvSpPr>
            <a:spLocks noChangeShapeType="1"/>
          </p:cNvSpPr>
          <p:nvPr/>
        </p:nvSpPr>
        <p:spPr bwMode="auto">
          <a:xfrm flipH="1" flipV="1">
            <a:off x="6156325" y="1196975"/>
            <a:ext cx="144463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74765" name="Line 19"/>
          <p:cNvSpPr>
            <a:spLocks noChangeShapeType="1"/>
          </p:cNvSpPr>
          <p:nvPr/>
        </p:nvSpPr>
        <p:spPr bwMode="auto">
          <a:xfrm flipV="1">
            <a:off x="7885113" y="1125538"/>
            <a:ext cx="142875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74766" name="Line 20"/>
          <p:cNvSpPr>
            <a:spLocks noChangeShapeType="1"/>
          </p:cNvSpPr>
          <p:nvPr/>
        </p:nvSpPr>
        <p:spPr bwMode="auto">
          <a:xfrm>
            <a:off x="7235825" y="2997200"/>
            <a:ext cx="0" cy="6477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74767" name="Line 21"/>
          <p:cNvSpPr>
            <a:spLocks noChangeShapeType="1"/>
          </p:cNvSpPr>
          <p:nvPr/>
        </p:nvSpPr>
        <p:spPr bwMode="auto">
          <a:xfrm flipH="1">
            <a:off x="6227763" y="2133600"/>
            <a:ext cx="431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74768" name="Line 22"/>
          <p:cNvSpPr>
            <a:spLocks noChangeShapeType="1"/>
          </p:cNvSpPr>
          <p:nvPr/>
        </p:nvSpPr>
        <p:spPr bwMode="auto">
          <a:xfrm flipV="1">
            <a:off x="8316913" y="1628775"/>
            <a:ext cx="287337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74769" name="Line 23"/>
          <p:cNvSpPr>
            <a:spLocks noChangeShapeType="1"/>
          </p:cNvSpPr>
          <p:nvPr/>
        </p:nvSpPr>
        <p:spPr bwMode="auto">
          <a:xfrm flipH="1">
            <a:off x="7667625" y="3068638"/>
            <a:ext cx="504825" cy="6477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74770" name="Line 24"/>
          <p:cNvSpPr>
            <a:spLocks noChangeShapeType="1"/>
          </p:cNvSpPr>
          <p:nvPr/>
        </p:nvSpPr>
        <p:spPr bwMode="auto">
          <a:xfrm flipH="1" flipV="1">
            <a:off x="7019925" y="1844675"/>
            <a:ext cx="576263" cy="3603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74771" name="Text Box 25"/>
          <p:cNvSpPr txBox="1">
            <a:spLocks noChangeArrowheads="1"/>
          </p:cNvSpPr>
          <p:nvPr/>
        </p:nvSpPr>
        <p:spPr bwMode="auto">
          <a:xfrm>
            <a:off x="447675" y="323850"/>
            <a:ext cx="8156575" cy="366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lnSpc>
                <a:spcPct val="130000"/>
              </a:lnSpc>
            </a:pPr>
            <a:r>
              <a:rPr lang="en-GB" sz="2000">
                <a:solidFill>
                  <a:schemeClr val="accent2"/>
                </a:solidFill>
              </a:rPr>
              <a:t>Each fluid element may possess a  </a:t>
            </a:r>
            <a:r>
              <a:rPr lang="en-GB" sz="2000" b="1">
                <a:solidFill>
                  <a:srgbClr val="FF0000"/>
                </a:solidFill>
              </a:rPr>
              <a:t>bulk motion </a:t>
            </a:r>
          </a:p>
          <a:p>
            <a:pPr marL="342900" indent="-342900">
              <a:lnSpc>
                <a:spcPct val="130000"/>
              </a:lnSpc>
            </a:pPr>
            <a:r>
              <a:rPr lang="en-GB" sz="2000">
                <a:solidFill>
                  <a:schemeClr val="accent2"/>
                </a:solidFill>
              </a:rPr>
              <a:t>with respect to the rest of the fluid, and this relative </a:t>
            </a:r>
          </a:p>
          <a:p>
            <a:pPr marL="342900" indent="-342900">
              <a:lnSpc>
                <a:spcPct val="130000"/>
              </a:lnSpc>
            </a:pPr>
            <a:r>
              <a:rPr lang="en-GB" sz="2000">
                <a:solidFill>
                  <a:schemeClr val="accent2"/>
                </a:solidFill>
              </a:rPr>
              <a:t>motion may be non-uniform.</a:t>
            </a:r>
          </a:p>
          <a:p>
            <a:pPr marL="342900" indent="-342900">
              <a:lnSpc>
                <a:spcPct val="130000"/>
              </a:lnSpc>
            </a:pPr>
            <a:endParaRPr lang="en-GB" sz="2000">
              <a:solidFill>
                <a:schemeClr val="accent2"/>
              </a:solidFill>
            </a:endParaRPr>
          </a:p>
          <a:p>
            <a:pPr marL="342900" indent="-342900">
              <a:lnSpc>
                <a:spcPct val="130000"/>
              </a:lnSpc>
            </a:pPr>
            <a:r>
              <a:rPr lang="en-GB" sz="2000" b="1">
                <a:solidFill>
                  <a:srgbClr val="FF0000"/>
                </a:solidFill>
              </a:rPr>
              <a:t>Perfect Fluid</a:t>
            </a:r>
            <a:r>
              <a:rPr lang="en-GB" sz="2000">
                <a:solidFill>
                  <a:schemeClr val="accent2"/>
                </a:solidFill>
              </a:rPr>
              <a:t>  if, in MCRF, each fluid </a:t>
            </a:r>
          </a:p>
          <a:p>
            <a:pPr marL="342900" indent="-342900">
              <a:lnSpc>
                <a:spcPct val="130000"/>
              </a:lnSpc>
            </a:pPr>
            <a:r>
              <a:rPr lang="en-GB" sz="2000">
                <a:solidFill>
                  <a:schemeClr val="accent2"/>
                </a:solidFill>
              </a:rPr>
              <a:t>element has no heat conduction or </a:t>
            </a:r>
          </a:p>
          <a:p>
            <a:pPr marL="342900" indent="-342900">
              <a:lnSpc>
                <a:spcPct val="130000"/>
              </a:lnSpc>
            </a:pPr>
            <a:r>
              <a:rPr lang="en-GB" sz="2000">
                <a:solidFill>
                  <a:schemeClr val="accent2"/>
                </a:solidFill>
              </a:rPr>
              <a:t>viscous forces, only pressure.</a:t>
            </a:r>
          </a:p>
          <a:p>
            <a:pPr marL="342900" indent="-342900">
              <a:lnSpc>
                <a:spcPct val="130000"/>
              </a:lnSpc>
            </a:pPr>
            <a:endParaRPr lang="en-GB" sz="2000">
              <a:solidFill>
                <a:schemeClr val="accent2"/>
              </a:solidFill>
            </a:endParaRPr>
          </a:p>
          <a:p>
            <a:pPr marL="342900" indent="-342900">
              <a:lnSpc>
                <a:spcPct val="130000"/>
              </a:lnSpc>
            </a:pPr>
            <a:r>
              <a:rPr lang="en-GB" sz="2000">
                <a:solidFill>
                  <a:schemeClr val="accent2"/>
                </a:solidFill>
              </a:rPr>
              <a:t>Dust  =  special case of pressure-free perfect fluid.</a:t>
            </a:r>
          </a:p>
        </p:txBody>
      </p:sp>
      <p:grpSp>
        <p:nvGrpSpPr>
          <p:cNvPr id="74772" name="Group 26"/>
          <p:cNvGrpSpPr>
            <a:grpSpLocks/>
          </p:cNvGrpSpPr>
          <p:nvPr/>
        </p:nvGrpSpPr>
        <p:grpSpPr bwMode="auto">
          <a:xfrm>
            <a:off x="71438" y="6237288"/>
            <a:ext cx="8964612" cy="579437"/>
            <a:chOff x="45" y="3929"/>
            <a:chExt cx="5647" cy="365"/>
          </a:xfrm>
        </p:grpSpPr>
        <p:pic>
          <p:nvPicPr>
            <p:cNvPr id="74773" name="Picture 27" descr="colourCMYK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5" y="3929"/>
              <a:ext cx="1157" cy="3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4774" name="Picture 28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468" y="3929"/>
              <a:ext cx="544" cy="3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4775" name="Text Box 29"/>
            <p:cNvSpPr txBox="1">
              <a:spLocks noChangeArrowheads="1"/>
            </p:cNvSpPr>
            <p:nvPr/>
          </p:nvSpPr>
          <p:spPr bwMode="auto">
            <a:xfrm>
              <a:off x="2424" y="4140"/>
              <a:ext cx="105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GB" sz="1000" dirty="0"/>
                <a:t>SUPAGWD, </a:t>
              </a:r>
              <a:r>
                <a:rPr lang="en-GB" sz="1000" dirty="0" smtClean="0"/>
                <a:t>October 2012</a:t>
              </a:r>
              <a:endParaRPr lang="en-US" sz="1000" dirty="0"/>
            </a:p>
          </p:txBody>
        </p:sp>
        <p:pic>
          <p:nvPicPr>
            <p:cNvPr id="74776" name="Picture 30" descr="SUPA_sm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092" y="3956"/>
              <a:ext cx="600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ext Box 25"/>
          <p:cNvSpPr txBox="1">
            <a:spLocks noChangeArrowheads="1"/>
          </p:cNvSpPr>
          <p:nvPr/>
        </p:nvSpPr>
        <p:spPr bwMode="auto">
          <a:xfrm>
            <a:off x="447675" y="323850"/>
            <a:ext cx="8156575" cy="56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lnSpc>
                <a:spcPct val="130000"/>
              </a:lnSpc>
            </a:pPr>
            <a:r>
              <a:rPr lang="en-GB" sz="2400">
                <a:solidFill>
                  <a:schemeClr val="accent2"/>
                </a:solidFill>
              </a:rPr>
              <a:t>Definition of E-M tensor</a:t>
            </a:r>
          </a:p>
        </p:txBody>
      </p:sp>
      <p:pic>
        <p:nvPicPr>
          <p:cNvPr id="75779" name="Picture 2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1052513"/>
            <a:ext cx="8353425" cy="260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780" name="Picture 2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3933825"/>
            <a:ext cx="631507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781" name="Picture 2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850" y="4633913"/>
            <a:ext cx="84963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5782" name="Line 29"/>
          <p:cNvSpPr>
            <a:spLocks noChangeShapeType="1"/>
          </p:cNvSpPr>
          <p:nvPr/>
        </p:nvSpPr>
        <p:spPr bwMode="auto">
          <a:xfrm>
            <a:off x="3419475" y="5084763"/>
            <a:ext cx="865188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grpSp>
        <p:nvGrpSpPr>
          <p:cNvPr id="75783" name="Group 30"/>
          <p:cNvGrpSpPr>
            <a:grpSpLocks/>
          </p:cNvGrpSpPr>
          <p:nvPr/>
        </p:nvGrpSpPr>
        <p:grpSpPr bwMode="auto">
          <a:xfrm>
            <a:off x="71438" y="6237288"/>
            <a:ext cx="8964612" cy="579437"/>
            <a:chOff x="45" y="3929"/>
            <a:chExt cx="5647" cy="365"/>
          </a:xfrm>
        </p:grpSpPr>
        <p:pic>
          <p:nvPicPr>
            <p:cNvPr id="75784" name="Picture 31" descr="colourCMYK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5" y="3929"/>
              <a:ext cx="1157" cy="3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5785" name="Picture 32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468" y="3929"/>
              <a:ext cx="544" cy="3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5786" name="Text Box 33"/>
            <p:cNvSpPr txBox="1">
              <a:spLocks noChangeArrowheads="1"/>
            </p:cNvSpPr>
            <p:nvPr/>
          </p:nvSpPr>
          <p:spPr bwMode="auto">
            <a:xfrm>
              <a:off x="2424" y="4140"/>
              <a:ext cx="105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GB" sz="1000" dirty="0"/>
                <a:t>SUPAGWD, </a:t>
              </a:r>
              <a:r>
                <a:rPr lang="en-GB" sz="1000" dirty="0" smtClean="0"/>
                <a:t>October 2012</a:t>
              </a:r>
              <a:endParaRPr lang="en-US" sz="1000" dirty="0"/>
            </a:p>
          </p:txBody>
        </p:sp>
        <p:pic>
          <p:nvPicPr>
            <p:cNvPr id="75787" name="Picture 34" descr="SUPA_sm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5092" y="3956"/>
              <a:ext cx="600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3"/>
          <p:cNvSpPr txBox="1">
            <a:spLocks noChangeArrowheads="1"/>
          </p:cNvSpPr>
          <p:nvPr/>
        </p:nvSpPr>
        <p:spPr bwMode="auto">
          <a:xfrm>
            <a:off x="611188" y="1125538"/>
            <a:ext cx="6788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Clr>
                <a:srgbClr val="FF0000"/>
              </a:buClr>
              <a:buFont typeface="Wingdings" pitchFamily="2" charset="2"/>
              <a:buAutoNum type="arabicPeriod"/>
            </a:pPr>
            <a:endParaRPr lang="en-GB" sz="2000"/>
          </a:p>
        </p:txBody>
      </p:sp>
      <p:grpSp>
        <p:nvGrpSpPr>
          <p:cNvPr id="17411" name="Group 5"/>
          <p:cNvGrpSpPr>
            <a:grpSpLocks/>
          </p:cNvGrpSpPr>
          <p:nvPr/>
        </p:nvGrpSpPr>
        <p:grpSpPr bwMode="auto">
          <a:xfrm>
            <a:off x="71438" y="6237288"/>
            <a:ext cx="8964612" cy="579437"/>
            <a:chOff x="45" y="3929"/>
            <a:chExt cx="5647" cy="365"/>
          </a:xfrm>
        </p:grpSpPr>
        <p:pic>
          <p:nvPicPr>
            <p:cNvPr id="17413" name="Picture 6" descr="colourCMYK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5" y="3929"/>
              <a:ext cx="1157" cy="3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414" name="Picture 7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468" y="3929"/>
              <a:ext cx="544" cy="3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415" name="Text Box 8"/>
            <p:cNvSpPr txBox="1">
              <a:spLocks noChangeArrowheads="1"/>
            </p:cNvSpPr>
            <p:nvPr/>
          </p:nvSpPr>
          <p:spPr bwMode="auto">
            <a:xfrm>
              <a:off x="2424" y="4140"/>
              <a:ext cx="105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GB" sz="1000" dirty="0"/>
                <a:t>SUPAGWD, </a:t>
              </a:r>
              <a:r>
                <a:rPr lang="en-GB" sz="1000" dirty="0" smtClean="0"/>
                <a:t>October 2012</a:t>
              </a:r>
              <a:endParaRPr lang="en-US" sz="1000" dirty="0"/>
            </a:p>
          </p:txBody>
        </p:sp>
        <p:pic>
          <p:nvPicPr>
            <p:cNvPr id="17416" name="Picture 9" descr="SUPA_sm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092" y="3956"/>
              <a:ext cx="600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7412" name="Picture 10"/>
          <p:cNvPicPr>
            <a:picLocks noChangeAspect="1" noChangeArrowheads="1"/>
          </p:cNvPicPr>
          <p:nvPr/>
        </p:nvPicPr>
        <p:blipFill>
          <a:blip r:embed="rId5" cstate="print"/>
          <a:srcRect b="18680"/>
          <a:stretch>
            <a:fillRect/>
          </a:stretch>
        </p:blipFill>
        <p:spPr bwMode="auto">
          <a:xfrm>
            <a:off x="53975" y="549275"/>
            <a:ext cx="8839200" cy="463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8" y="333375"/>
            <a:ext cx="9001125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80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2988" y="1196975"/>
            <a:ext cx="3867150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6804" name="Line 6"/>
          <p:cNvSpPr>
            <a:spLocks noChangeShapeType="1"/>
          </p:cNvSpPr>
          <p:nvPr/>
        </p:nvSpPr>
        <p:spPr bwMode="auto">
          <a:xfrm flipV="1">
            <a:off x="4643438" y="2636838"/>
            <a:ext cx="792162" cy="504825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76805" name="Text Box 7"/>
          <p:cNvSpPr txBox="1">
            <a:spLocks noChangeArrowheads="1"/>
          </p:cNvSpPr>
          <p:nvPr/>
        </p:nvSpPr>
        <p:spPr bwMode="auto">
          <a:xfrm>
            <a:off x="5559425" y="2297113"/>
            <a:ext cx="34051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>
                <a:solidFill>
                  <a:schemeClr val="accent2"/>
                </a:solidFill>
              </a:rPr>
              <a:t>Pressure due to random motion of particles in fluid element</a:t>
            </a:r>
          </a:p>
        </p:txBody>
      </p:sp>
      <p:grpSp>
        <p:nvGrpSpPr>
          <p:cNvPr id="76806" name="Group 15"/>
          <p:cNvGrpSpPr>
            <a:grpSpLocks/>
          </p:cNvGrpSpPr>
          <p:nvPr/>
        </p:nvGrpSpPr>
        <p:grpSpPr bwMode="auto">
          <a:xfrm>
            <a:off x="71438" y="6237288"/>
            <a:ext cx="8964612" cy="579437"/>
            <a:chOff x="45" y="3929"/>
            <a:chExt cx="5647" cy="365"/>
          </a:xfrm>
        </p:grpSpPr>
        <p:pic>
          <p:nvPicPr>
            <p:cNvPr id="76807" name="Picture 16" descr="colourCMYK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5" y="3929"/>
              <a:ext cx="1157" cy="3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6808" name="Picture 17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468" y="3929"/>
              <a:ext cx="544" cy="3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6809" name="Text Box 18"/>
            <p:cNvSpPr txBox="1">
              <a:spLocks noChangeArrowheads="1"/>
            </p:cNvSpPr>
            <p:nvPr/>
          </p:nvSpPr>
          <p:spPr bwMode="auto">
            <a:xfrm>
              <a:off x="2424" y="4140"/>
              <a:ext cx="105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GB" sz="1000" dirty="0"/>
                <a:t>SUPAGWD, </a:t>
              </a:r>
              <a:r>
                <a:rPr lang="en-GB" sz="1000" dirty="0" smtClean="0"/>
                <a:t>October 2012</a:t>
              </a:r>
              <a:endParaRPr lang="en-US" sz="1000" dirty="0"/>
            </a:p>
          </p:txBody>
        </p:sp>
        <p:pic>
          <p:nvPicPr>
            <p:cNvPr id="76810" name="Picture 19" descr="SUPA_sm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092" y="3956"/>
              <a:ext cx="600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Line 4"/>
          <p:cNvSpPr>
            <a:spLocks noChangeShapeType="1"/>
          </p:cNvSpPr>
          <p:nvPr/>
        </p:nvSpPr>
        <p:spPr bwMode="auto">
          <a:xfrm flipV="1">
            <a:off x="4643438" y="2636838"/>
            <a:ext cx="792162" cy="504825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77827" name="Text Box 5"/>
          <p:cNvSpPr txBox="1">
            <a:spLocks noChangeArrowheads="1"/>
          </p:cNvSpPr>
          <p:nvPr/>
        </p:nvSpPr>
        <p:spPr bwMode="auto">
          <a:xfrm>
            <a:off x="5559425" y="2297113"/>
            <a:ext cx="34051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>
                <a:solidFill>
                  <a:schemeClr val="accent2"/>
                </a:solidFill>
              </a:rPr>
              <a:t>Pressure due to random motion of particles in fluid element</a:t>
            </a:r>
          </a:p>
        </p:txBody>
      </p:sp>
      <p:pic>
        <p:nvPicPr>
          <p:cNvPr id="77828" name="Picture 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981075"/>
            <a:ext cx="8496300" cy="360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829" name="Picture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260350"/>
            <a:ext cx="7000875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7830" name="Rectangle 14"/>
          <p:cNvSpPr>
            <a:spLocks noChangeArrowheads="1"/>
          </p:cNvSpPr>
          <p:nvPr/>
        </p:nvSpPr>
        <p:spPr bwMode="auto">
          <a:xfrm>
            <a:off x="4500563" y="3644900"/>
            <a:ext cx="4175125" cy="50482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77831" name="Rectangle 15"/>
          <p:cNvSpPr>
            <a:spLocks noChangeArrowheads="1"/>
          </p:cNvSpPr>
          <p:nvPr/>
        </p:nvSpPr>
        <p:spPr bwMode="auto">
          <a:xfrm>
            <a:off x="7885113" y="2781300"/>
            <a:ext cx="935037" cy="8636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77832" name="Rectangle 16"/>
          <p:cNvSpPr>
            <a:spLocks noChangeArrowheads="1"/>
          </p:cNvSpPr>
          <p:nvPr/>
        </p:nvSpPr>
        <p:spPr bwMode="auto">
          <a:xfrm>
            <a:off x="250825" y="4076700"/>
            <a:ext cx="1152525" cy="6477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77833" name="AutoShape 17"/>
          <p:cNvSpPr>
            <a:spLocks noChangeArrowheads="1"/>
          </p:cNvSpPr>
          <p:nvPr/>
        </p:nvSpPr>
        <p:spPr bwMode="auto">
          <a:xfrm>
            <a:off x="2771775" y="2852738"/>
            <a:ext cx="3455988" cy="792162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pic>
        <p:nvPicPr>
          <p:cNvPr id="77834" name="Picture 1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5338" y="4325938"/>
            <a:ext cx="7553325" cy="169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7835" name="AutoShape 19"/>
          <p:cNvSpPr>
            <a:spLocks noChangeArrowheads="1"/>
          </p:cNvSpPr>
          <p:nvPr/>
        </p:nvSpPr>
        <p:spPr bwMode="auto">
          <a:xfrm>
            <a:off x="5435600" y="5084763"/>
            <a:ext cx="1584325" cy="865187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grpSp>
        <p:nvGrpSpPr>
          <p:cNvPr id="77836" name="Group 20"/>
          <p:cNvGrpSpPr>
            <a:grpSpLocks/>
          </p:cNvGrpSpPr>
          <p:nvPr/>
        </p:nvGrpSpPr>
        <p:grpSpPr bwMode="auto">
          <a:xfrm>
            <a:off x="71438" y="6237288"/>
            <a:ext cx="8964612" cy="579437"/>
            <a:chOff x="45" y="3929"/>
            <a:chExt cx="5647" cy="365"/>
          </a:xfrm>
        </p:grpSpPr>
        <p:pic>
          <p:nvPicPr>
            <p:cNvPr id="77837" name="Picture 21" descr="colourCMYK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5" y="3929"/>
              <a:ext cx="1157" cy="3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7838" name="Picture 22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468" y="3929"/>
              <a:ext cx="544" cy="3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7839" name="Text Box 23"/>
            <p:cNvSpPr txBox="1">
              <a:spLocks noChangeArrowheads="1"/>
            </p:cNvSpPr>
            <p:nvPr/>
          </p:nvSpPr>
          <p:spPr bwMode="auto">
            <a:xfrm>
              <a:off x="2424" y="4140"/>
              <a:ext cx="105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GB" sz="1000" dirty="0"/>
                <a:t>SUPAGWD, </a:t>
              </a:r>
              <a:r>
                <a:rPr lang="en-GB" sz="1000" dirty="0" smtClean="0"/>
                <a:t>October 2012</a:t>
              </a:r>
              <a:endParaRPr lang="en-US" sz="1000" dirty="0"/>
            </a:p>
          </p:txBody>
        </p:sp>
        <p:pic>
          <p:nvPicPr>
            <p:cNvPr id="77840" name="Picture 24" descr="SUPA_sm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5092" y="3956"/>
              <a:ext cx="600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333375"/>
            <a:ext cx="2790825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85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1125538"/>
            <a:ext cx="8353425" cy="179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852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288" y="3248025"/>
            <a:ext cx="8353425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8853" name="AutoShape 7"/>
          <p:cNvSpPr>
            <a:spLocks noChangeArrowheads="1"/>
          </p:cNvSpPr>
          <p:nvPr/>
        </p:nvSpPr>
        <p:spPr bwMode="auto">
          <a:xfrm>
            <a:off x="323850" y="3141663"/>
            <a:ext cx="8569325" cy="1150937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grpSp>
        <p:nvGrpSpPr>
          <p:cNvPr id="78854" name="Group 15"/>
          <p:cNvGrpSpPr>
            <a:grpSpLocks/>
          </p:cNvGrpSpPr>
          <p:nvPr/>
        </p:nvGrpSpPr>
        <p:grpSpPr bwMode="auto">
          <a:xfrm>
            <a:off x="71438" y="6237288"/>
            <a:ext cx="8964612" cy="579437"/>
            <a:chOff x="45" y="3929"/>
            <a:chExt cx="5647" cy="365"/>
          </a:xfrm>
        </p:grpSpPr>
        <p:pic>
          <p:nvPicPr>
            <p:cNvPr id="78855" name="Picture 16" descr="colourCMYK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5" y="3929"/>
              <a:ext cx="1157" cy="3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8856" name="Picture 17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468" y="3929"/>
              <a:ext cx="544" cy="3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8857" name="Text Box 18"/>
            <p:cNvSpPr txBox="1">
              <a:spLocks noChangeArrowheads="1"/>
            </p:cNvSpPr>
            <p:nvPr/>
          </p:nvSpPr>
          <p:spPr bwMode="auto">
            <a:xfrm>
              <a:off x="2424" y="4140"/>
              <a:ext cx="105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GB" sz="1000" dirty="0"/>
                <a:t>SUPAGWD, </a:t>
              </a:r>
              <a:r>
                <a:rPr lang="en-GB" sz="1000" dirty="0" smtClean="0"/>
                <a:t>October 2012</a:t>
              </a:r>
              <a:endParaRPr lang="en-US" sz="1000" dirty="0"/>
            </a:p>
          </p:txBody>
        </p:sp>
        <p:pic>
          <p:nvPicPr>
            <p:cNvPr id="78858" name="Picture 19" descr="SUPA_sm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5092" y="3956"/>
              <a:ext cx="600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404813"/>
            <a:ext cx="8280400" cy="2335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9875" name="Text Box 5"/>
          <p:cNvSpPr txBox="1">
            <a:spLocks noChangeArrowheads="1"/>
          </p:cNvSpPr>
          <p:nvPr/>
        </p:nvSpPr>
        <p:spPr bwMode="auto">
          <a:xfrm>
            <a:off x="592138" y="2919413"/>
            <a:ext cx="1522412" cy="253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000">
                <a:solidFill>
                  <a:schemeClr val="accent2"/>
                </a:solidFill>
              </a:rPr>
              <a:t>Hence</a:t>
            </a:r>
          </a:p>
          <a:p>
            <a:endParaRPr lang="en-GB" sz="2000">
              <a:solidFill>
                <a:schemeClr val="accent2"/>
              </a:solidFill>
            </a:endParaRPr>
          </a:p>
          <a:p>
            <a:endParaRPr lang="en-GB" sz="2000">
              <a:solidFill>
                <a:schemeClr val="accent2"/>
              </a:solidFill>
            </a:endParaRPr>
          </a:p>
          <a:p>
            <a:endParaRPr lang="en-GB" sz="2000">
              <a:solidFill>
                <a:schemeClr val="accent2"/>
              </a:solidFill>
            </a:endParaRPr>
          </a:p>
          <a:p>
            <a:endParaRPr lang="en-GB" sz="2000">
              <a:solidFill>
                <a:schemeClr val="accent2"/>
              </a:solidFill>
            </a:endParaRPr>
          </a:p>
          <a:p>
            <a:endParaRPr lang="en-GB" sz="2000">
              <a:solidFill>
                <a:schemeClr val="accent2"/>
              </a:solidFill>
            </a:endParaRPr>
          </a:p>
          <a:p>
            <a:endParaRPr lang="en-GB" sz="2000">
              <a:solidFill>
                <a:schemeClr val="accent2"/>
              </a:solidFill>
            </a:endParaRPr>
          </a:p>
          <a:p>
            <a:r>
              <a:rPr lang="en-GB" sz="2000">
                <a:solidFill>
                  <a:schemeClr val="accent2"/>
                </a:solidFill>
              </a:rPr>
              <a:t>	and</a:t>
            </a:r>
          </a:p>
        </p:txBody>
      </p:sp>
      <p:pic>
        <p:nvPicPr>
          <p:cNvPr id="7987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313" y="2924175"/>
            <a:ext cx="5270500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9877" name="AutoShape 7"/>
          <p:cNvSpPr>
            <a:spLocks noChangeArrowheads="1"/>
          </p:cNvSpPr>
          <p:nvPr/>
        </p:nvSpPr>
        <p:spPr bwMode="auto">
          <a:xfrm>
            <a:off x="2484438" y="2852738"/>
            <a:ext cx="5688012" cy="1081087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pic>
        <p:nvPicPr>
          <p:cNvPr id="79878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6600" y="4724400"/>
            <a:ext cx="1944688" cy="98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9879" name="AutoShape 9"/>
          <p:cNvSpPr>
            <a:spLocks noChangeArrowheads="1"/>
          </p:cNvSpPr>
          <p:nvPr/>
        </p:nvSpPr>
        <p:spPr bwMode="auto">
          <a:xfrm>
            <a:off x="3203575" y="4724400"/>
            <a:ext cx="2305050" cy="1081088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79880" name="Text Box 10"/>
          <p:cNvSpPr txBox="1">
            <a:spLocks noChangeArrowheads="1"/>
          </p:cNvSpPr>
          <p:nvPr/>
        </p:nvSpPr>
        <p:spPr bwMode="auto">
          <a:xfrm>
            <a:off x="5992813" y="4818063"/>
            <a:ext cx="2611437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>
                <a:solidFill>
                  <a:schemeClr val="accent2"/>
                </a:solidFill>
              </a:rPr>
              <a:t>Covariant expression of energy conservation in a curved spacetime.</a:t>
            </a:r>
          </a:p>
        </p:txBody>
      </p:sp>
      <p:grpSp>
        <p:nvGrpSpPr>
          <p:cNvPr id="79881" name="Group 17"/>
          <p:cNvGrpSpPr>
            <a:grpSpLocks/>
          </p:cNvGrpSpPr>
          <p:nvPr/>
        </p:nvGrpSpPr>
        <p:grpSpPr bwMode="auto">
          <a:xfrm>
            <a:off x="71438" y="6237288"/>
            <a:ext cx="8964612" cy="579437"/>
            <a:chOff x="45" y="3929"/>
            <a:chExt cx="5647" cy="365"/>
          </a:xfrm>
        </p:grpSpPr>
        <p:pic>
          <p:nvPicPr>
            <p:cNvPr id="79882" name="Picture 18" descr="colourCMYK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5" y="3929"/>
              <a:ext cx="1157" cy="3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9883" name="Picture 19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468" y="3929"/>
              <a:ext cx="544" cy="3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9884" name="Text Box 20"/>
            <p:cNvSpPr txBox="1">
              <a:spLocks noChangeArrowheads="1"/>
            </p:cNvSpPr>
            <p:nvPr/>
          </p:nvSpPr>
          <p:spPr bwMode="auto">
            <a:xfrm>
              <a:off x="2424" y="4140"/>
              <a:ext cx="105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GB" sz="1000" dirty="0"/>
                <a:t>SUPAGWD, </a:t>
              </a:r>
              <a:r>
                <a:rPr lang="en-GB" sz="1000" dirty="0" smtClean="0"/>
                <a:t>October 2012</a:t>
              </a:r>
              <a:endParaRPr lang="en-US" sz="1000" dirty="0"/>
            </a:p>
          </p:txBody>
        </p:sp>
        <p:pic>
          <p:nvPicPr>
            <p:cNvPr id="79885" name="Picture 21" descr="SUPA_sm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5092" y="3956"/>
              <a:ext cx="600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700" name="Text Box 4"/>
          <p:cNvSpPr txBox="1">
            <a:spLocks noChangeArrowheads="1"/>
          </p:cNvSpPr>
          <p:nvPr/>
        </p:nvSpPr>
        <p:spPr bwMode="auto">
          <a:xfrm>
            <a:off x="323850" y="404813"/>
            <a:ext cx="8208963" cy="5170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en-GB" sz="2000">
                <a:solidFill>
                  <a:schemeClr val="accent2"/>
                </a:solidFill>
              </a:rPr>
              <a:t>So how does “matter tell spacetime how to curve”?...</a:t>
            </a:r>
          </a:p>
          <a:p>
            <a:pPr>
              <a:lnSpc>
                <a:spcPct val="130000"/>
              </a:lnSpc>
              <a:defRPr/>
            </a:pPr>
            <a:endParaRPr lang="en-GB" sz="1200">
              <a:solidFill>
                <a:schemeClr val="accent2"/>
              </a:solidFill>
            </a:endParaRPr>
          </a:p>
          <a:p>
            <a:pPr algn="ctr">
              <a:lnSpc>
                <a:spcPct val="130000"/>
              </a:lnSpc>
              <a:defRPr/>
            </a:pPr>
            <a:r>
              <a:rPr lang="en-GB" sz="3200" b="1" i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Einstein’s Equations</a:t>
            </a:r>
          </a:p>
          <a:p>
            <a:pPr>
              <a:lnSpc>
                <a:spcPct val="130000"/>
              </a:lnSpc>
              <a:defRPr/>
            </a:pPr>
            <a:endParaRPr lang="en-GB" sz="1200">
              <a:solidFill>
                <a:schemeClr val="accent2"/>
              </a:solidFill>
            </a:endParaRPr>
          </a:p>
          <a:p>
            <a:pPr>
              <a:lnSpc>
                <a:spcPct val="130000"/>
              </a:lnSpc>
              <a:defRPr/>
            </a:pPr>
            <a:r>
              <a:rPr lang="en-GB" sz="2000">
                <a:solidFill>
                  <a:schemeClr val="accent2"/>
                </a:solidFill>
              </a:rPr>
              <a:t>BUT   the E-M tensor is of rank 2, whereas the R-C tensor is of rank 4.</a:t>
            </a:r>
          </a:p>
          <a:p>
            <a:pPr>
              <a:lnSpc>
                <a:spcPct val="130000"/>
              </a:lnSpc>
              <a:defRPr/>
            </a:pPr>
            <a:endParaRPr lang="en-GB" sz="2000">
              <a:solidFill>
                <a:schemeClr val="accent2"/>
              </a:solidFill>
            </a:endParaRPr>
          </a:p>
          <a:p>
            <a:pPr>
              <a:lnSpc>
                <a:spcPct val="130000"/>
              </a:lnSpc>
              <a:defRPr/>
            </a:pPr>
            <a:r>
              <a:rPr lang="en-GB" sz="2000">
                <a:solidFill>
                  <a:schemeClr val="accent2"/>
                </a:solidFill>
              </a:rPr>
              <a:t>Einstein’s equations involve  </a:t>
            </a:r>
            <a:r>
              <a:rPr lang="en-GB" sz="2000">
                <a:solidFill>
                  <a:srgbClr val="FF0000"/>
                </a:solidFill>
              </a:rPr>
              <a:t>contractions</a:t>
            </a:r>
            <a:r>
              <a:rPr lang="en-GB" sz="2000">
                <a:solidFill>
                  <a:schemeClr val="accent2"/>
                </a:solidFill>
              </a:rPr>
              <a:t>  of the R-C tensor.</a:t>
            </a:r>
          </a:p>
          <a:p>
            <a:pPr>
              <a:lnSpc>
                <a:spcPct val="130000"/>
              </a:lnSpc>
              <a:defRPr/>
            </a:pPr>
            <a:endParaRPr lang="en-GB" sz="2000">
              <a:solidFill>
                <a:schemeClr val="accent2"/>
              </a:solidFill>
            </a:endParaRPr>
          </a:p>
          <a:p>
            <a:pPr>
              <a:lnSpc>
                <a:spcPct val="130000"/>
              </a:lnSpc>
              <a:defRPr/>
            </a:pPr>
            <a:endParaRPr lang="en-GB" sz="2000">
              <a:solidFill>
                <a:schemeClr val="accent2"/>
              </a:solidFill>
            </a:endParaRPr>
          </a:p>
          <a:p>
            <a:pPr>
              <a:lnSpc>
                <a:spcPct val="130000"/>
              </a:lnSpc>
              <a:defRPr/>
            </a:pPr>
            <a:r>
              <a:rPr lang="en-GB" sz="2000">
                <a:solidFill>
                  <a:schemeClr val="accent2"/>
                </a:solidFill>
              </a:rPr>
              <a:t>Define the  </a:t>
            </a:r>
            <a:r>
              <a:rPr lang="en-GB" sz="2000" b="1">
                <a:solidFill>
                  <a:srgbClr val="FF0000"/>
                </a:solidFill>
              </a:rPr>
              <a:t>Ricci tensor</a:t>
            </a:r>
            <a:r>
              <a:rPr lang="en-GB" sz="2000">
                <a:solidFill>
                  <a:schemeClr val="accent2"/>
                </a:solidFill>
              </a:rPr>
              <a:t>  by</a:t>
            </a:r>
          </a:p>
          <a:p>
            <a:pPr>
              <a:lnSpc>
                <a:spcPct val="130000"/>
              </a:lnSpc>
              <a:defRPr/>
            </a:pPr>
            <a:endParaRPr lang="en-GB" sz="2000">
              <a:solidFill>
                <a:schemeClr val="accent2"/>
              </a:solidFill>
            </a:endParaRPr>
          </a:p>
          <a:p>
            <a:pPr>
              <a:lnSpc>
                <a:spcPct val="130000"/>
              </a:lnSpc>
              <a:defRPr/>
            </a:pPr>
            <a:endParaRPr lang="en-GB" sz="2000">
              <a:solidFill>
                <a:schemeClr val="accent2"/>
              </a:solidFill>
            </a:endParaRPr>
          </a:p>
          <a:p>
            <a:pPr>
              <a:lnSpc>
                <a:spcPct val="130000"/>
              </a:lnSpc>
              <a:defRPr/>
            </a:pPr>
            <a:r>
              <a:rPr lang="en-GB" sz="2000">
                <a:solidFill>
                  <a:schemeClr val="accent2"/>
                </a:solidFill>
              </a:rPr>
              <a:t>and the  </a:t>
            </a:r>
            <a:r>
              <a:rPr lang="en-GB" sz="2000" b="1">
                <a:solidFill>
                  <a:srgbClr val="FF0000"/>
                </a:solidFill>
              </a:rPr>
              <a:t>curvature scalar</a:t>
            </a:r>
            <a:r>
              <a:rPr lang="en-GB" sz="2000">
                <a:solidFill>
                  <a:schemeClr val="accent2"/>
                </a:solidFill>
              </a:rPr>
              <a:t>  by</a:t>
            </a:r>
          </a:p>
        </p:txBody>
      </p:sp>
      <p:pic>
        <p:nvPicPr>
          <p:cNvPr id="80899" name="Picture 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175" y="3644900"/>
            <a:ext cx="2665413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900" name="Picture 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638" y="4868863"/>
            <a:ext cx="2665412" cy="103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0901" name="Group 13"/>
          <p:cNvGrpSpPr>
            <a:grpSpLocks/>
          </p:cNvGrpSpPr>
          <p:nvPr/>
        </p:nvGrpSpPr>
        <p:grpSpPr bwMode="auto">
          <a:xfrm>
            <a:off x="71438" y="6237288"/>
            <a:ext cx="8964612" cy="579437"/>
            <a:chOff x="45" y="3929"/>
            <a:chExt cx="5647" cy="365"/>
          </a:xfrm>
        </p:grpSpPr>
        <p:pic>
          <p:nvPicPr>
            <p:cNvPr id="80902" name="Picture 14" descr="colourCMYK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5" y="3929"/>
              <a:ext cx="1157" cy="3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0903" name="Picture 15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468" y="3929"/>
              <a:ext cx="544" cy="3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0904" name="Text Box 16"/>
            <p:cNvSpPr txBox="1">
              <a:spLocks noChangeArrowheads="1"/>
            </p:cNvSpPr>
            <p:nvPr/>
          </p:nvSpPr>
          <p:spPr bwMode="auto">
            <a:xfrm>
              <a:off x="2424" y="4140"/>
              <a:ext cx="105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GB" sz="1000" dirty="0"/>
                <a:t>SUPAGWD, </a:t>
              </a:r>
              <a:r>
                <a:rPr lang="en-GB" sz="1000" dirty="0" smtClean="0"/>
                <a:t>October 2012</a:t>
              </a:r>
              <a:endParaRPr lang="en-US" sz="1000" dirty="0"/>
            </a:p>
          </p:txBody>
        </p:sp>
        <p:pic>
          <p:nvPicPr>
            <p:cNvPr id="80905" name="Picture 17" descr="SUPA_sm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092" y="3956"/>
              <a:ext cx="600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475" y="260350"/>
            <a:ext cx="3313113" cy="103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23" name="Text Box 11"/>
          <p:cNvSpPr txBox="1">
            <a:spLocks noChangeArrowheads="1"/>
          </p:cNvSpPr>
          <p:nvPr/>
        </p:nvSpPr>
        <p:spPr bwMode="auto">
          <a:xfrm>
            <a:off x="323850" y="404813"/>
            <a:ext cx="8208963" cy="525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en-GB" sz="2000">
                <a:solidFill>
                  <a:schemeClr val="accent2"/>
                </a:solidFill>
              </a:rPr>
              <a:t>We can raise indices via</a:t>
            </a:r>
          </a:p>
          <a:p>
            <a:pPr>
              <a:lnSpc>
                <a:spcPct val="130000"/>
              </a:lnSpc>
            </a:pPr>
            <a:endParaRPr lang="en-GB" sz="2000">
              <a:solidFill>
                <a:schemeClr val="accent2"/>
              </a:solidFill>
            </a:endParaRPr>
          </a:p>
          <a:p>
            <a:pPr>
              <a:lnSpc>
                <a:spcPct val="130000"/>
              </a:lnSpc>
            </a:pPr>
            <a:endParaRPr lang="en-GB" sz="2000">
              <a:solidFill>
                <a:schemeClr val="accent2"/>
              </a:solidFill>
            </a:endParaRPr>
          </a:p>
          <a:p>
            <a:pPr>
              <a:lnSpc>
                <a:spcPct val="130000"/>
              </a:lnSpc>
            </a:pPr>
            <a:r>
              <a:rPr lang="en-GB" sz="2000">
                <a:solidFill>
                  <a:schemeClr val="accent2"/>
                </a:solidFill>
              </a:rPr>
              <a:t>and define the  Einstein tensor</a:t>
            </a:r>
          </a:p>
          <a:p>
            <a:pPr>
              <a:lnSpc>
                <a:spcPct val="130000"/>
              </a:lnSpc>
            </a:pPr>
            <a:endParaRPr lang="en-GB" sz="2000">
              <a:solidFill>
                <a:schemeClr val="accent2"/>
              </a:solidFill>
            </a:endParaRPr>
          </a:p>
          <a:p>
            <a:pPr>
              <a:lnSpc>
                <a:spcPct val="130000"/>
              </a:lnSpc>
            </a:pPr>
            <a:endParaRPr lang="en-GB" sz="2000">
              <a:solidFill>
                <a:schemeClr val="accent2"/>
              </a:solidFill>
            </a:endParaRPr>
          </a:p>
          <a:p>
            <a:pPr>
              <a:lnSpc>
                <a:spcPct val="130000"/>
              </a:lnSpc>
            </a:pPr>
            <a:endParaRPr lang="en-GB" sz="2000">
              <a:solidFill>
                <a:schemeClr val="accent2"/>
              </a:solidFill>
            </a:endParaRPr>
          </a:p>
          <a:p>
            <a:pPr>
              <a:lnSpc>
                <a:spcPct val="130000"/>
              </a:lnSpc>
            </a:pPr>
            <a:endParaRPr lang="en-GB" sz="2000">
              <a:solidFill>
                <a:schemeClr val="accent2"/>
              </a:solidFill>
            </a:endParaRPr>
          </a:p>
          <a:p>
            <a:pPr>
              <a:lnSpc>
                <a:spcPct val="130000"/>
              </a:lnSpc>
            </a:pPr>
            <a:r>
              <a:rPr lang="en-GB" sz="2000">
                <a:solidFill>
                  <a:schemeClr val="accent2"/>
                </a:solidFill>
              </a:rPr>
              <a:t>We can show that</a:t>
            </a:r>
          </a:p>
          <a:p>
            <a:pPr>
              <a:lnSpc>
                <a:spcPct val="130000"/>
              </a:lnSpc>
            </a:pPr>
            <a:endParaRPr lang="en-GB" sz="2000">
              <a:solidFill>
                <a:schemeClr val="accent2"/>
              </a:solidFill>
            </a:endParaRPr>
          </a:p>
          <a:p>
            <a:pPr>
              <a:lnSpc>
                <a:spcPct val="130000"/>
              </a:lnSpc>
            </a:pPr>
            <a:endParaRPr lang="en-GB" sz="2000">
              <a:solidFill>
                <a:schemeClr val="accent2"/>
              </a:solidFill>
            </a:endParaRPr>
          </a:p>
          <a:p>
            <a:pPr>
              <a:lnSpc>
                <a:spcPct val="130000"/>
              </a:lnSpc>
            </a:pPr>
            <a:endParaRPr lang="en-GB" sz="2000">
              <a:solidFill>
                <a:schemeClr val="accent2"/>
              </a:solidFill>
            </a:endParaRPr>
          </a:p>
          <a:p>
            <a:pPr>
              <a:lnSpc>
                <a:spcPct val="130000"/>
              </a:lnSpc>
            </a:pPr>
            <a:r>
              <a:rPr lang="en-GB" sz="2000">
                <a:solidFill>
                  <a:schemeClr val="accent2"/>
                </a:solidFill>
              </a:rPr>
              <a:t>	so that</a:t>
            </a:r>
          </a:p>
        </p:txBody>
      </p:sp>
      <p:pic>
        <p:nvPicPr>
          <p:cNvPr id="81924" name="Picture 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0200" y="1125538"/>
            <a:ext cx="4652963" cy="147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25" name="AutoShape 13"/>
          <p:cNvSpPr>
            <a:spLocks noChangeArrowheads="1"/>
          </p:cNvSpPr>
          <p:nvPr/>
        </p:nvSpPr>
        <p:spPr bwMode="auto">
          <a:xfrm>
            <a:off x="4211638" y="1268413"/>
            <a:ext cx="4392612" cy="1368425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pic>
        <p:nvPicPr>
          <p:cNvPr id="81926" name="Picture 1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43213" y="3284538"/>
            <a:ext cx="2092325" cy="1169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27" name="Picture 1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27313" y="4724400"/>
            <a:ext cx="3443287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28" name="AutoShape 16"/>
          <p:cNvSpPr>
            <a:spLocks noChangeArrowheads="1"/>
          </p:cNvSpPr>
          <p:nvPr/>
        </p:nvSpPr>
        <p:spPr bwMode="auto">
          <a:xfrm>
            <a:off x="2771775" y="4724400"/>
            <a:ext cx="3313113" cy="1368425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grpSp>
        <p:nvGrpSpPr>
          <p:cNvPr id="81929" name="Group 17"/>
          <p:cNvGrpSpPr>
            <a:grpSpLocks/>
          </p:cNvGrpSpPr>
          <p:nvPr/>
        </p:nvGrpSpPr>
        <p:grpSpPr bwMode="auto">
          <a:xfrm>
            <a:off x="71438" y="6237288"/>
            <a:ext cx="8964612" cy="579437"/>
            <a:chOff x="45" y="3929"/>
            <a:chExt cx="5647" cy="365"/>
          </a:xfrm>
        </p:grpSpPr>
        <p:pic>
          <p:nvPicPr>
            <p:cNvPr id="81930" name="Picture 18" descr="colourCMYK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5" y="3929"/>
              <a:ext cx="1157" cy="3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1931" name="Picture 19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468" y="3929"/>
              <a:ext cx="544" cy="3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1932" name="Text Box 20"/>
            <p:cNvSpPr txBox="1">
              <a:spLocks noChangeArrowheads="1"/>
            </p:cNvSpPr>
            <p:nvPr/>
          </p:nvSpPr>
          <p:spPr bwMode="auto">
            <a:xfrm>
              <a:off x="2424" y="4140"/>
              <a:ext cx="105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GB" sz="1000" dirty="0"/>
                <a:t>SUPAGWD, </a:t>
              </a:r>
              <a:r>
                <a:rPr lang="en-GB" sz="1000" dirty="0" smtClean="0"/>
                <a:t>October 2012</a:t>
              </a:r>
              <a:endParaRPr lang="en-US" sz="1000" dirty="0"/>
            </a:p>
          </p:txBody>
        </p:sp>
        <p:pic>
          <p:nvPicPr>
            <p:cNvPr id="81933" name="Picture 21" descr="SUPA_sm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5092" y="3956"/>
              <a:ext cx="600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Text Box 9"/>
          <p:cNvSpPr txBox="1">
            <a:spLocks noChangeArrowheads="1"/>
          </p:cNvSpPr>
          <p:nvPr/>
        </p:nvSpPr>
        <p:spPr bwMode="auto">
          <a:xfrm>
            <a:off x="323850" y="563563"/>
            <a:ext cx="8208963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en-GB" sz="2000">
                <a:solidFill>
                  <a:schemeClr val="accent2"/>
                </a:solidFill>
              </a:rPr>
              <a:t>Einstein took as solution the form</a:t>
            </a:r>
          </a:p>
        </p:txBody>
      </p:sp>
      <p:pic>
        <p:nvPicPr>
          <p:cNvPr id="82947" name="Picture 1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99063" y="260350"/>
            <a:ext cx="2973387" cy="1154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948" name="AutoShape 16"/>
          <p:cNvSpPr>
            <a:spLocks noChangeArrowheads="1"/>
          </p:cNvSpPr>
          <p:nvPr/>
        </p:nvSpPr>
        <p:spPr bwMode="auto">
          <a:xfrm>
            <a:off x="5148263" y="333375"/>
            <a:ext cx="3168650" cy="1079500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pic>
        <p:nvPicPr>
          <p:cNvPr id="82949" name="Picture 1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1773238"/>
            <a:ext cx="8207375" cy="130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950" name="Text Box 18"/>
          <p:cNvSpPr txBox="1">
            <a:spLocks noChangeArrowheads="1"/>
          </p:cNvSpPr>
          <p:nvPr/>
        </p:nvSpPr>
        <p:spPr bwMode="auto">
          <a:xfrm>
            <a:off x="735013" y="3592513"/>
            <a:ext cx="3984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400">
                <a:solidFill>
                  <a:schemeClr val="accent2"/>
                </a:solidFill>
              </a:rPr>
              <a:t>Solving Einstein’s equations</a:t>
            </a:r>
          </a:p>
        </p:txBody>
      </p:sp>
      <p:sp>
        <p:nvSpPr>
          <p:cNvPr id="82951" name="Text Box 19"/>
          <p:cNvSpPr txBox="1">
            <a:spLocks noChangeArrowheads="1"/>
          </p:cNvSpPr>
          <p:nvPr/>
        </p:nvSpPr>
        <p:spPr bwMode="auto">
          <a:xfrm>
            <a:off x="684213" y="4271963"/>
            <a:ext cx="82296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en-GB" sz="2000">
                <a:solidFill>
                  <a:schemeClr val="tx2"/>
                </a:solidFill>
              </a:rPr>
              <a:t>Given the metric, we can compute the Christoffel symbols, then the geodesics of ‘test’ particles. </a:t>
            </a:r>
          </a:p>
          <a:p>
            <a:pPr>
              <a:lnSpc>
                <a:spcPct val="130000"/>
              </a:lnSpc>
            </a:pPr>
            <a:endParaRPr lang="en-GB" sz="1600">
              <a:solidFill>
                <a:schemeClr val="tx2"/>
              </a:solidFill>
            </a:endParaRPr>
          </a:p>
          <a:p>
            <a:pPr>
              <a:lnSpc>
                <a:spcPct val="130000"/>
              </a:lnSpc>
            </a:pPr>
            <a:r>
              <a:rPr lang="en-GB" sz="2000">
                <a:solidFill>
                  <a:schemeClr val="tx2"/>
                </a:solidFill>
              </a:rPr>
              <a:t>We can also compute the R-C tensor, Einstein tensor  and E-M tensor. </a:t>
            </a:r>
          </a:p>
        </p:txBody>
      </p:sp>
      <p:grpSp>
        <p:nvGrpSpPr>
          <p:cNvPr id="82952" name="Group 20"/>
          <p:cNvGrpSpPr>
            <a:grpSpLocks/>
          </p:cNvGrpSpPr>
          <p:nvPr/>
        </p:nvGrpSpPr>
        <p:grpSpPr bwMode="auto">
          <a:xfrm>
            <a:off x="71438" y="6237288"/>
            <a:ext cx="8964612" cy="579437"/>
            <a:chOff x="45" y="3929"/>
            <a:chExt cx="5647" cy="365"/>
          </a:xfrm>
        </p:grpSpPr>
        <p:pic>
          <p:nvPicPr>
            <p:cNvPr id="82953" name="Picture 21" descr="colourCMYK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5" y="3929"/>
              <a:ext cx="1157" cy="3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2954" name="Picture 2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468" y="3929"/>
              <a:ext cx="544" cy="3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2955" name="Text Box 23"/>
            <p:cNvSpPr txBox="1">
              <a:spLocks noChangeArrowheads="1"/>
            </p:cNvSpPr>
            <p:nvPr/>
          </p:nvSpPr>
          <p:spPr bwMode="auto">
            <a:xfrm>
              <a:off x="2424" y="4140"/>
              <a:ext cx="105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GB" sz="1000" dirty="0"/>
                <a:t>SUPAGWD, </a:t>
              </a:r>
              <a:r>
                <a:rPr lang="en-GB" sz="1000" dirty="0" smtClean="0"/>
                <a:t>October 2012</a:t>
              </a:r>
              <a:endParaRPr lang="en-US" sz="1000" dirty="0"/>
            </a:p>
          </p:txBody>
        </p:sp>
        <p:pic>
          <p:nvPicPr>
            <p:cNvPr id="82956" name="Picture 24" descr="SUPA_sm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092" y="3956"/>
              <a:ext cx="600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Text Box 10"/>
          <p:cNvSpPr txBox="1">
            <a:spLocks noChangeArrowheads="1"/>
          </p:cNvSpPr>
          <p:nvPr/>
        </p:nvSpPr>
        <p:spPr bwMode="auto">
          <a:xfrm>
            <a:off x="323850" y="563563"/>
            <a:ext cx="8208963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en-GB" sz="2000">
                <a:solidFill>
                  <a:schemeClr val="accent2"/>
                </a:solidFill>
              </a:rPr>
              <a:t>What about the other way around?...</a:t>
            </a:r>
          </a:p>
        </p:txBody>
      </p:sp>
      <p:sp>
        <p:nvSpPr>
          <p:cNvPr id="83971" name="Text Box 11"/>
          <p:cNvSpPr txBox="1">
            <a:spLocks noChangeArrowheads="1"/>
          </p:cNvSpPr>
          <p:nvPr/>
        </p:nvSpPr>
        <p:spPr bwMode="auto">
          <a:xfrm>
            <a:off x="950913" y="1406525"/>
            <a:ext cx="7292975" cy="2154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en-GB" sz="2000">
                <a:solidFill>
                  <a:schemeClr val="tx2"/>
                </a:solidFill>
              </a:rPr>
              <a:t>Highly non-trivial problem, in general intractable, but given E-M  tensor can solve for metric in some special cases.</a:t>
            </a:r>
          </a:p>
          <a:p>
            <a:pPr>
              <a:lnSpc>
                <a:spcPct val="130000"/>
              </a:lnSpc>
            </a:pPr>
            <a:endParaRPr lang="en-GB" sz="2000">
              <a:solidFill>
                <a:schemeClr val="tx2"/>
              </a:solidFill>
            </a:endParaRPr>
          </a:p>
          <a:p>
            <a:pPr>
              <a:lnSpc>
                <a:spcPct val="130000"/>
              </a:lnSpc>
            </a:pPr>
            <a:r>
              <a:rPr lang="en-GB" sz="2000">
                <a:solidFill>
                  <a:schemeClr val="tx2"/>
                </a:solidFill>
              </a:rPr>
              <a:t>e.g.	</a:t>
            </a:r>
            <a:r>
              <a:rPr lang="en-GB" sz="2000">
                <a:solidFill>
                  <a:srgbClr val="FF0000"/>
                </a:solidFill>
              </a:rPr>
              <a:t>Schwarzschild solution, for the spherically symmetric 	static spacetime exterior to a mass  </a:t>
            </a:r>
            <a:r>
              <a:rPr lang="en-GB" sz="2400" i="1">
                <a:solidFill>
                  <a:schemeClr val="tx2"/>
                </a:solidFill>
                <a:latin typeface="Times New Roman" pitchFamily="18" charset="0"/>
              </a:rPr>
              <a:t>M</a:t>
            </a:r>
            <a:r>
              <a:rPr lang="en-GB" sz="2000">
                <a:solidFill>
                  <a:srgbClr val="FF0000"/>
                </a:solidFill>
              </a:rPr>
              <a:t> </a:t>
            </a:r>
            <a:endParaRPr lang="en-GB" sz="2000">
              <a:solidFill>
                <a:schemeClr val="tx2"/>
              </a:solidFill>
            </a:endParaRPr>
          </a:p>
        </p:txBody>
      </p:sp>
      <p:pic>
        <p:nvPicPr>
          <p:cNvPr id="83972" name="Picture 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650" y="4076700"/>
            <a:ext cx="7639050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3973" name="AutoShape 13"/>
          <p:cNvSpPr>
            <a:spLocks noChangeArrowheads="1"/>
          </p:cNvSpPr>
          <p:nvPr/>
        </p:nvSpPr>
        <p:spPr bwMode="auto">
          <a:xfrm>
            <a:off x="684213" y="3933825"/>
            <a:ext cx="7848600" cy="1439863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83974" name="Line 14"/>
          <p:cNvSpPr>
            <a:spLocks noChangeShapeType="1"/>
          </p:cNvSpPr>
          <p:nvPr/>
        </p:nvSpPr>
        <p:spPr bwMode="auto">
          <a:xfrm>
            <a:off x="2771775" y="4941888"/>
            <a:ext cx="360363" cy="792162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83975" name="Text Box 15"/>
          <p:cNvSpPr txBox="1">
            <a:spLocks noChangeArrowheads="1"/>
          </p:cNvSpPr>
          <p:nvPr/>
        </p:nvSpPr>
        <p:spPr bwMode="auto">
          <a:xfrm>
            <a:off x="2176463" y="5802313"/>
            <a:ext cx="33829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>
                <a:solidFill>
                  <a:schemeClr val="accent2"/>
                </a:solidFill>
              </a:rPr>
              <a:t>Coordinate singularity at </a:t>
            </a:r>
            <a:r>
              <a:rPr lang="en-GB" sz="2000" i="1">
                <a:latin typeface="Times New Roman" pitchFamily="18" charset="0"/>
              </a:rPr>
              <a:t> r=2M</a:t>
            </a:r>
          </a:p>
        </p:txBody>
      </p:sp>
      <p:grpSp>
        <p:nvGrpSpPr>
          <p:cNvPr id="83976" name="Group 16"/>
          <p:cNvGrpSpPr>
            <a:grpSpLocks/>
          </p:cNvGrpSpPr>
          <p:nvPr/>
        </p:nvGrpSpPr>
        <p:grpSpPr bwMode="auto">
          <a:xfrm>
            <a:off x="71438" y="6237288"/>
            <a:ext cx="8964612" cy="579437"/>
            <a:chOff x="45" y="3929"/>
            <a:chExt cx="5647" cy="365"/>
          </a:xfrm>
        </p:grpSpPr>
        <p:pic>
          <p:nvPicPr>
            <p:cNvPr id="83977" name="Picture 17" descr="colourCMYK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5" y="3929"/>
              <a:ext cx="1157" cy="3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3978" name="Picture 18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468" y="3929"/>
              <a:ext cx="544" cy="3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3979" name="Text Box 19"/>
            <p:cNvSpPr txBox="1">
              <a:spLocks noChangeArrowheads="1"/>
            </p:cNvSpPr>
            <p:nvPr/>
          </p:nvSpPr>
          <p:spPr bwMode="auto">
            <a:xfrm>
              <a:off x="2424" y="4140"/>
              <a:ext cx="105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GB" sz="1000" dirty="0"/>
                <a:t>SUPAGWD, </a:t>
              </a:r>
              <a:r>
                <a:rPr lang="en-GB" sz="1000" dirty="0" smtClean="0"/>
                <a:t>October 2012</a:t>
              </a:r>
              <a:endParaRPr lang="en-US" sz="1000" dirty="0"/>
            </a:p>
          </p:txBody>
        </p:sp>
        <p:pic>
          <p:nvPicPr>
            <p:cNvPr id="83980" name="Picture 20" descr="SUPA_sm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092" y="3956"/>
              <a:ext cx="600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4" name="Picture 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260350"/>
            <a:ext cx="7286625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4995" name="Picture 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8400" y="1052513"/>
            <a:ext cx="5048250" cy="113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4996" name="Text Box 16"/>
          <p:cNvSpPr txBox="1">
            <a:spLocks noChangeArrowheads="1"/>
          </p:cNvSpPr>
          <p:nvPr/>
        </p:nvSpPr>
        <p:spPr bwMode="auto">
          <a:xfrm>
            <a:off x="592138" y="1335088"/>
            <a:ext cx="1993900" cy="344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000">
                <a:solidFill>
                  <a:schemeClr val="accent2"/>
                </a:solidFill>
              </a:rPr>
              <a:t>Radial geodesic</a:t>
            </a:r>
          </a:p>
          <a:p>
            <a:endParaRPr lang="en-GB" sz="2000">
              <a:solidFill>
                <a:schemeClr val="accent2"/>
              </a:solidFill>
            </a:endParaRPr>
          </a:p>
          <a:p>
            <a:endParaRPr lang="en-GB" sz="2000">
              <a:solidFill>
                <a:schemeClr val="accent2"/>
              </a:solidFill>
            </a:endParaRPr>
          </a:p>
          <a:p>
            <a:endParaRPr lang="en-GB" sz="2000">
              <a:solidFill>
                <a:schemeClr val="accent2"/>
              </a:solidFill>
            </a:endParaRPr>
          </a:p>
          <a:p>
            <a:endParaRPr lang="en-GB" sz="2000">
              <a:solidFill>
                <a:schemeClr val="accent2"/>
              </a:solidFill>
            </a:endParaRPr>
          </a:p>
          <a:p>
            <a:endParaRPr lang="en-GB" sz="2000">
              <a:solidFill>
                <a:schemeClr val="accent2"/>
              </a:solidFill>
            </a:endParaRPr>
          </a:p>
          <a:p>
            <a:endParaRPr lang="en-GB" sz="2000">
              <a:solidFill>
                <a:schemeClr val="accent2"/>
              </a:solidFill>
            </a:endParaRPr>
          </a:p>
          <a:p>
            <a:endParaRPr lang="en-GB" sz="2000">
              <a:solidFill>
                <a:schemeClr val="accent2"/>
              </a:solidFill>
            </a:endParaRPr>
          </a:p>
          <a:p>
            <a:endParaRPr lang="en-GB" sz="2000">
              <a:solidFill>
                <a:schemeClr val="accent2"/>
              </a:solidFill>
            </a:endParaRPr>
          </a:p>
          <a:p>
            <a:endParaRPr lang="en-GB" sz="2000">
              <a:solidFill>
                <a:schemeClr val="accent2"/>
              </a:solidFill>
            </a:endParaRPr>
          </a:p>
          <a:p>
            <a:r>
              <a:rPr lang="en-GB" sz="2000">
                <a:solidFill>
                  <a:schemeClr val="accent2"/>
                </a:solidFill>
              </a:rPr>
              <a:t>or</a:t>
            </a:r>
          </a:p>
        </p:txBody>
      </p:sp>
      <p:pic>
        <p:nvPicPr>
          <p:cNvPr id="84997" name="Picture 1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850" y="2349500"/>
            <a:ext cx="8569325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4998" name="Picture 1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95513" y="4149725"/>
            <a:ext cx="3960812" cy="134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4999" name="AutoShape 20"/>
          <p:cNvSpPr>
            <a:spLocks noChangeArrowheads="1"/>
          </p:cNvSpPr>
          <p:nvPr/>
        </p:nvSpPr>
        <p:spPr bwMode="auto">
          <a:xfrm>
            <a:off x="2124075" y="4149725"/>
            <a:ext cx="4032250" cy="1295400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85000" name="Line 21"/>
          <p:cNvSpPr>
            <a:spLocks noChangeShapeType="1"/>
          </p:cNvSpPr>
          <p:nvPr/>
        </p:nvSpPr>
        <p:spPr bwMode="auto">
          <a:xfrm>
            <a:off x="5364163" y="5013325"/>
            <a:ext cx="720725" cy="792163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85001" name="Text Box 22"/>
          <p:cNvSpPr txBox="1">
            <a:spLocks noChangeArrowheads="1"/>
          </p:cNvSpPr>
          <p:nvPr/>
        </p:nvSpPr>
        <p:spPr bwMode="auto">
          <a:xfrm>
            <a:off x="5292725" y="5870575"/>
            <a:ext cx="2432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>
                <a:solidFill>
                  <a:schemeClr val="accent2"/>
                </a:solidFill>
              </a:rPr>
              <a:t>Extra term, only in GR</a:t>
            </a:r>
          </a:p>
        </p:txBody>
      </p:sp>
      <p:grpSp>
        <p:nvGrpSpPr>
          <p:cNvPr id="85002" name="Group 23"/>
          <p:cNvGrpSpPr>
            <a:grpSpLocks/>
          </p:cNvGrpSpPr>
          <p:nvPr/>
        </p:nvGrpSpPr>
        <p:grpSpPr bwMode="auto">
          <a:xfrm>
            <a:off x="71438" y="6237288"/>
            <a:ext cx="8964612" cy="579437"/>
            <a:chOff x="45" y="3929"/>
            <a:chExt cx="5647" cy="365"/>
          </a:xfrm>
        </p:grpSpPr>
        <p:pic>
          <p:nvPicPr>
            <p:cNvPr id="85003" name="Picture 24" descr="colourCMYK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5" y="3929"/>
              <a:ext cx="1157" cy="3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5004" name="Picture 25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468" y="3929"/>
              <a:ext cx="544" cy="3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5005" name="Text Box 26"/>
            <p:cNvSpPr txBox="1">
              <a:spLocks noChangeArrowheads="1"/>
            </p:cNvSpPr>
            <p:nvPr/>
          </p:nvSpPr>
          <p:spPr bwMode="auto">
            <a:xfrm>
              <a:off x="2424" y="4140"/>
              <a:ext cx="105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GB" sz="1000" dirty="0"/>
                <a:t>SUPAGWD, </a:t>
              </a:r>
              <a:r>
                <a:rPr lang="en-GB" sz="1000" dirty="0" smtClean="0"/>
                <a:t>October 2012</a:t>
              </a:r>
              <a:endParaRPr lang="en-US" sz="1000" dirty="0"/>
            </a:p>
          </p:txBody>
        </p:sp>
        <p:pic>
          <p:nvPicPr>
            <p:cNvPr id="85006" name="Picture 27" descr="SUPA_sm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5092" y="3956"/>
              <a:ext cx="600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8" name="Picture 11"/>
          <p:cNvPicPr>
            <a:picLocks noChangeAspect="1" noChangeArrowheads="1"/>
          </p:cNvPicPr>
          <p:nvPr/>
        </p:nvPicPr>
        <p:blipFill>
          <a:blip r:embed="rId2" cstate="print"/>
          <a:srcRect l="9422" r="13269" b="6662"/>
          <a:stretch>
            <a:fillRect/>
          </a:stretch>
        </p:blipFill>
        <p:spPr bwMode="auto">
          <a:xfrm>
            <a:off x="2411413" y="549275"/>
            <a:ext cx="6480175" cy="551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6019" name="Picture 4"/>
          <p:cNvPicPr>
            <a:picLocks noChangeAspect="1" noChangeArrowheads="1"/>
          </p:cNvPicPr>
          <p:nvPr/>
        </p:nvPicPr>
        <p:blipFill>
          <a:blip r:embed="rId3" cstate="print"/>
          <a:srcRect l="7623" t="46304" r="36435"/>
          <a:stretch>
            <a:fillRect/>
          </a:stretch>
        </p:blipFill>
        <p:spPr bwMode="auto">
          <a:xfrm>
            <a:off x="179388" y="188913"/>
            <a:ext cx="4752975" cy="1084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6020" name="Text Box 12"/>
          <p:cNvSpPr txBox="1">
            <a:spLocks noChangeArrowheads="1"/>
          </p:cNvSpPr>
          <p:nvPr/>
        </p:nvSpPr>
        <p:spPr bwMode="auto">
          <a:xfrm>
            <a:off x="519113" y="1766888"/>
            <a:ext cx="2401887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000">
                <a:solidFill>
                  <a:schemeClr val="accent2"/>
                </a:solidFill>
              </a:rPr>
              <a:t>Newtonian solution:</a:t>
            </a:r>
          </a:p>
          <a:p>
            <a:endParaRPr lang="en-GB" sz="800">
              <a:solidFill>
                <a:schemeClr val="accent2"/>
              </a:solidFill>
            </a:endParaRPr>
          </a:p>
          <a:p>
            <a:r>
              <a:rPr lang="en-GB" sz="2000">
                <a:solidFill>
                  <a:schemeClr val="accent2"/>
                </a:solidFill>
              </a:rPr>
              <a:t>Elliptical orbit</a:t>
            </a:r>
          </a:p>
        </p:txBody>
      </p:sp>
      <p:grpSp>
        <p:nvGrpSpPr>
          <p:cNvPr id="86021" name="Group 13"/>
          <p:cNvGrpSpPr>
            <a:grpSpLocks/>
          </p:cNvGrpSpPr>
          <p:nvPr/>
        </p:nvGrpSpPr>
        <p:grpSpPr bwMode="auto">
          <a:xfrm>
            <a:off x="71438" y="6237288"/>
            <a:ext cx="8964612" cy="579437"/>
            <a:chOff x="45" y="3929"/>
            <a:chExt cx="5647" cy="365"/>
          </a:xfrm>
        </p:grpSpPr>
        <p:pic>
          <p:nvPicPr>
            <p:cNvPr id="86022" name="Picture 14" descr="colourCMYK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5" y="3929"/>
              <a:ext cx="1157" cy="3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6023" name="Picture 15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468" y="3929"/>
              <a:ext cx="544" cy="3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6024" name="Text Box 16"/>
            <p:cNvSpPr txBox="1">
              <a:spLocks noChangeArrowheads="1"/>
            </p:cNvSpPr>
            <p:nvPr/>
          </p:nvSpPr>
          <p:spPr bwMode="auto">
            <a:xfrm>
              <a:off x="2424" y="4140"/>
              <a:ext cx="105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GB" sz="1000" dirty="0"/>
                <a:t>SUPAGWD, </a:t>
              </a:r>
              <a:r>
                <a:rPr lang="en-GB" sz="1000" dirty="0" smtClean="0"/>
                <a:t>October 2012</a:t>
              </a:r>
              <a:endParaRPr lang="en-US" sz="1000" dirty="0"/>
            </a:p>
          </p:txBody>
        </p:sp>
        <p:pic>
          <p:nvPicPr>
            <p:cNvPr id="86025" name="Picture 17" descr="SUPA_sm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092" y="3956"/>
              <a:ext cx="600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611188" y="1125538"/>
            <a:ext cx="6788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Clr>
                <a:srgbClr val="FF0000"/>
              </a:buClr>
              <a:buFont typeface="Wingdings" pitchFamily="2" charset="2"/>
              <a:buAutoNum type="arabicPeriod"/>
            </a:pPr>
            <a:endParaRPr lang="en-GB" sz="2000"/>
          </a:p>
        </p:txBody>
      </p:sp>
      <p:grpSp>
        <p:nvGrpSpPr>
          <p:cNvPr id="18435" name="Group 3"/>
          <p:cNvGrpSpPr>
            <a:grpSpLocks/>
          </p:cNvGrpSpPr>
          <p:nvPr/>
        </p:nvGrpSpPr>
        <p:grpSpPr bwMode="auto">
          <a:xfrm>
            <a:off x="71438" y="6237288"/>
            <a:ext cx="8964612" cy="579437"/>
            <a:chOff x="45" y="3929"/>
            <a:chExt cx="5647" cy="365"/>
          </a:xfrm>
        </p:grpSpPr>
        <p:pic>
          <p:nvPicPr>
            <p:cNvPr id="18437" name="Picture 4" descr="colourCMYK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5" y="3929"/>
              <a:ext cx="1157" cy="3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38" name="Picture 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468" y="3929"/>
              <a:ext cx="544" cy="3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439" name="Text Box 6"/>
            <p:cNvSpPr txBox="1">
              <a:spLocks noChangeArrowheads="1"/>
            </p:cNvSpPr>
            <p:nvPr/>
          </p:nvSpPr>
          <p:spPr bwMode="auto">
            <a:xfrm>
              <a:off x="2424" y="4140"/>
              <a:ext cx="105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GB" sz="1000" dirty="0"/>
                <a:t>SUPAGWD, </a:t>
              </a:r>
              <a:r>
                <a:rPr lang="en-GB" sz="1000" dirty="0" smtClean="0"/>
                <a:t>October 2012</a:t>
              </a:r>
              <a:endParaRPr lang="en-US" sz="1000" dirty="0"/>
            </a:p>
          </p:txBody>
        </p:sp>
        <p:pic>
          <p:nvPicPr>
            <p:cNvPr id="18440" name="Picture 7" descr="SUPA_sm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092" y="3956"/>
              <a:ext cx="600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8436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49275"/>
            <a:ext cx="91440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Text Box 10"/>
          <p:cNvSpPr txBox="1">
            <a:spLocks noChangeArrowheads="1"/>
          </p:cNvSpPr>
          <p:nvPr/>
        </p:nvSpPr>
        <p:spPr bwMode="auto">
          <a:xfrm>
            <a:off x="323850" y="333375"/>
            <a:ext cx="2233613" cy="295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000">
                <a:solidFill>
                  <a:schemeClr val="accent2"/>
                </a:solidFill>
              </a:rPr>
              <a:t>GR solution:</a:t>
            </a:r>
          </a:p>
          <a:p>
            <a:endParaRPr lang="en-GB" sz="800">
              <a:solidFill>
                <a:schemeClr val="accent2"/>
              </a:solidFill>
            </a:endParaRPr>
          </a:p>
          <a:p>
            <a:r>
              <a:rPr lang="en-GB" sz="2000">
                <a:solidFill>
                  <a:schemeClr val="accent2"/>
                </a:solidFill>
              </a:rPr>
              <a:t>Precessing ellipse</a:t>
            </a:r>
          </a:p>
          <a:p>
            <a:endParaRPr lang="en-GB" sz="2000">
              <a:solidFill>
                <a:schemeClr val="accent2"/>
              </a:solidFill>
            </a:endParaRPr>
          </a:p>
          <a:p>
            <a:endParaRPr lang="en-GB" sz="2000">
              <a:solidFill>
                <a:schemeClr val="accent2"/>
              </a:solidFill>
            </a:endParaRPr>
          </a:p>
          <a:p>
            <a:endParaRPr lang="en-GB" sz="2000">
              <a:solidFill>
                <a:schemeClr val="accent2"/>
              </a:solidFill>
            </a:endParaRPr>
          </a:p>
          <a:p>
            <a:endParaRPr lang="en-GB" sz="2000">
              <a:solidFill>
                <a:schemeClr val="accent2"/>
              </a:solidFill>
            </a:endParaRPr>
          </a:p>
          <a:p>
            <a:endParaRPr lang="en-GB" sz="2000">
              <a:solidFill>
                <a:schemeClr val="accent2"/>
              </a:solidFill>
            </a:endParaRPr>
          </a:p>
          <a:p>
            <a:endParaRPr lang="en-GB" sz="2000">
              <a:solidFill>
                <a:schemeClr val="accent2"/>
              </a:solidFill>
            </a:endParaRPr>
          </a:p>
          <a:p>
            <a:r>
              <a:rPr lang="en-GB" sz="2000">
                <a:solidFill>
                  <a:schemeClr val="accent2"/>
                </a:solidFill>
              </a:rPr>
              <a:t>Here</a:t>
            </a:r>
          </a:p>
        </p:txBody>
      </p:sp>
      <p:pic>
        <p:nvPicPr>
          <p:cNvPr id="87043" name="Picture 14" descr="figs1_2"/>
          <p:cNvPicPr>
            <a:picLocks noChangeAspect="1" noChangeArrowheads="1"/>
          </p:cNvPicPr>
          <p:nvPr/>
        </p:nvPicPr>
        <p:blipFill>
          <a:blip r:embed="rId2" cstate="print"/>
          <a:srcRect l="27994" t="4678" r="27191" b="57350"/>
          <a:stretch>
            <a:fillRect/>
          </a:stretch>
        </p:blipFill>
        <p:spPr bwMode="auto">
          <a:xfrm>
            <a:off x="4500563" y="333375"/>
            <a:ext cx="4294187" cy="525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044" name="Picture 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1412875"/>
            <a:ext cx="4486275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045" name="Picture 1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03350" y="3068638"/>
            <a:ext cx="3219450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046" name="Picture 17"/>
          <p:cNvPicPr>
            <a:picLocks noChangeAspect="1" noChangeArrowheads="1"/>
          </p:cNvPicPr>
          <p:nvPr/>
        </p:nvPicPr>
        <p:blipFill>
          <a:blip r:embed="rId5" cstate="print"/>
          <a:srcRect r="87823"/>
          <a:stretch>
            <a:fillRect/>
          </a:stretch>
        </p:blipFill>
        <p:spPr bwMode="auto">
          <a:xfrm>
            <a:off x="971550" y="4508500"/>
            <a:ext cx="792163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047" name="Picture 18"/>
          <p:cNvPicPr>
            <a:picLocks noChangeAspect="1" noChangeArrowheads="1"/>
          </p:cNvPicPr>
          <p:nvPr/>
        </p:nvPicPr>
        <p:blipFill>
          <a:blip r:embed="rId6" cstate="print"/>
          <a:srcRect l="78575"/>
          <a:stretch>
            <a:fillRect/>
          </a:stretch>
        </p:blipFill>
        <p:spPr bwMode="auto">
          <a:xfrm>
            <a:off x="1908175" y="4508500"/>
            <a:ext cx="1393825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7048" name="Group 19"/>
          <p:cNvGrpSpPr>
            <a:grpSpLocks/>
          </p:cNvGrpSpPr>
          <p:nvPr/>
        </p:nvGrpSpPr>
        <p:grpSpPr bwMode="auto">
          <a:xfrm>
            <a:off x="71438" y="6237288"/>
            <a:ext cx="8964612" cy="579437"/>
            <a:chOff x="45" y="3929"/>
            <a:chExt cx="5647" cy="365"/>
          </a:xfrm>
        </p:grpSpPr>
        <p:pic>
          <p:nvPicPr>
            <p:cNvPr id="87049" name="Picture 20" descr="colourCMYK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5" y="3929"/>
              <a:ext cx="1157" cy="3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7050" name="Picture 21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4468" y="3929"/>
              <a:ext cx="544" cy="3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7051" name="Text Box 22"/>
            <p:cNvSpPr txBox="1">
              <a:spLocks noChangeArrowheads="1"/>
            </p:cNvSpPr>
            <p:nvPr/>
          </p:nvSpPr>
          <p:spPr bwMode="auto">
            <a:xfrm>
              <a:off x="2424" y="4140"/>
              <a:ext cx="105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GB" sz="1000" dirty="0"/>
                <a:t>SUPAGWD, </a:t>
              </a:r>
              <a:r>
                <a:rPr lang="en-GB" sz="1000" dirty="0" smtClean="0"/>
                <a:t>October 2012</a:t>
              </a:r>
              <a:endParaRPr lang="en-US" sz="1000" dirty="0"/>
            </a:p>
          </p:txBody>
        </p:sp>
        <p:pic>
          <p:nvPicPr>
            <p:cNvPr id="87052" name="Picture 23" descr="SUPA_sm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5092" y="3956"/>
              <a:ext cx="600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Text Box 8"/>
          <p:cNvSpPr txBox="1">
            <a:spLocks noChangeArrowheads="1"/>
          </p:cNvSpPr>
          <p:nvPr/>
        </p:nvSpPr>
        <p:spPr bwMode="auto">
          <a:xfrm>
            <a:off x="323850" y="333375"/>
            <a:ext cx="2233613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000">
                <a:solidFill>
                  <a:schemeClr val="accent2"/>
                </a:solidFill>
              </a:rPr>
              <a:t>GR solution:</a:t>
            </a:r>
          </a:p>
          <a:p>
            <a:endParaRPr lang="en-GB" sz="800">
              <a:solidFill>
                <a:schemeClr val="accent2"/>
              </a:solidFill>
            </a:endParaRPr>
          </a:p>
          <a:p>
            <a:r>
              <a:rPr lang="en-GB" sz="2000">
                <a:solidFill>
                  <a:schemeClr val="accent2"/>
                </a:solidFill>
              </a:rPr>
              <a:t>Precessing ellipse</a:t>
            </a:r>
          </a:p>
        </p:txBody>
      </p:sp>
      <p:pic>
        <p:nvPicPr>
          <p:cNvPr id="88067" name="Picture 12"/>
          <p:cNvPicPr>
            <a:picLocks noChangeAspect="1" noChangeArrowheads="1"/>
          </p:cNvPicPr>
          <p:nvPr/>
        </p:nvPicPr>
        <p:blipFill>
          <a:blip r:embed="rId2" cstate="print"/>
          <a:srcRect r="87823"/>
          <a:stretch>
            <a:fillRect/>
          </a:stretch>
        </p:blipFill>
        <p:spPr bwMode="auto">
          <a:xfrm>
            <a:off x="971550" y="4508500"/>
            <a:ext cx="792163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8068" name="Picture 15"/>
          <p:cNvPicPr>
            <a:picLocks noChangeAspect="1" noChangeArrowheads="1"/>
          </p:cNvPicPr>
          <p:nvPr/>
        </p:nvPicPr>
        <p:blipFill>
          <a:blip r:embed="rId3" cstate="print"/>
          <a:srcRect l="78575"/>
          <a:stretch>
            <a:fillRect/>
          </a:stretch>
        </p:blipFill>
        <p:spPr bwMode="auto">
          <a:xfrm>
            <a:off x="1908175" y="4508500"/>
            <a:ext cx="1393825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8069" name="Picture 1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4213" y="5373688"/>
            <a:ext cx="8064500" cy="81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8070" name="Picture 16" descr="figs1_2"/>
          <p:cNvPicPr>
            <a:picLocks noChangeAspect="1" noChangeArrowheads="1"/>
          </p:cNvPicPr>
          <p:nvPr/>
        </p:nvPicPr>
        <p:blipFill>
          <a:blip r:embed="rId5" cstate="print">
            <a:lum bright="-6000" contrast="24000"/>
          </a:blip>
          <a:srcRect l="14999" t="52905" r="16389" b="21902"/>
          <a:stretch>
            <a:fillRect/>
          </a:stretch>
        </p:blipFill>
        <p:spPr bwMode="auto">
          <a:xfrm>
            <a:off x="2411413" y="1196975"/>
            <a:ext cx="6337300" cy="336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8071" name="Group 17"/>
          <p:cNvGrpSpPr>
            <a:grpSpLocks/>
          </p:cNvGrpSpPr>
          <p:nvPr/>
        </p:nvGrpSpPr>
        <p:grpSpPr bwMode="auto">
          <a:xfrm>
            <a:off x="71438" y="6237288"/>
            <a:ext cx="8964612" cy="579437"/>
            <a:chOff x="45" y="3929"/>
            <a:chExt cx="5647" cy="365"/>
          </a:xfrm>
        </p:grpSpPr>
        <p:pic>
          <p:nvPicPr>
            <p:cNvPr id="88072" name="Picture 18" descr="colourCMYK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5" y="3929"/>
              <a:ext cx="1157" cy="3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8073" name="Picture 19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468" y="3929"/>
              <a:ext cx="544" cy="3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8074" name="Text Box 20"/>
            <p:cNvSpPr txBox="1">
              <a:spLocks noChangeArrowheads="1"/>
            </p:cNvSpPr>
            <p:nvPr/>
          </p:nvSpPr>
          <p:spPr bwMode="auto">
            <a:xfrm>
              <a:off x="2424" y="4140"/>
              <a:ext cx="105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GB" sz="1000" dirty="0"/>
                <a:t>SUPAGWD, </a:t>
              </a:r>
              <a:r>
                <a:rPr lang="en-GB" sz="1000" dirty="0" smtClean="0"/>
                <a:t>October 2012</a:t>
              </a:r>
              <a:endParaRPr lang="en-US" sz="1000" dirty="0"/>
            </a:p>
          </p:txBody>
        </p:sp>
        <p:pic>
          <p:nvPicPr>
            <p:cNvPr id="88075" name="Picture 21" descr="SUPA_sm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5092" y="3956"/>
              <a:ext cx="600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Text Box 8"/>
          <p:cNvSpPr txBox="1">
            <a:spLocks noChangeArrowheads="1"/>
          </p:cNvSpPr>
          <p:nvPr/>
        </p:nvSpPr>
        <p:spPr bwMode="auto">
          <a:xfrm>
            <a:off x="323850" y="333375"/>
            <a:ext cx="2735263" cy="417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000">
                <a:solidFill>
                  <a:schemeClr val="accent2"/>
                </a:solidFill>
              </a:rPr>
              <a:t>GR solution:</a:t>
            </a:r>
          </a:p>
          <a:p>
            <a:endParaRPr lang="en-GB" sz="800">
              <a:solidFill>
                <a:schemeClr val="accent2"/>
              </a:solidFill>
            </a:endParaRPr>
          </a:p>
          <a:p>
            <a:r>
              <a:rPr lang="en-GB" sz="2000">
                <a:solidFill>
                  <a:schemeClr val="accent2"/>
                </a:solidFill>
              </a:rPr>
              <a:t>Precessing ellipse</a:t>
            </a:r>
          </a:p>
          <a:p>
            <a:endParaRPr lang="en-GB" sz="2000">
              <a:solidFill>
                <a:schemeClr val="accent2"/>
              </a:solidFill>
            </a:endParaRPr>
          </a:p>
          <a:p>
            <a:pPr>
              <a:lnSpc>
                <a:spcPct val="125000"/>
              </a:lnSpc>
            </a:pPr>
            <a:r>
              <a:rPr lang="en-GB" sz="2000">
                <a:solidFill>
                  <a:schemeClr val="accent2"/>
                </a:solidFill>
              </a:rPr>
              <a:t>Seen much more dramatically in the </a:t>
            </a:r>
          </a:p>
          <a:p>
            <a:pPr>
              <a:lnSpc>
                <a:spcPct val="125000"/>
              </a:lnSpc>
            </a:pPr>
            <a:r>
              <a:rPr lang="en-GB" sz="2000" b="1">
                <a:solidFill>
                  <a:srgbClr val="FF0000"/>
                </a:solidFill>
              </a:rPr>
              <a:t>binary pulsar </a:t>
            </a:r>
          </a:p>
          <a:p>
            <a:pPr>
              <a:lnSpc>
                <a:spcPct val="125000"/>
              </a:lnSpc>
            </a:pPr>
            <a:r>
              <a:rPr lang="en-GB" sz="2000">
                <a:solidFill>
                  <a:schemeClr val="accent2"/>
                </a:solidFill>
              </a:rPr>
              <a:t>PSR 1913+16.</a:t>
            </a:r>
          </a:p>
          <a:p>
            <a:pPr>
              <a:lnSpc>
                <a:spcPct val="125000"/>
              </a:lnSpc>
            </a:pPr>
            <a:endParaRPr lang="en-GB" sz="2000">
              <a:solidFill>
                <a:schemeClr val="accent2"/>
              </a:solidFill>
            </a:endParaRPr>
          </a:p>
          <a:p>
            <a:pPr>
              <a:lnSpc>
                <a:spcPct val="125000"/>
              </a:lnSpc>
            </a:pPr>
            <a:r>
              <a:rPr lang="en-GB" sz="2000">
                <a:solidFill>
                  <a:schemeClr val="accent2"/>
                </a:solidFill>
              </a:rPr>
              <a:t>Periastron is advancing at a rate of ~4 degrees per year! </a:t>
            </a:r>
            <a:endParaRPr lang="en-GB" sz="2000" b="1">
              <a:solidFill>
                <a:srgbClr val="FF0000"/>
              </a:solidFill>
            </a:endParaRPr>
          </a:p>
        </p:txBody>
      </p:sp>
      <p:pic>
        <p:nvPicPr>
          <p:cNvPr id="89091" name="Picture 13" descr="bin_puls_orbit"/>
          <p:cNvPicPr>
            <a:picLocks noChangeAspect="1" noChangeArrowheads="1"/>
          </p:cNvPicPr>
          <p:nvPr/>
        </p:nvPicPr>
        <p:blipFill>
          <a:blip r:embed="rId2" cstate="print"/>
          <a:srcRect l="8034" t="3845" r="2306" b="2516"/>
          <a:stretch>
            <a:fillRect/>
          </a:stretch>
        </p:blipFill>
        <p:spPr bwMode="auto">
          <a:xfrm>
            <a:off x="3203575" y="476250"/>
            <a:ext cx="5616575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9092" name="Group 14"/>
          <p:cNvGrpSpPr>
            <a:grpSpLocks/>
          </p:cNvGrpSpPr>
          <p:nvPr/>
        </p:nvGrpSpPr>
        <p:grpSpPr bwMode="auto">
          <a:xfrm>
            <a:off x="71438" y="6237288"/>
            <a:ext cx="8964612" cy="579437"/>
            <a:chOff x="45" y="3929"/>
            <a:chExt cx="5647" cy="365"/>
          </a:xfrm>
        </p:grpSpPr>
        <p:pic>
          <p:nvPicPr>
            <p:cNvPr id="89093" name="Picture 15" descr="colourCMYK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5" y="3929"/>
              <a:ext cx="1157" cy="3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9094" name="Picture 16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468" y="3929"/>
              <a:ext cx="544" cy="3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9095" name="Text Box 17"/>
            <p:cNvSpPr txBox="1">
              <a:spLocks noChangeArrowheads="1"/>
            </p:cNvSpPr>
            <p:nvPr/>
          </p:nvSpPr>
          <p:spPr bwMode="auto">
            <a:xfrm>
              <a:off x="2424" y="4140"/>
              <a:ext cx="105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GB" sz="1000" dirty="0"/>
                <a:t>SUPAGWD, </a:t>
              </a:r>
              <a:r>
                <a:rPr lang="en-GB" sz="1000" dirty="0" smtClean="0"/>
                <a:t>October 2012</a:t>
              </a:r>
              <a:endParaRPr lang="en-US" sz="1000" dirty="0"/>
            </a:p>
          </p:txBody>
        </p:sp>
        <p:pic>
          <p:nvPicPr>
            <p:cNvPr id="89096" name="Picture 18" descr="SUPA_sm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092" y="3956"/>
              <a:ext cx="600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4" name="Picture 8"/>
          <p:cNvPicPr>
            <a:picLocks noChangeAspect="1" noChangeArrowheads="1"/>
          </p:cNvPicPr>
          <p:nvPr/>
        </p:nvPicPr>
        <p:blipFill>
          <a:blip r:embed="rId2" cstate="print"/>
          <a:srcRect b="19687"/>
          <a:stretch>
            <a:fillRect/>
          </a:stretch>
        </p:blipFill>
        <p:spPr bwMode="auto">
          <a:xfrm>
            <a:off x="6046788" y="142875"/>
            <a:ext cx="2628900" cy="616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011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333375"/>
            <a:ext cx="6657975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0116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8313" y="1844675"/>
            <a:ext cx="386715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0117" name="Text Box 6"/>
          <p:cNvSpPr txBox="1">
            <a:spLocks noChangeArrowheads="1"/>
          </p:cNvSpPr>
          <p:nvPr/>
        </p:nvSpPr>
        <p:spPr bwMode="auto">
          <a:xfrm>
            <a:off x="592138" y="1447800"/>
            <a:ext cx="3416300" cy="466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000">
                <a:solidFill>
                  <a:schemeClr val="accent2"/>
                </a:solidFill>
              </a:rPr>
              <a:t>Radial geodesic for a photon</a:t>
            </a:r>
          </a:p>
          <a:p>
            <a:endParaRPr lang="en-GB" sz="2000">
              <a:solidFill>
                <a:schemeClr val="accent2"/>
              </a:solidFill>
            </a:endParaRPr>
          </a:p>
          <a:p>
            <a:endParaRPr lang="en-GB" sz="2000">
              <a:solidFill>
                <a:schemeClr val="accent2"/>
              </a:solidFill>
            </a:endParaRPr>
          </a:p>
          <a:p>
            <a:endParaRPr lang="en-GB" sz="2000">
              <a:solidFill>
                <a:schemeClr val="accent2"/>
              </a:solidFill>
            </a:endParaRPr>
          </a:p>
          <a:p>
            <a:endParaRPr lang="en-GB" sz="2000">
              <a:solidFill>
                <a:schemeClr val="accent2"/>
              </a:solidFill>
            </a:endParaRPr>
          </a:p>
          <a:p>
            <a:endParaRPr lang="en-GB" sz="2000">
              <a:solidFill>
                <a:schemeClr val="accent2"/>
              </a:solidFill>
            </a:endParaRPr>
          </a:p>
          <a:p>
            <a:r>
              <a:rPr lang="en-GB" sz="2000">
                <a:solidFill>
                  <a:schemeClr val="accent2"/>
                </a:solidFill>
              </a:rPr>
              <a:t>or</a:t>
            </a:r>
          </a:p>
          <a:p>
            <a:endParaRPr lang="en-GB" sz="2000">
              <a:solidFill>
                <a:schemeClr val="accent2"/>
              </a:solidFill>
            </a:endParaRPr>
          </a:p>
          <a:p>
            <a:endParaRPr lang="en-GB" sz="2000">
              <a:solidFill>
                <a:schemeClr val="accent2"/>
              </a:solidFill>
            </a:endParaRPr>
          </a:p>
          <a:p>
            <a:endParaRPr lang="en-GB" sz="2000">
              <a:solidFill>
                <a:schemeClr val="accent2"/>
              </a:solidFill>
            </a:endParaRPr>
          </a:p>
          <a:p>
            <a:r>
              <a:rPr lang="en-GB" sz="2000">
                <a:solidFill>
                  <a:schemeClr val="accent2"/>
                </a:solidFill>
              </a:rPr>
              <a:t>Solution reduces to</a:t>
            </a:r>
          </a:p>
          <a:p>
            <a:endParaRPr lang="en-GB" sz="2000">
              <a:solidFill>
                <a:schemeClr val="accent2"/>
              </a:solidFill>
            </a:endParaRPr>
          </a:p>
          <a:p>
            <a:endParaRPr lang="en-GB" sz="2000">
              <a:solidFill>
                <a:schemeClr val="accent2"/>
              </a:solidFill>
            </a:endParaRPr>
          </a:p>
          <a:p>
            <a:endParaRPr lang="en-GB" sz="2000">
              <a:solidFill>
                <a:schemeClr val="accent2"/>
              </a:solidFill>
            </a:endParaRPr>
          </a:p>
          <a:p>
            <a:r>
              <a:rPr lang="en-GB" sz="2000">
                <a:solidFill>
                  <a:schemeClr val="accent2"/>
                </a:solidFill>
              </a:rPr>
              <a:t>So that asymptotically</a:t>
            </a:r>
          </a:p>
        </p:txBody>
      </p:sp>
      <p:pic>
        <p:nvPicPr>
          <p:cNvPr id="90118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16013" y="2997200"/>
            <a:ext cx="3024187" cy="1046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0119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16238" y="4221163"/>
            <a:ext cx="2990850" cy="113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0120" name="Picture 1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348038" y="5424488"/>
            <a:ext cx="2752725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0121" name="AutoShape 17"/>
          <p:cNvSpPr>
            <a:spLocks noChangeArrowheads="1"/>
          </p:cNvSpPr>
          <p:nvPr/>
        </p:nvSpPr>
        <p:spPr bwMode="auto">
          <a:xfrm>
            <a:off x="3419475" y="5373688"/>
            <a:ext cx="2808288" cy="1079500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grpSp>
        <p:nvGrpSpPr>
          <p:cNvPr id="90122" name="Group 18"/>
          <p:cNvGrpSpPr>
            <a:grpSpLocks/>
          </p:cNvGrpSpPr>
          <p:nvPr/>
        </p:nvGrpSpPr>
        <p:grpSpPr bwMode="auto">
          <a:xfrm>
            <a:off x="71438" y="6237288"/>
            <a:ext cx="8964612" cy="579437"/>
            <a:chOff x="45" y="3929"/>
            <a:chExt cx="5647" cy="365"/>
          </a:xfrm>
        </p:grpSpPr>
        <p:pic>
          <p:nvPicPr>
            <p:cNvPr id="90123" name="Picture 19" descr="colourCMYK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45" y="3929"/>
              <a:ext cx="1157" cy="3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0124" name="Picture 20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4468" y="3929"/>
              <a:ext cx="544" cy="3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0125" name="Text Box 21"/>
            <p:cNvSpPr txBox="1">
              <a:spLocks noChangeArrowheads="1"/>
            </p:cNvSpPr>
            <p:nvPr/>
          </p:nvSpPr>
          <p:spPr bwMode="auto">
            <a:xfrm>
              <a:off x="2424" y="4140"/>
              <a:ext cx="105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GB" sz="1000" dirty="0"/>
                <a:t>SUPAGWD, </a:t>
              </a:r>
              <a:r>
                <a:rPr lang="en-GB" sz="1000" dirty="0" smtClean="0"/>
                <a:t>October 2012</a:t>
              </a:r>
              <a:endParaRPr lang="en-US" sz="1000" dirty="0"/>
            </a:p>
          </p:txBody>
        </p:sp>
        <p:pic>
          <p:nvPicPr>
            <p:cNvPr id="90126" name="Picture 22" descr="SUPA_sm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5092" y="3956"/>
              <a:ext cx="600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8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333375"/>
            <a:ext cx="8207375" cy="192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1139" name="Picture 11" descr="figs3_4"/>
          <p:cNvPicPr>
            <a:picLocks noChangeAspect="1" noChangeArrowheads="1"/>
          </p:cNvPicPr>
          <p:nvPr/>
        </p:nvPicPr>
        <p:blipFill>
          <a:blip r:embed="rId3" cstate="print"/>
          <a:srcRect l="23395" t="50000" b="10257"/>
          <a:stretch>
            <a:fillRect/>
          </a:stretch>
        </p:blipFill>
        <p:spPr bwMode="auto">
          <a:xfrm>
            <a:off x="179388" y="2205038"/>
            <a:ext cx="5076825" cy="3805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8972" name="Picture 12" descr="T992sumBs"/>
          <p:cNvPicPr>
            <a:picLocks noChangeAspect="1" noChangeArrowheads="1"/>
          </p:cNvPicPr>
          <p:nvPr/>
        </p:nvPicPr>
        <p:blipFill>
          <a:blip r:embed="rId4" cstate="print"/>
          <a:srcRect l="17999" r="18001" b="6000"/>
          <a:stretch>
            <a:fillRect/>
          </a:stretch>
        </p:blipFill>
        <p:spPr bwMode="auto">
          <a:xfrm>
            <a:off x="5003800" y="2276475"/>
            <a:ext cx="3838575" cy="375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1141" name="Group 13"/>
          <p:cNvGrpSpPr>
            <a:grpSpLocks/>
          </p:cNvGrpSpPr>
          <p:nvPr/>
        </p:nvGrpSpPr>
        <p:grpSpPr bwMode="auto">
          <a:xfrm>
            <a:off x="71438" y="6237288"/>
            <a:ext cx="8964612" cy="579437"/>
            <a:chOff x="45" y="3929"/>
            <a:chExt cx="5647" cy="365"/>
          </a:xfrm>
        </p:grpSpPr>
        <p:pic>
          <p:nvPicPr>
            <p:cNvPr id="91142" name="Picture 14" descr="colourCMYK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5" y="3929"/>
              <a:ext cx="1157" cy="3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1143" name="Picture 15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468" y="3929"/>
              <a:ext cx="544" cy="3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1144" name="Text Box 16"/>
            <p:cNvSpPr txBox="1">
              <a:spLocks noChangeArrowheads="1"/>
            </p:cNvSpPr>
            <p:nvPr/>
          </p:nvSpPr>
          <p:spPr bwMode="auto">
            <a:xfrm>
              <a:off x="2424" y="4140"/>
              <a:ext cx="105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GB" sz="1000" dirty="0"/>
                <a:t>SUPAGWD, </a:t>
              </a:r>
              <a:r>
                <a:rPr lang="en-GB" sz="1000" dirty="0" smtClean="0"/>
                <a:t>October 2012</a:t>
              </a:r>
              <a:endParaRPr lang="en-US" sz="1000" dirty="0"/>
            </a:p>
          </p:txBody>
        </p:sp>
        <p:pic>
          <p:nvPicPr>
            <p:cNvPr id="91145" name="Picture 17" descr="SUPA_sm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5092" y="3956"/>
              <a:ext cx="600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8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Text Box 2"/>
          <p:cNvSpPr txBox="1">
            <a:spLocks noChangeArrowheads="1"/>
          </p:cNvSpPr>
          <p:nvPr/>
        </p:nvSpPr>
        <p:spPr bwMode="auto">
          <a:xfrm>
            <a:off x="206375" y="1258888"/>
            <a:ext cx="184150" cy="13112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/>
            <a:endParaRPr lang="en-GB" sz="8000">
              <a:solidFill>
                <a:srgbClr val="66FF66"/>
              </a:solidFill>
              <a:latin typeface="Times New Roman" pitchFamily="18" charset="0"/>
            </a:endParaRPr>
          </a:p>
        </p:txBody>
      </p:sp>
      <p:sp>
        <p:nvSpPr>
          <p:cNvPr id="92163" name="Rectangle 3"/>
          <p:cNvSpPr>
            <a:spLocks noChangeArrowheads="1"/>
          </p:cNvSpPr>
          <p:nvPr/>
        </p:nvSpPr>
        <p:spPr bwMode="auto">
          <a:xfrm>
            <a:off x="5703888" y="188913"/>
            <a:ext cx="260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400">
                <a:latin typeface="Times New Roman" pitchFamily="18" charset="0"/>
              </a:rPr>
              <a:t> </a:t>
            </a:r>
            <a:endParaRPr lang="en-US" sz="2400">
              <a:latin typeface="Times New Roman" pitchFamily="18" charset="0"/>
            </a:endParaRPr>
          </a:p>
        </p:txBody>
      </p:sp>
      <p:pic>
        <p:nvPicPr>
          <p:cNvPr id="92164" name="Picture 4" descr="eddington_arthur_a1"/>
          <p:cNvPicPr>
            <a:picLocks noChangeAspect="1" noChangeArrowheads="1"/>
          </p:cNvPicPr>
          <p:nvPr/>
        </p:nvPicPr>
        <p:blipFill>
          <a:blip r:embed="rId2" cstate="print"/>
          <a:srcRect l="2011" b="10963"/>
          <a:stretch>
            <a:fillRect/>
          </a:stretch>
        </p:blipFill>
        <p:spPr bwMode="auto">
          <a:xfrm>
            <a:off x="1336675" y="333375"/>
            <a:ext cx="2730500" cy="367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65" name="Picture 5" descr="Einstein_16"/>
          <p:cNvPicPr>
            <a:picLocks noChangeAspect="1" noChangeArrowheads="1"/>
          </p:cNvPicPr>
          <p:nvPr/>
        </p:nvPicPr>
        <p:blipFill>
          <a:blip r:embed="rId3" cstate="print"/>
          <a:srcRect b="8200"/>
          <a:stretch>
            <a:fillRect/>
          </a:stretch>
        </p:blipFill>
        <p:spPr bwMode="auto">
          <a:xfrm>
            <a:off x="5076825" y="333375"/>
            <a:ext cx="2832100" cy="3671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9990" name="Rectangle 6"/>
          <p:cNvSpPr>
            <a:spLocks noChangeArrowheads="1"/>
          </p:cNvSpPr>
          <p:nvPr/>
        </p:nvSpPr>
        <p:spPr bwMode="auto">
          <a:xfrm>
            <a:off x="827088" y="4327525"/>
            <a:ext cx="7669212" cy="162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en-US" sz="2400">
                <a:solidFill>
                  <a:schemeClr val="accent2"/>
                </a:solidFill>
              </a:rPr>
              <a:t>1919 expedition, led by Arthur Eddington, to observe total solar eclipse, and measure light deflection.</a:t>
            </a:r>
          </a:p>
          <a:p>
            <a:pPr algn="ctr">
              <a:lnSpc>
                <a:spcPct val="120000"/>
              </a:lnSpc>
              <a:defRPr/>
            </a:pPr>
            <a:endParaRPr lang="en-US" sz="1200">
              <a:solidFill>
                <a:schemeClr val="accent2"/>
              </a:solidFill>
            </a:endParaRPr>
          </a:p>
          <a:p>
            <a:pPr algn="ctr">
              <a:lnSpc>
                <a:spcPct val="120000"/>
              </a:lnSpc>
              <a:defRPr/>
            </a:pPr>
            <a:r>
              <a:rPr lang="en-US" sz="24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GR passed the test!</a:t>
            </a:r>
          </a:p>
        </p:txBody>
      </p:sp>
      <p:grpSp>
        <p:nvGrpSpPr>
          <p:cNvPr id="92167" name="Group 13"/>
          <p:cNvGrpSpPr>
            <a:grpSpLocks/>
          </p:cNvGrpSpPr>
          <p:nvPr/>
        </p:nvGrpSpPr>
        <p:grpSpPr bwMode="auto">
          <a:xfrm>
            <a:off x="71438" y="6237288"/>
            <a:ext cx="8964612" cy="579437"/>
            <a:chOff x="45" y="3929"/>
            <a:chExt cx="5647" cy="365"/>
          </a:xfrm>
        </p:grpSpPr>
        <p:pic>
          <p:nvPicPr>
            <p:cNvPr id="92168" name="Picture 14" descr="colourCMYK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5" y="3929"/>
              <a:ext cx="1157" cy="3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169" name="Picture 15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468" y="3929"/>
              <a:ext cx="544" cy="3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2170" name="Text Box 16"/>
            <p:cNvSpPr txBox="1">
              <a:spLocks noChangeArrowheads="1"/>
            </p:cNvSpPr>
            <p:nvPr/>
          </p:nvSpPr>
          <p:spPr bwMode="auto">
            <a:xfrm>
              <a:off x="2424" y="4140"/>
              <a:ext cx="105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GB" sz="1000" dirty="0"/>
                <a:t>SUPAGWD, </a:t>
              </a:r>
              <a:r>
                <a:rPr lang="en-GB" sz="1000" dirty="0" smtClean="0"/>
                <a:t>October 2012</a:t>
              </a:r>
              <a:endParaRPr lang="en-US" sz="1000" dirty="0"/>
            </a:p>
          </p:txBody>
        </p:sp>
        <p:pic>
          <p:nvPicPr>
            <p:cNvPr id="92171" name="Picture 17" descr="SUPA_sm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092" y="3956"/>
              <a:ext cx="600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Text Box 2"/>
          <p:cNvSpPr txBox="1">
            <a:spLocks noChangeArrowheads="1"/>
          </p:cNvSpPr>
          <p:nvPr/>
        </p:nvSpPr>
        <p:spPr bwMode="auto">
          <a:xfrm>
            <a:off x="107950" y="188913"/>
            <a:ext cx="89852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24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6. Wave Equation for Gravitational Radiation</a:t>
            </a:r>
            <a:r>
              <a:rPr lang="en-GB" sz="28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  </a:t>
            </a:r>
            <a:r>
              <a:rPr lang="en-GB" sz="2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(pgs.46 – 57)</a:t>
            </a:r>
          </a:p>
        </p:txBody>
      </p:sp>
      <p:sp>
        <p:nvSpPr>
          <p:cNvPr id="171017" name="Text Box 9"/>
          <p:cNvSpPr txBox="1">
            <a:spLocks noChangeArrowheads="1"/>
          </p:cNvSpPr>
          <p:nvPr/>
        </p:nvSpPr>
        <p:spPr bwMode="auto">
          <a:xfrm>
            <a:off x="592138" y="1216025"/>
            <a:ext cx="37560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2400" b="1" u="sng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Weak gravitational fields</a:t>
            </a:r>
          </a:p>
        </p:txBody>
      </p:sp>
      <p:sp>
        <p:nvSpPr>
          <p:cNvPr id="93188" name="Text Box 10"/>
          <p:cNvSpPr txBox="1">
            <a:spLocks noChangeArrowheads="1"/>
          </p:cNvSpPr>
          <p:nvPr/>
        </p:nvSpPr>
        <p:spPr bwMode="auto">
          <a:xfrm>
            <a:off x="395288" y="1916113"/>
            <a:ext cx="8064500" cy="301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GB" sz="2000"/>
              <a:t>In the absence of a gravitational field, spacetime is flat.  We define a weak gravitational field as one is which spacetime is ‘</a:t>
            </a:r>
            <a:r>
              <a:rPr lang="en-GB" sz="2000">
                <a:solidFill>
                  <a:srgbClr val="FF0000"/>
                </a:solidFill>
              </a:rPr>
              <a:t>nearly flat</a:t>
            </a:r>
            <a:r>
              <a:rPr lang="en-GB" sz="2000"/>
              <a:t>’</a:t>
            </a:r>
          </a:p>
          <a:p>
            <a:pPr>
              <a:lnSpc>
                <a:spcPct val="120000"/>
              </a:lnSpc>
            </a:pPr>
            <a:endParaRPr lang="en-GB" sz="2000"/>
          </a:p>
          <a:p>
            <a:pPr>
              <a:lnSpc>
                <a:spcPct val="120000"/>
              </a:lnSpc>
            </a:pPr>
            <a:r>
              <a:rPr lang="en-GB" sz="2000"/>
              <a:t>i.e. we can find a coord system</a:t>
            </a:r>
          </a:p>
          <a:p>
            <a:pPr>
              <a:lnSpc>
                <a:spcPct val="120000"/>
              </a:lnSpc>
            </a:pPr>
            <a:r>
              <a:rPr lang="en-GB" sz="2000"/>
              <a:t>		such that</a:t>
            </a:r>
          </a:p>
          <a:p>
            <a:pPr>
              <a:lnSpc>
                <a:spcPct val="120000"/>
              </a:lnSpc>
            </a:pPr>
            <a:endParaRPr lang="en-GB" sz="2000"/>
          </a:p>
          <a:p>
            <a:pPr>
              <a:lnSpc>
                <a:spcPct val="120000"/>
              </a:lnSpc>
            </a:pPr>
            <a:endParaRPr lang="en-GB" sz="2000"/>
          </a:p>
          <a:p>
            <a:pPr>
              <a:lnSpc>
                <a:spcPct val="120000"/>
              </a:lnSpc>
            </a:pPr>
            <a:r>
              <a:rPr lang="en-GB" sz="2000"/>
              <a:t>where</a:t>
            </a:r>
            <a:endParaRPr lang="en-GB" sz="2000" i="1"/>
          </a:p>
        </p:txBody>
      </p:sp>
      <p:pic>
        <p:nvPicPr>
          <p:cNvPr id="93189" name="Picture 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075" y="2924175"/>
            <a:ext cx="3457575" cy="117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3190" name="Picture 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250" y="4365625"/>
            <a:ext cx="3286125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3191" name="AutoShape 15"/>
          <p:cNvSpPr>
            <a:spLocks noChangeArrowheads="1"/>
          </p:cNvSpPr>
          <p:nvPr/>
        </p:nvSpPr>
        <p:spPr bwMode="auto">
          <a:xfrm>
            <a:off x="4213225" y="3068638"/>
            <a:ext cx="3671888" cy="865187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pic>
        <p:nvPicPr>
          <p:cNvPr id="93192" name="Picture 1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19250" y="5013325"/>
            <a:ext cx="375285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3193" name="Text Box 17"/>
          <p:cNvSpPr txBox="1">
            <a:spLocks noChangeArrowheads="1"/>
          </p:cNvSpPr>
          <p:nvPr/>
        </p:nvSpPr>
        <p:spPr bwMode="auto">
          <a:xfrm>
            <a:off x="6280150" y="4510088"/>
            <a:ext cx="2468563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000">
                <a:solidFill>
                  <a:schemeClr val="accent2"/>
                </a:solidFill>
              </a:rPr>
              <a:t>This is known as a Nearly Lorentz coordinate system.</a:t>
            </a:r>
          </a:p>
        </p:txBody>
      </p:sp>
      <p:sp>
        <p:nvSpPr>
          <p:cNvPr id="93194" name="Line 18"/>
          <p:cNvSpPr>
            <a:spLocks noChangeShapeType="1"/>
          </p:cNvSpPr>
          <p:nvPr/>
        </p:nvSpPr>
        <p:spPr bwMode="auto">
          <a:xfrm flipH="1" flipV="1">
            <a:off x="6083300" y="4076700"/>
            <a:ext cx="433388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grpSp>
        <p:nvGrpSpPr>
          <p:cNvPr id="93195" name="Group 19"/>
          <p:cNvGrpSpPr>
            <a:grpSpLocks/>
          </p:cNvGrpSpPr>
          <p:nvPr/>
        </p:nvGrpSpPr>
        <p:grpSpPr bwMode="auto">
          <a:xfrm>
            <a:off x="71438" y="6237288"/>
            <a:ext cx="8964612" cy="579437"/>
            <a:chOff x="45" y="3929"/>
            <a:chExt cx="5647" cy="365"/>
          </a:xfrm>
        </p:grpSpPr>
        <p:pic>
          <p:nvPicPr>
            <p:cNvPr id="93196" name="Picture 20" descr="colourCMYK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5" y="3929"/>
              <a:ext cx="1157" cy="3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3197" name="Picture 21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468" y="3929"/>
              <a:ext cx="544" cy="3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3198" name="Text Box 22"/>
            <p:cNvSpPr txBox="1">
              <a:spLocks noChangeArrowheads="1"/>
            </p:cNvSpPr>
            <p:nvPr/>
          </p:nvSpPr>
          <p:spPr bwMode="auto">
            <a:xfrm>
              <a:off x="2424" y="4140"/>
              <a:ext cx="105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GB" sz="1000" dirty="0"/>
                <a:t>SUPAGWD, </a:t>
              </a:r>
              <a:r>
                <a:rPr lang="en-GB" sz="1000" dirty="0" smtClean="0"/>
                <a:t>October 2012</a:t>
              </a:r>
              <a:endParaRPr lang="en-US" sz="1000" dirty="0"/>
            </a:p>
          </p:txBody>
        </p:sp>
        <p:pic>
          <p:nvPicPr>
            <p:cNvPr id="93199" name="Picture 23" descr="SUPA_sm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5092" y="3956"/>
              <a:ext cx="600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Text Box 10"/>
          <p:cNvSpPr txBox="1">
            <a:spLocks noChangeArrowheads="1"/>
          </p:cNvSpPr>
          <p:nvPr/>
        </p:nvSpPr>
        <p:spPr bwMode="auto">
          <a:xfrm>
            <a:off x="323850" y="476250"/>
            <a:ext cx="7777163" cy="520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GB" sz="2000">
                <a:solidFill>
                  <a:schemeClr val="accent2"/>
                </a:solidFill>
              </a:rPr>
              <a:t>If we find a coordinate system in which spacetime looks nearly flat, we can carry out certain coordinate transformations after which spacetime will </a:t>
            </a:r>
            <a:r>
              <a:rPr lang="en-GB" sz="2000" i="1">
                <a:solidFill>
                  <a:schemeClr val="accent2"/>
                </a:solidFill>
              </a:rPr>
              <a:t>still</a:t>
            </a:r>
            <a:r>
              <a:rPr lang="en-GB" sz="2000">
                <a:solidFill>
                  <a:schemeClr val="accent2"/>
                </a:solidFill>
              </a:rPr>
              <a:t> look nearly flat:</a:t>
            </a:r>
          </a:p>
          <a:p>
            <a:pPr>
              <a:lnSpc>
                <a:spcPct val="120000"/>
              </a:lnSpc>
            </a:pPr>
            <a:endParaRPr lang="en-GB" sz="2000">
              <a:solidFill>
                <a:schemeClr val="accent2"/>
              </a:solidFill>
            </a:endParaRPr>
          </a:p>
          <a:p>
            <a:pPr>
              <a:lnSpc>
                <a:spcPct val="120000"/>
              </a:lnSpc>
            </a:pPr>
            <a:r>
              <a:rPr lang="en-GB" sz="2000">
                <a:solidFill>
                  <a:schemeClr val="accent2"/>
                </a:solidFill>
              </a:rPr>
              <a:t>1)	Background Lorentz transformations</a:t>
            </a:r>
          </a:p>
          <a:p>
            <a:pPr>
              <a:lnSpc>
                <a:spcPct val="120000"/>
              </a:lnSpc>
            </a:pPr>
            <a:endParaRPr lang="en-GB" sz="2000" i="1">
              <a:solidFill>
                <a:schemeClr val="accent2"/>
              </a:solidFill>
            </a:endParaRPr>
          </a:p>
          <a:p>
            <a:pPr>
              <a:lnSpc>
                <a:spcPct val="120000"/>
              </a:lnSpc>
            </a:pPr>
            <a:endParaRPr lang="en-GB" sz="2000" i="1">
              <a:solidFill>
                <a:schemeClr val="accent2"/>
              </a:solidFill>
            </a:endParaRPr>
          </a:p>
          <a:p>
            <a:pPr>
              <a:lnSpc>
                <a:spcPct val="120000"/>
              </a:lnSpc>
            </a:pPr>
            <a:endParaRPr lang="en-GB" sz="2000" i="1">
              <a:solidFill>
                <a:schemeClr val="accent2"/>
              </a:solidFill>
            </a:endParaRPr>
          </a:p>
          <a:p>
            <a:pPr>
              <a:lnSpc>
                <a:spcPct val="120000"/>
              </a:lnSpc>
            </a:pPr>
            <a:endParaRPr lang="en-GB" sz="2000" i="1">
              <a:solidFill>
                <a:schemeClr val="accent2"/>
              </a:solidFill>
            </a:endParaRPr>
          </a:p>
          <a:p>
            <a:pPr>
              <a:lnSpc>
                <a:spcPct val="120000"/>
              </a:lnSpc>
            </a:pPr>
            <a:endParaRPr lang="en-GB" sz="2000" i="1">
              <a:solidFill>
                <a:schemeClr val="accent2"/>
              </a:solidFill>
            </a:endParaRPr>
          </a:p>
          <a:p>
            <a:pPr>
              <a:lnSpc>
                <a:spcPct val="120000"/>
              </a:lnSpc>
            </a:pPr>
            <a:endParaRPr lang="en-GB" sz="2000" i="1">
              <a:solidFill>
                <a:schemeClr val="accent2"/>
              </a:solidFill>
            </a:endParaRPr>
          </a:p>
          <a:p>
            <a:pPr>
              <a:lnSpc>
                <a:spcPct val="120000"/>
              </a:lnSpc>
            </a:pPr>
            <a:endParaRPr lang="en-GB" sz="2000" i="1">
              <a:solidFill>
                <a:schemeClr val="accent2"/>
              </a:solidFill>
            </a:endParaRPr>
          </a:p>
          <a:p>
            <a:pPr>
              <a:lnSpc>
                <a:spcPct val="120000"/>
              </a:lnSpc>
            </a:pPr>
            <a:endParaRPr lang="en-GB" sz="2000" i="1">
              <a:solidFill>
                <a:schemeClr val="accent2"/>
              </a:solidFill>
            </a:endParaRPr>
          </a:p>
          <a:p>
            <a:pPr>
              <a:lnSpc>
                <a:spcPct val="120000"/>
              </a:lnSpc>
            </a:pPr>
            <a:r>
              <a:rPr lang="en-GB" sz="2000" i="1">
                <a:solidFill>
                  <a:schemeClr val="accent2"/>
                </a:solidFill>
              </a:rPr>
              <a:t>	i.e.</a:t>
            </a:r>
          </a:p>
        </p:txBody>
      </p:sp>
      <p:pic>
        <p:nvPicPr>
          <p:cNvPr id="94211" name="Picture 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79525" y="2492375"/>
            <a:ext cx="7324725" cy="237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4212" name="Picture 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8175" y="5243513"/>
            <a:ext cx="3619500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4213" name="Group 13"/>
          <p:cNvGrpSpPr>
            <a:grpSpLocks/>
          </p:cNvGrpSpPr>
          <p:nvPr/>
        </p:nvGrpSpPr>
        <p:grpSpPr bwMode="auto">
          <a:xfrm>
            <a:off x="71438" y="6237288"/>
            <a:ext cx="8964612" cy="579437"/>
            <a:chOff x="45" y="3929"/>
            <a:chExt cx="5647" cy="365"/>
          </a:xfrm>
        </p:grpSpPr>
        <p:pic>
          <p:nvPicPr>
            <p:cNvPr id="94214" name="Picture 14" descr="colourCMYK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5" y="3929"/>
              <a:ext cx="1157" cy="3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4215" name="Picture 15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468" y="3929"/>
              <a:ext cx="544" cy="3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4216" name="Text Box 16"/>
            <p:cNvSpPr txBox="1">
              <a:spLocks noChangeArrowheads="1"/>
            </p:cNvSpPr>
            <p:nvPr/>
          </p:nvSpPr>
          <p:spPr bwMode="auto">
            <a:xfrm>
              <a:off x="2424" y="4140"/>
              <a:ext cx="105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GB" sz="1000" dirty="0"/>
                <a:t>SUPAGWD, </a:t>
              </a:r>
              <a:r>
                <a:rPr lang="en-GB" sz="1000" dirty="0" smtClean="0"/>
                <a:t>October 2012</a:t>
              </a:r>
              <a:endParaRPr lang="en-US" sz="1000" dirty="0"/>
            </a:p>
          </p:txBody>
        </p:sp>
        <p:pic>
          <p:nvPicPr>
            <p:cNvPr id="94217" name="Picture 17" descr="SUPA_sm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092" y="3956"/>
              <a:ext cx="600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Text Box 8"/>
          <p:cNvSpPr txBox="1">
            <a:spLocks noChangeArrowheads="1"/>
          </p:cNvSpPr>
          <p:nvPr/>
        </p:nvSpPr>
        <p:spPr bwMode="auto">
          <a:xfrm>
            <a:off x="323850" y="476250"/>
            <a:ext cx="7777163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GB" sz="2000">
                <a:solidFill>
                  <a:schemeClr val="accent2"/>
                </a:solidFill>
              </a:rPr>
              <a:t>If we find a coordinate system in which spacetime looks nearly flat, we can carry out certain coordinate transformations after which spacetime will </a:t>
            </a:r>
            <a:r>
              <a:rPr lang="en-GB" sz="2000" i="1">
                <a:solidFill>
                  <a:schemeClr val="accent2"/>
                </a:solidFill>
              </a:rPr>
              <a:t>still</a:t>
            </a:r>
            <a:r>
              <a:rPr lang="en-GB" sz="2000">
                <a:solidFill>
                  <a:schemeClr val="accent2"/>
                </a:solidFill>
              </a:rPr>
              <a:t> look nearly flat:</a:t>
            </a:r>
          </a:p>
          <a:p>
            <a:pPr>
              <a:lnSpc>
                <a:spcPct val="120000"/>
              </a:lnSpc>
            </a:pPr>
            <a:endParaRPr lang="en-GB" sz="2000">
              <a:solidFill>
                <a:schemeClr val="accent2"/>
              </a:solidFill>
            </a:endParaRPr>
          </a:p>
          <a:p>
            <a:pPr>
              <a:lnSpc>
                <a:spcPct val="120000"/>
              </a:lnSpc>
            </a:pPr>
            <a:r>
              <a:rPr lang="en-GB" sz="2000">
                <a:solidFill>
                  <a:schemeClr val="accent2"/>
                </a:solidFill>
              </a:rPr>
              <a:t>1)	Background Lorentz transformations</a:t>
            </a:r>
          </a:p>
          <a:p>
            <a:pPr>
              <a:lnSpc>
                <a:spcPct val="120000"/>
              </a:lnSpc>
            </a:pPr>
            <a:endParaRPr lang="en-GB" sz="2000" i="1">
              <a:solidFill>
                <a:schemeClr val="accent2"/>
              </a:solidFill>
            </a:endParaRPr>
          </a:p>
          <a:p>
            <a:pPr>
              <a:lnSpc>
                <a:spcPct val="120000"/>
              </a:lnSpc>
            </a:pPr>
            <a:r>
              <a:rPr lang="en-GB" sz="2000" i="1">
                <a:solidFill>
                  <a:schemeClr val="accent2"/>
                </a:solidFill>
              </a:rPr>
              <a:t>	Under  this transformation</a:t>
            </a:r>
          </a:p>
        </p:txBody>
      </p:sp>
      <p:pic>
        <p:nvPicPr>
          <p:cNvPr id="95235" name="Picture 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250" y="3108325"/>
            <a:ext cx="6438900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5236" name="Picture 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35113" y="4567238"/>
            <a:ext cx="512445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5237" name="Picture 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90663" y="5119688"/>
            <a:ext cx="545782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5238" name="AutoShape 14"/>
          <p:cNvSpPr>
            <a:spLocks noChangeArrowheads="1"/>
          </p:cNvSpPr>
          <p:nvPr/>
        </p:nvSpPr>
        <p:spPr bwMode="auto">
          <a:xfrm>
            <a:off x="1692275" y="3213100"/>
            <a:ext cx="6192838" cy="1079500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grpSp>
        <p:nvGrpSpPr>
          <p:cNvPr id="95239" name="Group 15"/>
          <p:cNvGrpSpPr>
            <a:grpSpLocks/>
          </p:cNvGrpSpPr>
          <p:nvPr/>
        </p:nvGrpSpPr>
        <p:grpSpPr bwMode="auto">
          <a:xfrm>
            <a:off x="71438" y="6237288"/>
            <a:ext cx="8964612" cy="579437"/>
            <a:chOff x="45" y="3929"/>
            <a:chExt cx="5647" cy="365"/>
          </a:xfrm>
        </p:grpSpPr>
        <p:pic>
          <p:nvPicPr>
            <p:cNvPr id="95240" name="Picture 16" descr="colourCMYK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5" y="3929"/>
              <a:ext cx="1157" cy="3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5241" name="Picture 17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468" y="3929"/>
              <a:ext cx="544" cy="3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5242" name="Text Box 18"/>
            <p:cNvSpPr txBox="1">
              <a:spLocks noChangeArrowheads="1"/>
            </p:cNvSpPr>
            <p:nvPr/>
          </p:nvSpPr>
          <p:spPr bwMode="auto">
            <a:xfrm>
              <a:off x="2424" y="4140"/>
              <a:ext cx="105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GB" sz="1000" dirty="0"/>
                <a:t>SUPAGWD, </a:t>
              </a:r>
              <a:r>
                <a:rPr lang="en-GB" sz="1000" dirty="0" smtClean="0"/>
                <a:t>October 2012</a:t>
              </a:r>
              <a:endParaRPr lang="en-US" sz="1000" dirty="0"/>
            </a:p>
          </p:txBody>
        </p:sp>
        <p:pic>
          <p:nvPicPr>
            <p:cNvPr id="95243" name="Picture 19" descr="SUPA_sm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5092" y="3956"/>
              <a:ext cx="600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Text Box 8"/>
          <p:cNvSpPr txBox="1">
            <a:spLocks noChangeArrowheads="1"/>
          </p:cNvSpPr>
          <p:nvPr/>
        </p:nvSpPr>
        <p:spPr bwMode="auto">
          <a:xfrm>
            <a:off x="323850" y="476250"/>
            <a:ext cx="7777163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GB" sz="2000">
                <a:solidFill>
                  <a:schemeClr val="accent2"/>
                </a:solidFill>
              </a:rPr>
              <a:t>If we find a coordinate system in which spacetime looks nearly flat, we can carry out certain coordinate transformations after which spacetime will </a:t>
            </a:r>
            <a:r>
              <a:rPr lang="en-GB" sz="2000" i="1">
                <a:solidFill>
                  <a:schemeClr val="accent2"/>
                </a:solidFill>
              </a:rPr>
              <a:t>still</a:t>
            </a:r>
            <a:r>
              <a:rPr lang="en-GB" sz="2000">
                <a:solidFill>
                  <a:schemeClr val="accent2"/>
                </a:solidFill>
              </a:rPr>
              <a:t> look nearly flat:</a:t>
            </a:r>
          </a:p>
          <a:p>
            <a:pPr>
              <a:lnSpc>
                <a:spcPct val="120000"/>
              </a:lnSpc>
            </a:pPr>
            <a:endParaRPr lang="en-GB" sz="2000">
              <a:solidFill>
                <a:schemeClr val="accent2"/>
              </a:solidFill>
            </a:endParaRPr>
          </a:p>
          <a:p>
            <a:pPr>
              <a:lnSpc>
                <a:spcPct val="120000"/>
              </a:lnSpc>
            </a:pPr>
            <a:r>
              <a:rPr lang="en-GB" sz="2000">
                <a:solidFill>
                  <a:schemeClr val="accent2"/>
                </a:solidFill>
              </a:rPr>
              <a:t>1)	Background Lorentz transformations</a:t>
            </a:r>
            <a:endParaRPr lang="en-GB" sz="2000" i="1">
              <a:solidFill>
                <a:schemeClr val="accent2"/>
              </a:solidFill>
            </a:endParaRPr>
          </a:p>
        </p:txBody>
      </p:sp>
      <p:pic>
        <p:nvPicPr>
          <p:cNvPr id="96259" name="Picture 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2565400"/>
            <a:ext cx="835342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6260" name="Group 14"/>
          <p:cNvGrpSpPr>
            <a:grpSpLocks/>
          </p:cNvGrpSpPr>
          <p:nvPr/>
        </p:nvGrpSpPr>
        <p:grpSpPr bwMode="auto">
          <a:xfrm>
            <a:off x="71438" y="6237288"/>
            <a:ext cx="8964612" cy="579437"/>
            <a:chOff x="45" y="3929"/>
            <a:chExt cx="5647" cy="365"/>
          </a:xfrm>
        </p:grpSpPr>
        <p:pic>
          <p:nvPicPr>
            <p:cNvPr id="96261" name="Picture 15" descr="colourCMYK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5" y="3929"/>
              <a:ext cx="1157" cy="3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6262" name="Picture 16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468" y="3929"/>
              <a:ext cx="544" cy="3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6263" name="Text Box 17"/>
            <p:cNvSpPr txBox="1">
              <a:spLocks noChangeArrowheads="1"/>
            </p:cNvSpPr>
            <p:nvPr/>
          </p:nvSpPr>
          <p:spPr bwMode="auto">
            <a:xfrm>
              <a:off x="2424" y="4140"/>
              <a:ext cx="105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GB" sz="1000" dirty="0"/>
                <a:t>SUPAGWD, </a:t>
              </a:r>
              <a:r>
                <a:rPr lang="en-GB" sz="1000" dirty="0" smtClean="0"/>
                <a:t>October 2012</a:t>
              </a:r>
              <a:endParaRPr lang="en-US" sz="1000" dirty="0"/>
            </a:p>
          </p:txBody>
        </p:sp>
        <p:pic>
          <p:nvPicPr>
            <p:cNvPr id="96264" name="Picture 18" descr="SUPA_sm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092" y="3956"/>
              <a:ext cx="600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2988" y="1196975"/>
            <a:ext cx="7058025" cy="237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Text Box 10"/>
          <p:cNvSpPr txBox="1">
            <a:spLocks noChangeArrowheads="1"/>
          </p:cNvSpPr>
          <p:nvPr/>
        </p:nvSpPr>
        <p:spPr bwMode="auto">
          <a:xfrm>
            <a:off x="1244600" y="430213"/>
            <a:ext cx="64055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sz="2400">
                <a:latin typeface="Comic Sans MS" pitchFamily="66" charset="0"/>
              </a:rPr>
              <a:t>Websites of my Glasgow University Courses</a:t>
            </a:r>
            <a:endParaRPr lang="en-US" sz="2400">
              <a:latin typeface="Comic Sans MS" pitchFamily="66" charset="0"/>
            </a:endParaRPr>
          </a:p>
        </p:txBody>
      </p:sp>
      <p:pic>
        <p:nvPicPr>
          <p:cNvPr id="19460" name="Picture 11" descr="misner"/>
          <p:cNvPicPr>
            <a:picLocks noChangeAspect="1" noChangeArrowheads="1"/>
          </p:cNvPicPr>
          <p:nvPr/>
        </p:nvPicPr>
        <p:blipFill>
          <a:blip r:embed="rId3" cstate="print"/>
          <a:srcRect l="9027" r="9027"/>
          <a:stretch>
            <a:fillRect/>
          </a:stretch>
        </p:blipFill>
        <p:spPr bwMode="auto">
          <a:xfrm>
            <a:off x="5219700" y="4510088"/>
            <a:ext cx="1179513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1" name="Text Box 12"/>
          <p:cNvSpPr txBox="1">
            <a:spLocks noChangeArrowheads="1"/>
          </p:cNvSpPr>
          <p:nvPr/>
        </p:nvSpPr>
        <p:spPr bwMode="auto">
          <a:xfrm>
            <a:off x="6548438" y="4565650"/>
            <a:ext cx="22002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200">
                <a:solidFill>
                  <a:schemeClr val="accent2"/>
                </a:solidFill>
                <a:latin typeface="Comic Sans MS" pitchFamily="66" charset="0"/>
              </a:rPr>
              <a:t>“Gravitation”</a:t>
            </a:r>
          </a:p>
          <a:p>
            <a:r>
              <a:rPr lang="en-GB" sz="1200">
                <a:solidFill>
                  <a:schemeClr val="accent2"/>
                </a:solidFill>
                <a:latin typeface="Comic Sans MS" pitchFamily="66" charset="0"/>
              </a:rPr>
              <a:t>Charles Misner, Kip Thorne, John Wheeler</a:t>
            </a:r>
          </a:p>
          <a:p>
            <a:r>
              <a:rPr lang="en-US" sz="1200">
                <a:latin typeface="Comic Sans MS" pitchFamily="66" charset="0"/>
              </a:rPr>
              <a:t> ISBN:  0716703440</a:t>
            </a:r>
            <a:r>
              <a:rPr lang="en-US" sz="2800">
                <a:latin typeface="MS Outlook" pitchFamily="2" charset="2"/>
              </a:rPr>
              <a:t> </a:t>
            </a:r>
            <a:endParaRPr lang="en-GB">
              <a:solidFill>
                <a:schemeClr val="accent2"/>
              </a:solidFill>
              <a:latin typeface="Comic Sans MS" pitchFamily="66" charset="0"/>
            </a:endParaRPr>
          </a:p>
          <a:p>
            <a:endParaRPr lang="en-US" sz="1600">
              <a:latin typeface="Comic Sans MS" pitchFamily="66" charset="0"/>
            </a:endParaRPr>
          </a:p>
        </p:txBody>
      </p:sp>
      <p:pic>
        <p:nvPicPr>
          <p:cNvPr id="19462" name="Picture 13" descr="schutz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1400" y="4437063"/>
            <a:ext cx="1009650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3" name="Text Box 14"/>
          <p:cNvSpPr txBox="1">
            <a:spLocks noChangeArrowheads="1"/>
          </p:cNvSpPr>
          <p:nvPr/>
        </p:nvSpPr>
        <p:spPr bwMode="auto">
          <a:xfrm>
            <a:off x="971550" y="3763963"/>
            <a:ext cx="37226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sz="2400">
                <a:latin typeface="Comic Sans MS" pitchFamily="66" charset="0"/>
              </a:rPr>
              <a:t>Recommended textbooks</a:t>
            </a:r>
            <a:endParaRPr lang="en-US" sz="2400">
              <a:latin typeface="Comic Sans MS" pitchFamily="66" charset="0"/>
            </a:endParaRPr>
          </a:p>
        </p:txBody>
      </p:sp>
      <p:sp>
        <p:nvSpPr>
          <p:cNvPr id="19464" name="Text Box 15"/>
          <p:cNvSpPr txBox="1">
            <a:spLocks noChangeArrowheads="1"/>
          </p:cNvSpPr>
          <p:nvPr/>
        </p:nvSpPr>
        <p:spPr bwMode="auto">
          <a:xfrm>
            <a:off x="6588125" y="5734050"/>
            <a:ext cx="280828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200">
                <a:latin typeface="Comic Sans MS" pitchFamily="66" charset="0"/>
              </a:rPr>
              <a:t>The ‘bible’ for studying GR</a:t>
            </a:r>
            <a:endParaRPr lang="en-US" sz="1200">
              <a:latin typeface="Comic Sans MS" pitchFamily="66" charset="0"/>
            </a:endParaRPr>
          </a:p>
        </p:txBody>
      </p:sp>
      <p:sp>
        <p:nvSpPr>
          <p:cNvPr id="19465" name="Text Box 16"/>
          <p:cNvSpPr txBox="1">
            <a:spLocks noChangeArrowheads="1"/>
          </p:cNvSpPr>
          <p:nvPr/>
        </p:nvSpPr>
        <p:spPr bwMode="auto">
          <a:xfrm>
            <a:off x="2124075" y="4581525"/>
            <a:ext cx="2828925" cy="97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200">
                <a:solidFill>
                  <a:schemeClr val="accent2"/>
                </a:solidFill>
                <a:latin typeface="Comic Sans MS" pitchFamily="66" charset="0"/>
              </a:rPr>
              <a:t>“A First Course in General Relativity”</a:t>
            </a:r>
          </a:p>
          <a:p>
            <a:r>
              <a:rPr lang="en-GB" sz="1200">
                <a:solidFill>
                  <a:schemeClr val="accent2"/>
                </a:solidFill>
                <a:latin typeface="Comic Sans MS" pitchFamily="66" charset="0"/>
              </a:rPr>
              <a:t>Bernard Schutz</a:t>
            </a:r>
          </a:p>
          <a:p>
            <a:endParaRPr lang="en-GB">
              <a:solidFill>
                <a:schemeClr val="accent2"/>
              </a:solidFill>
              <a:latin typeface="Comic Sans MS" pitchFamily="66" charset="0"/>
            </a:endParaRPr>
          </a:p>
          <a:p>
            <a:endParaRPr lang="en-US" sz="1600">
              <a:latin typeface="Comic Sans MS" pitchFamily="66" charset="0"/>
            </a:endParaRPr>
          </a:p>
        </p:txBody>
      </p:sp>
      <p:sp>
        <p:nvSpPr>
          <p:cNvPr id="19466" name="Rectangle 17"/>
          <p:cNvSpPr>
            <a:spLocks noChangeArrowheads="1"/>
          </p:cNvSpPr>
          <p:nvPr/>
        </p:nvSpPr>
        <p:spPr bwMode="auto">
          <a:xfrm>
            <a:off x="2124075" y="4941888"/>
            <a:ext cx="172561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GB" sz="1200">
                <a:latin typeface="Comic Sans MS" pitchFamily="66" charset="0"/>
              </a:rPr>
              <a:t>ISBN:  052177035</a:t>
            </a:r>
            <a:r>
              <a:rPr lang="en-GB" sz="2800">
                <a:latin typeface="MS Outlook" pitchFamily="2" charset="2"/>
              </a:rPr>
              <a:t> </a:t>
            </a:r>
          </a:p>
        </p:txBody>
      </p:sp>
      <p:sp>
        <p:nvSpPr>
          <p:cNvPr id="19467" name="Text Box 18"/>
          <p:cNvSpPr txBox="1">
            <a:spLocks noChangeArrowheads="1"/>
          </p:cNvSpPr>
          <p:nvPr/>
        </p:nvSpPr>
        <p:spPr bwMode="auto">
          <a:xfrm>
            <a:off x="2124075" y="5516563"/>
            <a:ext cx="2952750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200">
                <a:latin typeface="Comic Sans MS" pitchFamily="66" charset="0"/>
              </a:rPr>
              <a:t>Excellent introductory textbook.  Good discussion of gravitational wave generation, propagation and detection.</a:t>
            </a:r>
            <a:endParaRPr lang="en-US" sz="1200">
              <a:latin typeface="Comic Sans MS" pitchFamily="66" charset="0"/>
            </a:endParaRPr>
          </a:p>
        </p:txBody>
      </p:sp>
      <p:grpSp>
        <p:nvGrpSpPr>
          <p:cNvPr id="19468" name="Group 26"/>
          <p:cNvGrpSpPr>
            <a:grpSpLocks/>
          </p:cNvGrpSpPr>
          <p:nvPr/>
        </p:nvGrpSpPr>
        <p:grpSpPr bwMode="auto">
          <a:xfrm>
            <a:off x="71438" y="6237288"/>
            <a:ext cx="8964612" cy="579437"/>
            <a:chOff x="45" y="3929"/>
            <a:chExt cx="5647" cy="365"/>
          </a:xfrm>
        </p:grpSpPr>
        <p:pic>
          <p:nvPicPr>
            <p:cNvPr id="19469" name="Picture 27" descr="colourCMYK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5" y="3929"/>
              <a:ext cx="1157" cy="3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470" name="Picture 28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468" y="3929"/>
              <a:ext cx="544" cy="3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471" name="Text Box 29"/>
            <p:cNvSpPr txBox="1">
              <a:spLocks noChangeArrowheads="1"/>
            </p:cNvSpPr>
            <p:nvPr/>
          </p:nvSpPr>
          <p:spPr bwMode="auto">
            <a:xfrm>
              <a:off x="2424" y="4140"/>
              <a:ext cx="105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GB" sz="1000" dirty="0"/>
                <a:t>SUPAGWD, </a:t>
              </a:r>
              <a:r>
                <a:rPr lang="en-GB" sz="1000" dirty="0" smtClean="0"/>
                <a:t>October 2012</a:t>
              </a:r>
              <a:endParaRPr lang="en-US" sz="1000" dirty="0"/>
            </a:p>
          </p:txBody>
        </p:sp>
        <p:pic>
          <p:nvPicPr>
            <p:cNvPr id="19472" name="Picture 30" descr="SUPA_sm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5092" y="3956"/>
              <a:ext cx="600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Text Box 8"/>
          <p:cNvSpPr txBox="1">
            <a:spLocks noChangeArrowheads="1"/>
          </p:cNvSpPr>
          <p:nvPr/>
        </p:nvSpPr>
        <p:spPr bwMode="auto">
          <a:xfrm>
            <a:off x="323850" y="476250"/>
            <a:ext cx="7777163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GB" sz="2000">
                <a:solidFill>
                  <a:schemeClr val="accent2"/>
                </a:solidFill>
              </a:rPr>
              <a:t>If we find a coordinate system in which spacetime looks nearly flat, we can carry out certain coordinate transformations after which spacetime will </a:t>
            </a:r>
            <a:r>
              <a:rPr lang="en-GB" sz="2000" i="1">
                <a:solidFill>
                  <a:schemeClr val="accent2"/>
                </a:solidFill>
              </a:rPr>
              <a:t>still</a:t>
            </a:r>
            <a:r>
              <a:rPr lang="en-GB" sz="2000">
                <a:solidFill>
                  <a:schemeClr val="accent2"/>
                </a:solidFill>
              </a:rPr>
              <a:t> look nearly flat:</a:t>
            </a:r>
          </a:p>
          <a:p>
            <a:pPr>
              <a:lnSpc>
                <a:spcPct val="120000"/>
              </a:lnSpc>
            </a:pPr>
            <a:endParaRPr lang="en-GB" sz="2000">
              <a:solidFill>
                <a:schemeClr val="accent2"/>
              </a:solidFill>
            </a:endParaRPr>
          </a:p>
          <a:p>
            <a:pPr>
              <a:lnSpc>
                <a:spcPct val="120000"/>
              </a:lnSpc>
            </a:pPr>
            <a:r>
              <a:rPr lang="en-GB" sz="2000">
                <a:solidFill>
                  <a:schemeClr val="accent2"/>
                </a:solidFill>
              </a:rPr>
              <a:t>2)	Gauge transformations</a:t>
            </a:r>
            <a:endParaRPr lang="en-GB" sz="2000" i="1">
              <a:solidFill>
                <a:schemeClr val="accent2"/>
              </a:solidFill>
            </a:endParaRPr>
          </a:p>
        </p:txBody>
      </p:sp>
      <p:sp>
        <p:nvSpPr>
          <p:cNvPr id="97283" name="Rectangle 11"/>
          <p:cNvSpPr>
            <a:spLocks noChangeArrowheads="1"/>
          </p:cNvSpPr>
          <p:nvPr/>
        </p:nvSpPr>
        <p:spPr bwMode="auto">
          <a:xfrm>
            <a:off x="7885113" y="3500438"/>
            <a:ext cx="935037" cy="792162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pic>
        <p:nvPicPr>
          <p:cNvPr id="97284" name="Picture 12"/>
          <p:cNvPicPr>
            <a:picLocks noChangeAspect="1" noChangeArrowheads="1"/>
          </p:cNvPicPr>
          <p:nvPr/>
        </p:nvPicPr>
        <p:blipFill>
          <a:blip r:embed="rId2" cstate="print"/>
          <a:srcRect l="5515"/>
          <a:stretch>
            <a:fillRect/>
          </a:stretch>
        </p:blipFill>
        <p:spPr bwMode="auto">
          <a:xfrm>
            <a:off x="468313" y="4556125"/>
            <a:ext cx="6173787" cy="139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7285" name="Picture 13"/>
          <p:cNvPicPr>
            <a:picLocks noChangeAspect="1" noChangeArrowheads="1"/>
          </p:cNvPicPr>
          <p:nvPr/>
        </p:nvPicPr>
        <p:blipFill>
          <a:blip r:embed="rId3" cstate="print"/>
          <a:srcRect l="36435" t="58318" r="37294" b="-3931"/>
          <a:stretch>
            <a:fillRect/>
          </a:stretch>
        </p:blipFill>
        <p:spPr bwMode="auto">
          <a:xfrm>
            <a:off x="3348038" y="3500438"/>
            <a:ext cx="2952750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7286" name="Picture 10"/>
          <p:cNvPicPr>
            <a:picLocks noChangeAspect="1" noChangeArrowheads="1"/>
          </p:cNvPicPr>
          <p:nvPr/>
        </p:nvPicPr>
        <p:blipFill>
          <a:blip r:embed="rId4" cstate="print"/>
          <a:srcRect b="45886"/>
          <a:stretch>
            <a:fillRect/>
          </a:stretch>
        </p:blipFill>
        <p:spPr bwMode="auto">
          <a:xfrm>
            <a:off x="323850" y="2560638"/>
            <a:ext cx="8496300" cy="93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7287" name="AutoShape 14"/>
          <p:cNvSpPr>
            <a:spLocks noChangeArrowheads="1"/>
          </p:cNvSpPr>
          <p:nvPr/>
        </p:nvSpPr>
        <p:spPr bwMode="auto">
          <a:xfrm>
            <a:off x="3348038" y="3573463"/>
            <a:ext cx="2879725" cy="792162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grpSp>
        <p:nvGrpSpPr>
          <p:cNvPr id="97288" name="Group 15"/>
          <p:cNvGrpSpPr>
            <a:grpSpLocks/>
          </p:cNvGrpSpPr>
          <p:nvPr/>
        </p:nvGrpSpPr>
        <p:grpSpPr bwMode="auto">
          <a:xfrm>
            <a:off x="71438" y="6237288"/>
            <a:ext cx="8964612" cy="579437"/>
            <a:chOff x="45" y="3929"/>
            <a:chExt cx="5647" cy="365"/>
          </a:xfrm>
        </p:grpSpPr>
        <p:pic>
          <p:nvPicPr>
            <p:cNvPr id="97289" name="Picture 16" descr="colourCMYK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5" y="3929"/>
              <a:ext cx="1157" cy="3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7290" name="Picture 17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468" y="3929"/>
              <a:ext cx="544" cy="3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7291" name="Text Box 18"/>
            <p:cNvSpPr txBox="1">
              <a:spLocks noChangeArrowheads="1"/>
            </p:cNvSpPr>
            <p:nvPr/>
          </p:nvSpPr>
          <p:spPr bwMode="auto">
            <a:xfrm>
              <a:off x="2424" y="4140"/>
              <a:ext cx="105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GB" sz="1000" dirty="0"/>
                <a:t>SUPAGWD, </a:t>
              </a:r>
              <a:r>
                <a:rPr lang="en-GB" sz="1000" dirty="0" smtClean="0"/>
                <a:t>October 2012</a:t>
              </a:r>
              <a:endParaRPr lang="en-US" sz="1000" dirty="0"/>
            </a:p>
          </p:txBody>
        </p:sp>
        <p:pic>
          <p:nvPicPr>
            <p:cNvPr id="97292" name="Picture 19" descr="SUPA_sm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5092" y="3956"/>
              <a:ext cx="600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Text Box 8"/>
          <p:cNvSpPr txBox="1">
            <a:spLocks noChangeArrowheads="1"/>
          </p:cNvSpPr>
          <p:nvPr/>
        </p:nvSpPr>
        <p:spPr bwMode="auto">
          <a:xfrm>
            <a:off x="323850" y="476250"/>
            <a:ext cx="7777163" cy="4621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GB" sz="2000">
                <a:solidFill>
                  <a:schemeClr val="accent2"/>
                </a:solidFill>
              </a:rPr>
              <a:t>If we find a coordinate system in which spacetime looks nearly flat, we can carry out certain coordinate transformations after which spacetime will </a:t>
            </a:r>
            <a:r>
              <a:rPr lang="en-GB" sz="2000" i="1">
                <a:solidFill>
                  <a:schemeClr val="accent2"/>
                </a:solidFill>
              </a:rPr>
              <a:t>still</a:t>
            </a:r>
            <a:r>
              <a:rPr lang="en-GB" sz="2000">
                <a:solidFill>
                  <a:schemeClr val="accent2"/>
                </a:solidFill>
              </a:rPr>
              <a:t> look nearly flat:</a:t>
            </a:r>
          </a:p>
          <a:p>
            <a:pPr>
              <a:lnSpc>
                <a:spcPct val="120000"/>
              </a:lnSpc>
            </a:pPr>
            <a:endParaRPr lang="en-GB" sz="2000">
              <a:solidFill>
                <a:schemeClr val="accent2"/>
              </a:solidFill>
            </a:endParaRPr>
          </a:p>
          <a:p>
            <a:pPr>
              <a:lnSpc>
                <a:spcPct val="120000"/>
              </a:lnSpc>
            </a:pPr>
            <a:r>
              <a:rPr lang="en-GB" sz="2000">
                <a:solidFill>
                  <a:schemeClr val="accent2"/>
                </a:solidFill>
              </a:rPr>
              <a:t>2)	Gauge transformations</a:t>
            </a:r>
          </a:p>
          <a:p>
            <a:pPr>
              <a:lnSpc>
                <a:spcPct val="120000"/>
              </a:lnSpc>
            </a:pPr>
            <a:endParaRPr lang="en-GB" sz="2000" i="1">
              <a:solidFill>
                <a:schemeClr val="accent2"/>
              </a:solidFill>
            </a:endParaRPr>
          </a:p>
          <a:p>
            <a:pPr>
              <a:lnSpc>
                <a:spcPct val="120000"/>
              </a:lnSpc>
            </a:pPr>
            <a:endParaRPr lang="en-GB" sz="2000" i="1">
              <a:solidFill>
                <a:schemeClr val="accent2"/>
              </a:solidFill>
            </a:endParaRPr>
          </a:p>
          <a:p>
            <a:pPr>
              <a:lnSpc>
                <a:spcPct val="120000"/>
              </a:lnSpc>
            </a:pPr>
            <a:endParaRPr lang="en-GB" sz="2800" i="1">
              <a:solidFill>
                <a:schemeClr val="accent2"/>
              </a:solidFill>
            </a:endParaRPr>
          </a:p>
          <a:p>
            <a:pPr>
              <a:lnSpc>
                <a:spcPct val="120000"/>
              </a:lnSpc>
            </a:pPr>
            <a:r>
              <a:rPr lang="en-GB" sz="2000" i="1">
                <a:solidFill>
                  <a:schemeClr val="accent2"/>
                </a:solidFill>
              </a:rPr>
              <a:t>Then</a:t>
            </a:r>
          </a:p>
          <a:p>
            <a:pPr>
              <a:lnSpc>
                <a:spcPct val="120000"/>
              </a:lnSpc>
            </a:pPr>
            <a:endParaRPr lang="en-GB" sz="2000" i="1">
              <a:solidFill>
                <a:schemeClr val="accent2"/>
              </a:solidFill>
            </a:endParaRPr>
          </a:p>
          <a:p>
            <a:pPr>
              <a:lnSpc>
                <a:spcPct val="120000"/>
              </a:lnSpc>
            </a:pPr>
            <a:endParaRPr lang="en-GB" sz="2000" i="1">
              <a:solidFill>
                <a:schemeClr val="accent2"/>
              </a:solidFill>
            </a:endParaRPr>
          </a:p>
          <a:p>
            <a:pPr>
              <a:lnSpc>
                <a:spcPct val="120000"/>
              </a:lnSpc>
            </a:pPr>
            <a:r>
              <a:rPr lang="en-GB" sz="2000" i="1">
                <a:solidFill>
                  <a:schemeClr val="accent2"/>
                </a:solidFill>
              </a:rPr>
              <a:t>and we can write 					</a:t>
            </a:r>
          </a:p>
        </p:txBody>
      </p:sp>
      <p:sp>
        <p:nvSpPr>
          <p:cNvPr id="98307" name="Rectangle 9"/>
          <p:cNvSpPr>
            <a:spLocks noChangeArrowheads="1"/>
          </p:cNvSpPr>
          <p:nvPr/>
        </p:nvSpPr>
        <p:spPr bwMode="auto">
          <a:xfrm>
            <a:off x="7885113" y="3500438"/>
            <a:ext cx="935037" cy="792162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pic>
        <p:nvPicPr>
          <p:cNvPr id="98308" name="Picture 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2492375"/>
            <a:ext cx="8413750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8309" name="Picture 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975" y="3559175"/>
            <a:ext cx="4429125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8310" name="Picture 1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22538" y="4508500"/>
            <a:ext cx="356235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8311" name="Picture 1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9888" y="5416550"/>
            <a:ext cx="8523287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8312" name="Group 18"/>
          <p:cNvGrpSpPr>
            <a:grpSpLocks/>
          </p:cNvGrpSpPr>
          <p:nvPr/>
        </p:nvGrpSpPr>
        <p:grpSpPr bwMode="auto">
          <a:xfrm>
            <a:off x="71438" y="6237288"/>
            <a:ext cx="8964612" cy="579437"/>
            <a:chOff x="45" y="3929"/>
            <a:chExt cx="5647" cy="365"/>
          </a:xfrm>
        </p:grpSpPr>
        <p:pic>
          <p:nvPicPr>
            <p:cNvPr id="98313" name="Picture 19" descr="colourCMYK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5" y="3929"/>
              <a:ext cx="1157" cy="3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8314" name="Picture 20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468" y="3929"/>
              <a:ext cx="544" cy="3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8315" name="Text Box 21"/>
            <p:cNvSpPr txBox="1">
              <a:spLocks noChangeArrowheads="1"/>
            </p:cNvSpPr>
            <p:nvPr/>
          </p:nvSpPr>
          <p:spPr bwMode="auto">
            <a:xfrm>
              <a:off x="2424" y="4140"/>
              <a:ext cx="105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GB" sz="1000" dirty="0"/>
                <a:t>SUPAGWD, </a:t>
              </a:r>
              <a:r>
                <a:rPr lang="en-GB" sz="1000" dirty="0" smtClean="0"/>
                <a:t>October 2012</a:t>
              </a:r>
              <a:endParaRPr lang="en-US" sz="1000" dirty="0"/>
            </a:p>
          </p:txBody>
        </p:sp>
        <p:pic>
          <p:nvPicPr>
            <p:cNvPr id="98316" name="Picture 22" descr="SUPA_sm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5092" y="3956"/>
              <a:ext cx="600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3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2565400"/>
            <a:ext cx="84963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9331" name="Text Box 11"/>
          <p:cNvSpPr txBox="1">
            <a:spLocks noChangeArrowheads="1"/>
          </p:cNvSpPr>
          <p:nvPr/>
        </p:nvSpPr>
        <p:spPr bwMode="auto">
          <a:xfrm>
            <a:off x="323850" y="476250"/>
            <a:ext cx="7777163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GB" sz="2000">
                <a:solidFill>
                  <a:schemeClr val="accent2"/>
                </a:solidFill>
              </a:rPr>
              <a:t>If we find a coordinate system in which spacetime looks nearly flat, we can carry out certain coordinate transformations after which spacetime will </a:t>
            </a:r>
            <a:r>
              <a:rPr lang="en-GB" sz="2000" i="1">
                <a:solidFill>
                  <a:schemeClr val="accent2"/>
                </a:solidFill>
              </a:rPr>
              <a:t>still</a:t>
            </a:r>
            <a:r>
              <a:rPr lang="en-GB" sz="2000">
                <a:solidFill>
                  <a:schemeClr val="accent2"/>
                </a:solidFill>
              </a:rPr>
              <a:t> look nearly flat:</a:t>
            </a:r>
          </a:p>
          <a:p>
            <a:pPr>
              <a:lnSpc>
                <a:spcPct val="120000"/>
              </a:lnSpc>
            </a:pPr>
            <a:endParaRPr lang="en-GB" sz="2000">
              <a:solidFill>
                <a:schemeClr val="accent2"/>
              </a:solidFill>
            </a:endParaRPr>
          </a:p>
          <a:p>
            <a:pPr>
              <a:lnSpc>
                <a:spcPct val="120000"/>
              </a:lnSpc>
            </a:pPr>
            <a:r>
              <a:rPr lang="en-GB" sz="2000">
                <a:solidFill>
                  <a:schemeClr val="accent2"/>
                </a:solidFill>
              </a:rPr>
              <a:t>2)	Gauge transformations</a:t>
            </a:r>
          </a:p>
          <a:p>
            <a:pPr>
              <a:lnSpc>
                <a:spcPct val="120000"/>
              </a:lnSpc>
            </a:pPr>
            <a:r>
              <a:rPr lang="en-GB" sz="2000" i="1">
                <a:solidFill>
                  <a:schemeClr val="accent2"/>
                </a:solidFill>
              </a:rPr>
              <a:t>					</a:t>
            </a:r>
          </a:p>
        </p:txBody>
      </p:sp>
      <p:grpSp>
        <p:nvGrpSpPr>
          <p:cNvPr id="99332" name="Group 12"/>
          <p:cNvGrpSpPr>
            <a:grpSpLocks/>
          </p:cNvGrpSpPr>
          <p:nvPr/>
        </p:nvGrpSpPr>
        <p:grpSpPr bwMode="auto">
          <a:xfrm>
            <a:off x="71438" y="6237288"/>
            <a:ext cx="8964612" cy="579437"/>
            <a:chOff x="45" y="3929"/>
            <a:chExt cx="5647" cy="365"/>
          </a:xfrm>
        </p:grpSpPr>
        <p:pic>
          <p:nvPicPr>
            <p:cNvPr id="99333" name="Picture 13" descr="colourCMYK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5" y="3929"/>
              <a:ext cx="1157" cy="3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9334" name="Picture 1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468" y="3929"/>
              <a:ext cx="544" cy="3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9335" name="Text Box 15"/>
            <p:cNvSpPr txBox="1">
              <a:spLocks noChangeArrowheads="1"/>
            </p:cNvSpPr>
            <p:nvPr/>
          </p:nvSpPr>
          <p:spPr bwMode="auto">
            <a:xfrm>
              <a:off x="2424" y="4140"/>
              <a:ext cx="105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GB" sz="1000" dirty="0"/>
                <a:t>SUPAGWD, </a:t>
              </a:r>
              <a:r>
                <a:rPr lang="en-GB" sz="1000" dirty="0" smtClean="0"/>
                <a:t>October 2012</a:t>
              </a:r>
              <a:endParaRPr lang="en-US" sz="1000" dirty="0"/>
            </a:p>
          </p:txBody>
        </p:sp>
        <p:pic>
          <p:nvPicPr>
            <p:cNvPr id="99336" name="Picture 16" descr="SUPA_sm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092" y="3956"/>
              <a:ext cx="600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404813"/>
            <a:ext cx="6886575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355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2275" y="1938338"/>
            <a:ext cx="6038850" cy="120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0356" name="Text Box 12"/>
          <p:cNvSpPr txBox="1">
            <a:spLocks noChangeArrowheads="1"/>
          </p:cNvSpPr>
          <p:nvPr/>
        </p:nvSpPr>
        <p:spPr bwMode="auto">
          <a:xfrm>
            <a:off x="468313" y="1341438"/>
            <a:ext cx="7777162" cy="4402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GB" sz="2000">
                <a:solidFill>
                  <a:schemeClr val="accent2"/>
                </a:solidFill>
              </a:rPr>
              <a:t>To first order, the R-C tensor for a weak field reduces to</a:t>
            </a:r>
          </a:p>
          <a:p>
            <a:pPr>
              <a:lnSpc>
                <a:spcPct val="120000"/>
              </a:lnSpc>
            </a:pPr>
            <a:endParaRPr lang="en-GB" sz="2000">
              <a:solidFill>
                <a:schemeClr val="accent2"/>
              </a:solidFill>
            </a:endParaRPr>
          </a:p>
          <a:p>
            <a:pPr>
              <a:lnSpc>
                <a:spcPct val="120000"/>
              </a:lnSpc>
            </a:pPr>
            <a:endParaRPr lang="en-GB" sz="2000">
              <a:solidFill>
                <a:schemeClr val="accent2"/>
              </a:solidFill>
            </a:endParaRPr>
          </a:p>
          <a:p>
            <a:pPr>
              <a:lnSpc>
                <a:spcPct val="120000"/>
              </a:lnSpc>
            </a:pPr>
            <a:endParaRPr lang="en-GB" sz="2000">
              <a:solidFill>
                <a:schemeClr val="accent2"/>
              </a:solidFill>
            </a:endParaRPr>
          </a:p>
          <a:p>
            <a:pPr>
              <a:lnSpc>
                <a:spcPct val="120000"/>
              </a:lnSpc>
            </a:pPr>
            <a:endParaRPr lang="en-GB" sz="2800" i="1">
              <a:solidFill>
                <a:schemeClr val="accent2"/>
              </a:solidFill>
            </a:endParaRPr>
          </a:p>
          <a:p>
            <a:pPr>
              <a:lnSpc>
                <a:spcPct val="120000"/>
              </a:lnSpc>
            </a:pPr>
            <a:r>
              <a:rPr lang="en-GB" sz="2000">
                <a:solidFill>
                  <a:schemeClr val="accent2"/>
                </a:solidFill>
              </a:rPr>
              <a:t>and is invariant under gauge transformations.</a:t>
            </a:r>
          </a:p>
          <a:p>
            <a:pPr>
              <a:lnSpc>
                <a:spcPct val="120000"/>
              </a:lnSpc>
            </a:pPr>
            <a:endParaRPr lang="en-GB" sz="2000">
              <a:solidFill>
                <a:schemeClr val="accent2"/>
              </a:solidFill>
            </a:endParaRPr>
          </a:p>
          <a:p>
            <a:pPr>
              <a:lnSpc>
                <a:spcPct val="120000"/>
              </a:lnSpc>
            </a:pPr>
            <a:r>
              <a:rPr lang="en-GB" sz="2000">
                <a:solidFill>
                  <a:schemeClr val="accent2"/>
                </a:solidFill>
              </a:rPr>
              <a:t>Similarly, the Ricci tensor is</a:t>
            </a:r>
          </a:p>
          <a:p>
            <a:pPr>
              <a:lnSpc>
                <a:spcPct val="120000"/>
              </a:lnSpc>
            </a:pPr>
            <a:endParaRPr lang="en-GB" sz="2000">
              <a:solidFill>
                <a:schemeClr val="accent2"/>
              </a:solidFill>
            </a:endParaRPr>
          </a:p>
          <a:p>
            <a:pPr>
              <a:lnSpc>
                <a:spcPct val="120000"/>
              </a:lnSpc>
            </a:pPr>
            <a:endParaRPr lang="en-GB" sz="2000">
              <a:solidFill>
                <a:schemeClr val="accent2"/>
              </a:solidFill>
            </a:endParaRPr>
          </a:p>
          <a:p>
            <a:pPr>
              <a:lnSpc>
                <a:spcPct val="120000"/>
              </a:lnSpc>
            </a:pPr>
            <a:endParaRPr lang="en-GB" sz="800">
              <a:solidFill>
                <a:schemeClr val="accent2"/>
              </a:solidFill>
            </a:endParaRPr>
          </a:p>
          <a:p>
            <a:pPr>
              <a:lnSpc>
                <a:spcPct val="120000"/>
              </a:lnSpc>
            </a:pPr>
            <a:r>
              <a:rPr lang="en-GB" sz="2000">
                <a:solidFill>
                  <a:schemeClr val="accent2"/>
                </a:solidFill>
              </a:rPr>
              <a:t>	where</a:t>
            </a:r>
            <a:r>
              <a:rPr lang="en-GB" sz="2000" i="1">
                <a:solidFill>
                  <a:schemeClr val="accent2"/>
                </a:solidFill>
              </a:rPr>
              <a:t>	</a:t>
            </a:r>
          </a:p>
        </p:txBody>
      </p:sp>
      <p:sp>
        <p:nvSpPr>
          <p:cNvPr id="100357" name="AutoShape 13"/>
          <p:cNvSpPr>
            <a:spLocks noChangeArrowheads="1"/>
          </p:cNvSpPr>
          <p:nvPr/>
        </p:nvSpPr>
        <p:spPr bwMode="auto">
          <a:xfrm>
            <a:off x="1692275" y="2060575"/>
            <a:ext cx="6119813" cy="1008063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pic>
        <p:nvPicPr>
          <p:cNvPr id="100358" name="Picture 1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1275" y="3829050"/>
            <a:ext cx="4968875" cy="103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359" name="Picture 1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11413" y="5607050"/>
            <a:ext cx="4841875" cy="846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360" name="Picture 1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48038" y="4957763"/>
            <a:ext cx="2592387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0361" name="Group 17"/>
          <p:cNvGrpSpPr>
            <a:grpSpLocks/>
          </p:cNvGrpSpPr>
          <p:nvPr/>
        </p:nvGrpSpPr>
        <p:grpSpPr bwMode="auto">
          <a:xfrm>
            <a:off x="71438" y="6237288"/>
            <a:ext cx="8964612" cy="579437"/>
            <a:chOff x="45" y="3929"/>
            <a:chExt cx="5647" cy="365"/>
          </a:xfrm>
        </p:grpSpPr>
        <p:pic>
          <p:nvPicPr>
            <p:cNvPr id="100362" name="Picture 18" descr="colourCMYK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5" y="3929"/>
              <a:ext cx="1157" cy="3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0363" name="Picture 19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4468" y="3929"/>
              <a:ext cx="544" cy="3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0364" name="Text Box 20"/>
            <p:cNvSpPr txBox="1">
              <a:spLocks noChangeArrowheads="1"/>
            </p:cNvSpPr>
            <p:nvPr/>
          </p:nvSpPr>
          <p:spPr bwMode="auto">
            <a:xfrm>
              <a:off x="2424" y="4140"/>
              <a:ext cx="105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GB" sz="1000" dirty="0"/>
                <a:t>SUPAGWD, </a:t>
              </a:r>
              <a:r>
                <a:rPr lang="en-GB" sz="1000" dirty="0" smtClean="0"/>
                <a:t>October 2012</a:t>
              </a:r>
              <a:endParaRPr lang="en-US" sz="1000" dirty="0"/>
            </a:p>
          </p:txBody>
        </p:sp>
        <p:pic>
          <p:nvPicPr>
            <p:cNvPr id="100365" name="Picture 21" descr="SUPA_sm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5092" y="3956"/>
              <a:ext cx="600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7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81075"/>
            <a:ext cx="9144000" cy="126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1379" name="Text Box 5"/>
          <p:cNvSpPr txBox="1">
            <a:spLocks noChangeArrowheads="1"/>
          </p:cNvSpPr>
          <p:nvPr/>
        </p:nvSpPr>
        <p:spPr bwMode="auto">
          <a:xfrm>
            <a:off x="468313" y="404813"/>
            <a:ext cx="8135937" cy="5351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GB" sz="2000">
                <a:solidFill>
                  <a:schemeClr val="accent2"/>
                </a:solidFill>
              </a:rPr>
              <a:t>The Einstein tensor is the (rather messy) expression</a:t>
            </a:r>
          </a:p>
          <a:p>
            <a:pPr>
              <a:lnSpc>
                <a:spcPct val="120000"/>
              </a:lnSpc>
            </a:pPr>
            <a:endParaRPr lang="en-GB" sz="2000">
              <a:solidFill>
                <a:schemeClr val="accent2"/>
              </a:solidFill>
            </a:endParaRPr>
          </a:p>
          <a:p>
            <a:pPr>
              <a:lnSpc>
                <a:spcPct val="120000"/>
              </a:lnSpc>
            </a:pPr>
            <a:endParaRPr lang="en-GB" sz="2000">
              <a:solidFill>
                <a:schemeClr val="accent2"/>
              </a:solidFill>
            </a:endParaRPr>
          </a:p>
          <a:p>
            <a:pPr>
              <a:lnSpc>
                <a:spcPct val="120000"/>
              </a:lnSpc>
            </a:pPr>
            <a:endParaRPr lang="en-GB" sz="2000">
              <a:solidFill>
                <a:schemeClr val="accent2"/>
              </a:solidFill>
            </a:endParaRPr>
          </a:p>
          <a:p>
            <a:pPr>
              <a:lnSpc>
                <a:spcPct val="120000"/>
              </a:lnSpc>
            </a:pPr>
            <a:endParaRPr lang="en-GB" sz="2000">
              <a:solidFill>
                <a:schemeClr val="accent2"/>
              </a:solidFill>
            </a:endParaRPr>
          </a:p>
          <a:p>
            <a:pPr>
              <a:lnSpc>
                <a:spcPct val="120000"/>
              </a:lnSpc>
            </a:pPr>
            <a:endParaRPr lang="en-GB" sz="2000">
              <a:solidFill>
                <a:schemeClr val="accent2"/>
              </a:solidFill>
            </a:endParaRPr>
          </a:p>
          <a:p>
            <a:pPr>
              <a:lnSpc>
                <a:spcPct val="120000"/>
              </a:lnSpc>
            </a:pPr>
            <a:r>
              <a:rPr lang="en-GB" sz="2000">
                <a:solidFill>
                  <a:schemeClr val="accent2"/>
                </a:solidFill>
              </a:rPr>
              <a:t>but we can simplify this by introducing</a:t>
            </a:r>
            <a:endParaRPr lang="en-GB" sz="2800" i="1">
              <a:solidFill>
                <a:schemeClr val="accent2"/>
              </a:solidFill>
            </a:endParaRPr>
          </a:p>
          <a:p>
            <a:pPr>
              <a:lnSpc>
                <a:spcPct val="120000"/>
              </a:lnSpc>
            </a:pPr>
            <a:endParaRPr lang="en-GB" sz="2800" i="1">
              <a:solidFill>
                <a:schemeClr val="accent2"/>
              </a:solidFill>
            </a:endParaRPr>
          </a:p>
          <a:p>
            <a:pPr>
              <a:lnSpc>
                <a:spcPct val="120000"/>
              </a:lnSpc>
            </a:pPr>
            <a:r>
              <a:rPr lang="en-GB" sz="2000">
                <a:solidFill>
                  <a:schemeClr val="accent2"/>
                </a:solidFill>
              </a:rPr>
              <a:t>So that</a:t>
            </a:r>
          </a:p>
          <a:p>
            <a:pPr>
              <a:lnSpc>
                <a:spcPct val="120000"/>
              </a:lnSpc>
            </a:pPr>
            <a:endParaRPr lang="en-GB" sz="2000">
              <a:solidFill>
                <a:schemeClr val="accent2"/>
              </a:solidFill>
            </a:endParaRPr>
          </a:p>
          <a:p>
            <a:pPr>
              <a:lnSpc>
                <a:spcPct val="120000"/>
              </a:lnSpc>
            </a:pPr>
            <a:endParaRPr lang="en-GB" sz="2000">
              <a:solidFill>
                <a:schemeClr val="accent2"/>
              </a:solidFill>
            </a:endParaRPr>
          </a:p>
          <a:p>
            <a:pPr>
              <a:lnSpc>
                <a:spcPct val="120000"/>
              </a:lnSpc>
            </a:pPr>
            <a:endParaRPr lang="en-GB" sz="2000">
              <a:solidFill>
                <a:schemeClr val="accent2"/>
              </a:solidFill>
            </a:endParaRPr>
          </a:p>
          <a:p>
            <a:pPr>
              <a:lnSpc>
                <a:spcPct val="120000"/>
              </a:lnSpc>
            </a:pPr>
            <a:endParaRPr lang="en-GB" sz="2000">
              <a:solidFill>
                <a:schemeClr val="accent2"/>
              </a:solidFill>
            </a:endParaRPr>
          </a:p>
          <a:p>
            <a:pPr>
              <a:lnSpc>
                <a:spcPct val="120000"/>
              </a:lnSpc>
            </a:pPr>
            <a:r>
              <a:rPr lang="en-GB" sz="2000">
                <a:solidFill>
                  <a:schemeClr val="accent2"/>
                </a:solidFill>
              </a:rPr>
              <a:t>And we can choose the  </a:t>
            </a:r>
            <a:r>
              <a:rPr lang="en-GB" sz="2000" b="1">
                <a:solidFill>
                  <a:srgbClr val="FF0000"/>
                </a:solidFill>
              </a:rPr>
              <a:t>Lorentz gauge</a:t>
            </a:r>
            <a:r>
              <a:rPr lang="en-GB" sz="2000">
                <a:solidFill>
                  <a:schemeClr val="accent2"/>
                </a:solidFill>
              </a:rPr>
              <a:t>  to eliminate the last 3 terms</a:t>
            </a:r>
          </a:p>
        </p:txBody>
      </p:sp>
      <p:pic>
        <p:nvPicPr>
          <p:cNvPr id="10138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263" y="2276475"/>
            <a:ext cx="2895600" cy="108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1381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58888" y="3933825"/>
            <a:ext cx="6756400" cy="119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1382" name="Group 14"/>
          <p:cNvGrpSpPr>
            <a:grpSpLocks/>
          </p:cNvGrpSpPr>
          <p:nvPr/>
        </p:nvGrpSpPr>
        <p:grpSpPr bwMode="auto">
          <a:xfrm>
            <a:off x="71438" y="6237288"/>
            <a:ext cx="8964612" cy="579437"/>
            <a:chOff x="45" y="3929"/>
            <a:chExt cx="5647" cy="365"/>
          </a:xfrm>
        </p:grpSpPr>
        <p:pic>
          <p:nvPicPr>
            <p:cNvPr id="101383" name="Picture 15" descr="colourCMYK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5" y="3929"/>
              <a:ext cx="1157" cy="3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1384" name="Picture 16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468" y="3929"/>
              <a:ext cx="544" cy="3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1385" name="Text Box 17"/>
            <p:cNvSpPr txBox="1">
              <a:spLocks noChangeArrowheads="1"/>
            </p:cNvSpPr>
            <p:nvPr/>
          </p:nvSpPr>
          <p:spPr bwMode="auto">
            <a:xfrm>
              <a:off x="2424" y="4140"/>
              <a:ext cx="105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GB" sz="1000" dirty="0"/>
                <a:t>SUPAGWD, </a:t>
              </a:r>
              <a:r>
                <a:rPr lang="en-GB" sz="1000" dirty="0" smtClean="0"/>
                <a:t>October 2012</a:t>
              </a:r>
              <a:endParaRPr lang="en-US" sz="1000" dirty="0"/>
            </a:p>
          </p:txBody>
        </p:sp>
        <p:pic>
          <p:nvPicPr>
            <p:cNvPr id="101386" name="Picture 18" descr="SUPA_sm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5092" y="3956"/>
              <a:ext cx="600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875" y="1052513"/>
            <a:ext cx="3648075" cy="1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03" name="Text Box 3"/>
          <p:cNvSpPr txBox="1">
            <a:spLocks noChangeArrowheads="1"/>
          </p:cNvSpPr>
          <p:nvPr/>
        </p:nvSpPr>
        <p:spPr bwMode="auto">
          <a:xfrm>
            <a:off x="468313" y="404813"/>
            <a:ext cx="8135937" cy="520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GB" sz="2000">
                <a:solidFill>
                  <a:schemeClr val="accent2"/>
                </a:solidFill>
              </a:rPr>
              <a:t>In the Lorentz gauge, then Einstein’s equations are simply</a:t>
            </a:r>
          </a:p>
          <a:p>
            <a:pPr>
              <a:lnSpc>
                <a:spcPct val="120000"/>
              </a:lnSpc>
            </a:pPr>
            <a:endParaRPr lang="en-GB" sz="2000">
              <a:solidFill>
                <a:schemeClr val="accent2"/>
              </a:solidFill>
            </a:endParaRPr>
          </a:p>
          <a:p>
            <a:pPr>
              <a:lnSpc>
                <a:spcPct val="120000"/>
              </a:lnSpc>
            </a:pPr>
            <a:endParaRPr lang="en-GB" sz="2000">
              <a:solidFill>
                <a:schemeClr val="accent2"/>
              </a:solidFill>
            </a:endParaRPr>
          </a:p>
          <a:p>
            <a:pPr>
              <a:lnSpc>
                <a:spcPct val="120000"/>
              </a:lnSpc>
            </a:pPr>
            <a:endParaRPr lang="en-GB" sz="2000">
              <a:solidFill>
                <a:schemeClr val="accent2"/>
              </a:solidFill>
            </a:endParaRPr>
          </a:p>
          <a:p>
            <a:pPr>
              <a:lnSpc>
                <a:spcPct val="120000"/>
              </a:lnSpc>
            </a:pPr>
            <a:endParaRPr lang="en-GB" sz="2000">
              <a:solidFill>
                <a:schemeClr val="accent2"/>
              </a:solidFill>
            </a:endParaRPr>
          </a:p>
          <a:p>
            <a:pPr>
              <a:lnSpc>
                <a:spcPct val="120000"/>
              </a:lnSpc>
            </a:pPr>
            <a:r>
              <a:rPr lang="en-GB" sz="2000">
                <a:solidFill>
                  <a:schemeClr val="accent2"/>
                </a:solidFill>
              </a:rPr>
              <a:t>And in free space this gives</a:t>
            </a:r>
          </a:p>
          <a:p>
            <a:pPr>
              <a:lnSpc>
                <a:spcPct val="120000"/>
              </a:lnSpc>
            </a:pPr>
            <a:endParaRPr lang="en-GB" sz="2000">
              <a:solidFill>
                <a:schemeClr val="accent2"/>
              </a:solidFill>
            </a:endParaRPr>
          </a:p>
          <a:p>
            <a:pPr>
              <a:lnSpc>
                <a:spcPct val="120000"/>
              </a:lnSpc>
            </a:pPr>
            <a:endParaRPr lang="en-GB" sz="2000">
              <a:solidFill>
                <a:schemeClr val="accent2"/>
              </a:solidFill>
            </a:endParaRPr>
          </a:p>
          <a:p>
            <a:pPr>
              <a:lnSpc>
                <a:spcPct val="120000"/>
              </a:lnSpc>
            </a:pPr>
            <a:endParaRPr lang="en-GB" sz="2000">
              <a:solidFill>
                <a:schemeClr val="accent2"/>
              </a:solidFill>
            </a:endParaRPr>
          </a:p>
          <a:p>
            <a:pPr>
              <a:lnSpc>
                <a:spcPct val="120000"/>
              </a:lnSpc>
            </a:pPr>
            <a:endParaRPr lang="en-GB" sz="2000">
              <a:solidFill>
                <a:schemeClr val="accent2"/>
              </a:solidFill>
            </a:endParaRPr>
          </a:p>
          <a:p>
            <a:pPr>
              <a:lnSpc>
                <a:spcPct val="120000"/>
              </a:lnSpc>
            </a:pPr>
            <a:r>
              <a:rPr lang="en-GB" sz="2000">
                <a:solidFill>
                  <a:schemeClr val="accent2"/>
                </a:solidFill>
              </a:rPr>
              <a:t>Writing</a:t>
            </a:r>
          </a:p>
          <a:p>
            <a:pPr>
              <a:lnSpc>
                <a:spcPct val="120000"/>
              </a:lnSpc>
            </a:pPr>
            <a:endParaRPr lang="en-GB" sz="2000">
              <a:solidFill>
                <a:schemeClr val="accent2"/>
              </a:solidFill>
            </a:endParaRPr>
          </a:p>
          <a:p>
            <a:pPr>
              <a:lnSpc>
                <a:spcPct val="120000"/>
              </a:lnSpc>
            </a:pPr>
            <a:endParaRPr lang="en-GB" sz="2000">
              <a:solidFill>
                <a:schemeClr val="accent2"/>
              </a:solidFill>
            </a:endParaRPr>
          </a:p>
          <a:p>
            <a:pPr>
              <a:lnSpc>
                <a:spcPct val="120000"/>
              </a:lnSpc>
            </a:pPr>
            <a:r>
              <a:rPr lang="en-GB" sz="2000">
                <a:solidFill>
                  <a:schemeClr val="accent2"/>
                </a:solidFill>
              </a:rPr>
              <a:t>	or</a:t>
            </a:r>
          </a:p>
        </p:txBody>
      </p:sp>
      <p:pic>
        <p:nvPicPr>
          <p:cNvPr id="102404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2205038"/>
            <a:ext cx="2605087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05" name="AutoShape 11"/>
          <p:cNvSpPr>
            <a:spLocks noChangeArrowheads="1"/>
          </p:cNvSpPr>
          <p:nvPr/>
        </p:nvSpPr>
        <p:spPr bwMode="auto">
          <a:xfrm>
            <a:off x="4572000" y="2205038"/>
            <a:ext cx="2736850" cy="1079500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pic>
        <p:nvPicPr>
          <p:cNvPr id="102406" name="Picture 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92275" y="3789363"/>
            <a:ext cx="3167063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07" name="Picture 1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11413" y="4868863"/>
            <a:ext cx="4527550" cy="1243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08" name="AutoShape 14"/>
          <p:cNvSpPr>
            <a:spLocks noChangeArrowheads="1"/>
          </p:cNvSpPr>
          <p:nvPr/>
        </p:nvSpPr>
        <p:spPr bwMode="auto">
          <a:xfrm>
            <a:off x="2339975" y="4941888"/>
            <a:ext cx="4752975" cy="1295400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grpSp>
        <p:nvGrpSpPr>
          <p:cNvPr id="102409" name="Group 15"/>
          <p:cNvGrpSpPr>
            <a:grpSpLocks/>
          </p:cNvGrpSpPr>
          <p:nvPr/>
        </p:nvGrpSpPr>
        <p:grpSpPr bwMode="auto">
          <a:xfrm>
            <a:off x="71438" y="6237288"/>
            <a:ext cx="8964612" cy="579437"/>
            <a:chOff x="45" y="3929"/>
            <a:chExt cx="5647" cy="365"/>
          </a:xfrm>
        </p:grpSpPr>
        <p:pic>
          <p:nvPicPr>
            <p:cNvPr id="102410" name="Picture 16" descr="colourCMYK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5" y="3929"/>
              <a:ext cx="1157" cy="3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411" name="Picture 17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468" y="3929"/>
              <a:ext cx="544" cy="3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2412" name="Text Box 18"/>
            <p:cNvSpPr txBox="1">
              <a:spLocks noChangeArrowheads="1"/>
            </p:cNvSpPr>
            <p:nvPr/>
          </p:nvSpPr>
          <p:spPr bwMode="auto">
            <a:xfrm>
              <a:off x="2424" y="4140"/>
              <a:ext cx="105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GB" sz="1000" dirty="0"/>
                <a:t>SUPAGWD, </a:t>
              </a:r>
              <a:r>
                <a:rPr lang="en-GB" sz="1000" dirty="0" smtClean="0"/>
                <a:t>October 2012</a:t>
              </a:r>
              <a:endParaRPr lang="en-US" sz="1000" dirty="0"/>
            </a:p>
          </p:txBody>
        </p:sp>
        <p:pic>
          <p:nvPicPr>
            <p:cNvPr id="102413" name="Picture 19" descr="SUPA_sm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5092" y="3956"/>
              <a:ext cx="600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AutoShape 15"/>
          <p:cNvSpPr>
            <a:spLocks noChangeArrowheads="1"/>
          </p:cNvSpPr>
          <p:nvPr/>
        </p:nvSpPr>
        <p:spPr bwMode="auto">
          <a:xfrm>
            <a:off x="323850" y="3429000"/>
            <a:ext cx="8424863" cy="2520950"/>
          </a:xfrm>
          <a:prstGeom prst="roundRect">
            <a:avLst>
              <a:gd name="adj" fmla="val 16667"/>
            </a:avLst>
          </a:prstGeom>
          <a:solidFill>
            <a:srgbClr val="EAEAEA"/>
          </a:solidFill>
          <a:ln w="3810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pic>
        <p:nvPicPr>
          <p:cNvPr id="103427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260350"/>
            <a:ext cx="6172200" cy="135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28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875" y="1773238"/>
            <a:ext cx="4632325" cy="1379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429" name="Text Box 12"/>
          <p:cNvSpPr txBox="1">
            <a:spLocks noChangeArrowheads="1"/>
          </p:cNvSpPr>
          <p:nvPr/>
        </p:nvSpPr>
        <p:spPr bwMode="auto">
          <a:xfrm>
            <a:off x="950913" y="2198688"/>
            <a:ext cx="6778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000">
                <a:solidFill>
                  <a:schemeClr val="tx2"/>
                </a:solidFill>
              </a:rPr>
              <a:t>then</a:t>
            </a:r>
          </a:p>
        </p:txBody>
      </p:sp>
      <p:sp>
        <p:nvSpPr>
          <p:cNvPr id="103430" name="AutoShape 13"/>
          <p:cNvSpPr>
            <a:spLocks noChangeArrowheads="1"/>
          </p:cNvSpPr>
          <p:nvPr/>
        </p:nvSpPr>
        <p:spPr bwMode="auto">
          <a:xfrm>
            <a:off x="2411413" y="1700213"/>
            <a:ext cx="4824412" cy="1441450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03431" name="Text Box 14"/>
          <p:cNvSpPr txBox="1">
            <a:spLocks noChangeArrowheads="1"/>
          </p:cNvSpPr>
          <p:nvPr/>
        </p:nvSpPr>
        <p:spPr bwMode="auto">
          <a:xfrm>
            <a:off x="447675" y="3430588"/>
            <a:ext cx="8085138" cy="266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GB" sz="2400"/>
              <a:t>This is a key result. It has the mathematical form of a wave equation, propagating with speed </a:t>
            </a:r>
            <a:r>
              <a:rPr lang="en-GB" sz="2800" i="1">
                <a:latin typeface="Times New Roman" pitchFamily="18" charset="0"/>
              </a:rPr>
              <a:t>c</a:t>
            </a:r>
            <a:r>
              <a:rPr lang="en-GB" sz="2400"/>
              <a:t>. </a:t>
            </a:r>
          </a:p>
          <a:p>
            <a:pPr algn="ctr">
              <a:lnSpc>
                <a:spcPct val="120000"/>
              </a:lnSpc>
            </a:pPr>
            <a:r>
              <a:rPr lang="en-GB" sz="2400"/>
              <a:t>We have shown that the metric perturbations – the ‘ripples’ in spacetime produced by disturbing the metric – propagate at the speed of light as waves in free space.</a:t>
            </a:r>
          </a:p>
          <a:p>
            <a:endParaRPr lang="en-GB" sz="2000">
              <a:solidFill>
                <a:schemeClr val="accent2"/>
              </a:solidFill>
            </a:endParaRPr>
          </a:p>
        </p:txBody>
      </p:sp>
      <p:grpSp>
        <p:nvGrpSpPr>
          <p:cNvPr id="103432" name="Group 16"/>
          <p:cNvGrpSpPr>
            <a:grpSpLocks/>
          </p:cNvGrpSpPr>
          <p:nvPr/>
        </p:nvGrpSpPr>
        <p:grpSpPr bwMode="auto">
          <a:xfrm>
            <a:off x="71438" y="6237288"/>
            <a:ext cx="8964612" cy="579437"/>
            <a:chOff x="45" y="3929"/>
            <a:chExt cx="5647" cy="365"/>
          </a:xfrm>
        </p:grpSpPr>
        <p:pic>
          <p:nvPicPr>
            <p:cNvPr id="103433" name="Picture 17" descr="colourCMYK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5" y="3929"/>
              <a:ext cx="1157" cy="3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3434" name="Picture 18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468" y="3929"/>
              <a:ext cx="544" cy="3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3435" name="Text Box 19"/>
            <p:cNvSpPr txBox="1">
              <a:spLocks noChangeArrowheads="1"/>
            </p:cNvSpPr>
            <p:nvPr/>
          </p:nvSpPr>
          <p:spPr bwMode="auto">
            <a:xfrm>
              <a:off x="2424" y="4140"/>
              <a:ext cx="105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GB" sz="1000" dirty="0"/>
                <a:t>SUPAGWD, </a:t>
              </a:r>
              <a:r>
                <a:rPr lang="en-GB" sz="1000" dirty="0" smtClean="0"/>
                <a:t>October 2012</a:t>
              </a:r>
              <a:endParaRPr lang="en-US" sz="1000" dirty="0"/>
            </a:p>
          </p:txBody>
        </p:sp>
        <p:pic>
          <p:nvPicPr>
            <p:cNvPr id="103436" name="Picture 20" descr="SUPA_sm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092" y="3956"/>
              <a:ext cx="600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Text Box 2"/>
          <p:cNvSpPr txBox="1">
            <a:spLocks noChangeArrowheads="1"/>
          </p:cNvSpPr>
          <p:nvPr/>
        </p:nvSpPr>
        <p:spPr bwMode="auto">
          <a:xfrm>
            <a:off x="107950" y="188913"/>
            <a:ext cx="74326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24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7. The Transverse Traceless Gauge</a:t>
            </a:r>
            <a:r>
              <a:rPr lang="en-GB" sz="28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 </a:t>
            </a:r>
            <a:r>
              <a:rPr lang="en-GB" sz="2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(pgs.57 – 62)</a:t>
            </a:r>
          </a:p>
        </p:txBody>
      </p:sp>
      <p:sp>
        <p:nvSpPr>
          <p:cNvPr id="104451" name="Text Box 17"/>
          <p:cNvSpPr txBox="1">
            <a:spLocks noChangeArrowheads="1"/>
          </p:cNvSpPr>
          <p:nvPr/>
        </p:nvSpPr>
        <p:spPr bwMode="auto">
          <a:xfrm>
            <a:off x="808038" y="1119188"/>
            <a:ext cx="67294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000">
                <a:solidFill>
                  <a:schemeClr val="accent2"/>
                </a:solidFill>
              </a:rPr>
              <a:t>Simplest solutions of our wave equation are  </a:t>
            </a:r>
            <a:r>
              <a:rPr lang="en-GB" sz="2000" b="1">
                <a:solidFill>
                  <a:srgbClr val="FF0000"/>
                </a:solidFill>
              </a:rPr>
              <a:t>plane waves</a:t>
            </a:r>
          </a:p>
        </p:txBody>
      </p:sp>
      <p:pic>
        <p:nvPicPr>
          <p:cNvPr id="104452" name="Picture 1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16138" y="1816100"/>
            <a:ext cx="4832350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453" name="Line 19"/>
          <p:cNvSpPr>
            <a:spLocks noChangeShapeType="1"/>
          </p:cNvSpPr>
          <p:nvPr/>
        </p:nvSpPr>
        <p:spPr bwMode="auto">
          <a:xfrm flipH="1">
            <a:off x="3924300" y="2636838"/>
            <a:ext cx="360363" cy="6477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04454" name="Line 20"/>
          <p:cNvSpPr>
            <a:spLocks noChangeShapeType="1"/>
          </p:cNvSpPr>
          <p:nvPr/>
        </p:nvSpPr>
        <p:spPr bwMode="auto">
          <a:xfrm flipH="1" flipV="1">
            <a:off x="5867400" y="2636838"/>
            <a:ext cx="144463" cy="576262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104455" name="Text Box 21"/>
          <p:cNvSpPr txBox="1">
            <a:spLocks noChangeArrowheads="1"/>
          </p:cNvSpPr>
          <p:nvPr/>
        </p:nvSpPr>
        <p:spPr bwMode="auto">
          <a:xfrm>
            <a:off x="3184525" y="3376613"/>
            <a:ext cx="1822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>
                <a:solidFill>
                  <a:schemeClr val="accent2"/>
                </a:solidFill>
              </a:rPr>
              <a:t>Wave amplitude</a:t>
            </a:r>
          </a:p>
        </p:txBody>
      </p:sp>
      <p:sp>
        <p:nvSpPr>
          <p:cNvPr id="104456" name="Text Box 22"/>
          <p:cNvSpPr txBox="1">
            <a:spLocks noChangeArrowheads="1"/>
          </p:cNvSpPr>
          <p:nvPr/>
        </p:nvSpPr>
        <p:spPr bwMode="auto">
          <a:xfrm>
            <a:off x="5270500" y="3213100"/>
            <a:ext cx="145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>
                <a:solidFill>
                  <a:schemeClr val="accent2"/>
                </a:solidFill>
              </a:rPr>
              <a:t>Wave vector</a:t>
            </a:r>
          </a:p>
        </p:txBody>
      </p:sp>
      <p:sp>
        <p:nvSpPr>
          <p:cNvPr id="104457" name="Text Box 23"/>
          <p:cNvSpPr txBox="1">
            <a:spLocks noChangeArrowheads="1"/>
          </p:cNvSpPr>
          <p:nvPr/>
        </p:nvSpPr>
        <p:spPr bwMode="auto">
          <a:xfrm>
            <a:off x="539750" y="4005263"/>
            <a:ext cx="8237538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000">
                <a:solidFill>
                  <a:schemeClr val="accent2"/>
                </a:solidFill>
              </a:rPr>
              <a:t>Note the wave amplitude is symmetric  </a:t>
            </a:r>
            <a:r>
              <a:rPr lang="en-GB" sz="2000">
                <a:solidFill>
                  <a:schemeClr val="accent2"/>
                </a:solidFill>
                <a:sym typeface="Wingdings 3" pitchFamily="18" charset="2"/>
              </a:rPr>
              <a:t>  10 independent components.</a:t>
            </a:r>
          </a:p>
          <a:p>
            <a:endParaRPr lang="en-GB" sz="2000">
              <a:solidFill>
                <a:schemeClr val="accent2"/>
              </a:solidFill>
              <a:sym typeface="Wingdings 3" pitchFamily="18" charset="2"/>
            </a:endParaRPr>
          </a:p>
          <a:p>
            <a:r>
              <a:rPr lang="en-GB" sz="2000">
                <a:solidFill>
                  <a:schemeClr val="accent2"/>
                </a:solidFill>
                <a:sym typeface="Wingdings 3" pitchFamily="18" charset="2"/>
              </a:rPr>
              <a:t>Also, easy to show that</a:t>
            </a:r>
          </a:p>
          <a:p>
            <a:endParaRPr lang="en-GB" sz="2000">
              <a:solidFill>
                <a:schemeClr val="accent2"/>
              </a:solidFill>
              <a:sym typeface="Wingdings 3" pitchFamily="18" charset="2"/>
            </a:endParaRPr>
          </a:p>
          <a:p>
            <a:endParaRPr lang="en-GB" sz="2000">
              <a:solidFill>
                <a:schemeClr val="accent2"/>
              </a:solidFill>
              <a:sym typeface="Wingdings 3" pitchFamily="18" charset="2"/>
            </a:endParaRPr>
          </a:p>
          <a:p>
            <a:r>
              <a:rPr lang="en-GB" sz="2000">
                <a:solidFill>
                  <a:schemeClr val="accent2"/>
                </a:solidFill>
                <a:sym typeface="Wingdings 3" pitchFamily="18" charset="2"/>
              </a:rPr>
              <a:t>	i.e. the wave vector is a  </a:t>
            </a:r>
            <a:r>
              <a:rPr lang="en-GB" sz="2000" b="1">
                <a:solidFill>
                  <a:srgbClr val="FF0000"/>
                </a:solidFill>
                <a:sym typeface="Wingdings 3" pitchFamily="18" charset="2"/>
              </a:rPr>
              <a:t>null </a:t>
            </a:r>
            <a:r>
              <a:rPr lang="en-GB" sz="2000">
                <a:solidFill>
                  <a:schemeClr val="accent2"/>
                </a:solidFill>
                <a:sym typeface="Wingdings 3" pitchFamily="18" charset="2"/>
              </a:rPr>
              <a:t> vector</a:t>
            </a:r>
          </a:p>
        </p:txBody>
      </p:sp>
      <p:pic>
        <p:nvPicPr>
          <p:cNvPr id="104458" name="Picture 2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2500" y="4437063"/>
            <a:ext cx="2447925" cy="106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459" name="AutoShape 25"/>
          <p:cNvSpPr>
            <a:spLocks noChangeArrowheads="1"/>
          </p:cNvSpPr>
          <p:nvPr/>
        </p:nvSpPr>
        <p:spPr bwMode="auto">
          <a:xfrm>
            <a:off x="3563938" y="4508500"/>
            <a:ext cx="2303462" cy="936625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grpSp>
        <p:nvGrpSpPr>
          <p:cNvPr id="104460" name="Group 26"/>
          <p:cNvGrpSpPr>
            <a:grpSpLocks/>
          </p:cNvGrpSpPr>
          <p:nvPr/>
        </p:nvGrpSpPr>
        <p:grpSpPr bwMode="auto">
          <a:xfrm>
            <a:off x="71438" y="6237288"/>
            <a:ext cx="8964612" cy="579437"/>
            <a:chOff x="45" y="3929"/>
            <a:chExt cx="5647" cy="365"/>
          </a:xfrm>
        </p:grpSpPr>
        <p:pic>
          <p:nvPicPr>
            <p:cNvPr id="104461" name="Picture 27" descr="colourCMYK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5" y="3929"/>
              <a:ext cx="1157" cy="3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4462" name="Picture 28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468" y="3929"/>
              <a:ext cx="544" cy="3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4463" name="Text Box 29"/>
            <p:cNvSpPr txBox="1">
              <a:spLocks noChangeArrowheads="1"/>
            </p:cNvSpPr>
            <p:nvPr/>
          </p:nvSpPr>
          <p:spPr bwMode="auto">
            <a:xfrm>
              <a:off x="2424" y="4140"/>
              <a:ext cx="105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GB" sz="1000" dirty="0"/>
                <a:t>SUPAGWD, </a:t>
              </a:r>
              <a:r>
                <a:rPr lang="en-GB" sz="1000" dirty="0" smtClean="0"/>
                <a:t>October 2012</a:t>
              </a:r>
              <a:endParaRPr lang="en-US" sz="1000" dirty="0"/>
            </a:p>
          </p:txBody>
        </p:sp>
        <p:pic>
          <p:nvPicPr>
            <p:cNvPr id="104464" name="Picture 30" descr="SUPA_sm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092" y="3956"/>
              <a:ext cx="600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Text Box 4"/>
          <p:cNvSpPr txBox="1">
            <a:spLocks noChangeArrowheads="1"/>
          </p:cNvSpPr>
          <p:nvPr/>
        </p:nvSpPr>
        <p:spPr bwMode="auto">
          <a:xfrm>
            <a:off x="519113" y="398463"/>
            <a:ext cx="7870825" cy="557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000">
                <a:solidFill>
                  <a:schemeClr val="accent2"/>
                </a:solidFill>
              </a:rPr>
              <a:t>Thus</a:t>
            </a:r>
          </a:p>
          <a:p>
            <a:endParaRPr lang="en-GB" sz="2000">
              <a:solidFill>
                <a:schemeClr val="accent2"/>
              </a:solidFill>
            </a:endParaRPr>
          </a:p>
          <a:p>
            <a:endParaRPr lang="en-GB" sz="2000">
              <a:solidFill>
                <a:schemeClr val="accent2"/>
              </a:solidFill>
            </a:endParaRPr>
          </a:p>
          <a:p>
            <a:endParaRPr lang="en-GB" sz="2000">
              <a:solidFill>
                <a:schemeClr val="accent2"/>
              </a:solidFill>
            </a:endParaRPr>
          </a:p>
          <a:p>
            <a:endParaRPr lang="en-GB" sz="2000">
              <a:solidFill>
                <a:schemeClr val="accent2"/>
              </a:solidFill>
            </a:endParaRPr>
          </a:p>
          <a:p>
            <a:r>
              <a:rPr lang="en-GB" sz="2000">
                <a:solidFill>
                  <a:schemeClr val="accent2"/>
                </a:solidFill>
              </a:rPr>
              <a:t>Also, from the Lorentz gauge condition</a:t>
            </a:r>
          </a:p>
          <a:p>
            <a:endParaRPr lang="en-GB" sz="2000">
              <a:solidFill>
                <a:schemeClr val="accent2"/>
              </a:solidFill>
            </a:endParaRPr>
          </a:p>
          <a:p>
            <a:endParaRPr lang="en-GB" sz="2000">
              <a:solidFill>
                <a:schemeClr val="accent2"/>
              </a:solidFill>
            </a:endParaRPr>
          </a:p>
          <a:p>
            <a:endParaRPr lang="en-GB" sz="2000">
              <a:solidFill>
                <a:schemeClr val="accent2"/>
              </a:solidFill>
            </a:endParaRPr>
          </a:p>
          <a:p>
            <a:r>
              <a:rPr lang="en-GB" sz="2000">
                <a:solidFill>
                  <a:schemeClr val="accent2"/>
                </a:solidFill>
              </a:rPr>
              <a:t>which implies that</a:t>
            </a:r>
          </a:p>
          <a:p>
            <a:endParaRPr lang="en-GB" sz="2000">
              <a:solidFill>
                <a:schemeClr val="accent2"/>
              </a:solidFill>
            </a:endParaRPr>
          </a:p>
          <a:p>
            <a:endParaRPr lang="en-GB" sz="2000">
              <a:solidFill>
                <a:schemeClr val="accent2"/>
              </a:solidFill>
            </a:endParaRPr>
          </a:p>
          <a:p>
            <a:endParaRPr lang="en-GB" sz="2000">
              <a:solidFill>
                <a:schemeClr val="accent2"/>
              </a:solidFill>
            </a:endParaRPr>
          </a:p>
          <a:p>
            <a:endParaRPr lang="en-GB" sz="2000">
              <a:solidFill>
                <a:schemeClr val="accent2"/>
              </a:solidFill>
            </a:endParaRPr>
          </a:p>
          <a:p>
            <a:endParaRPr lang="en-GB" sz="2000">
              <a:solidFill>
                <a:schemeClr val="accent2"/>
              </a:solidFill>
            </a:endParaRPr>
          </a:p>
          <a:p>
            <a:r>
              <a:rPr lang="en-GB" sz="2000">
                <a:solidFill>
                  <a:schemeClr val="accent2"/>
                </a:solidFill>
              </a:rPr>
              <a:t>But this is 4 equations,  one for each value of the index      .</a:t>
            </a:r>
          </a:p>
          <a:p>
            <a:endParaRPr lang="en-GB" sz="2000">
              <a:solidFill>
                <a:schemeClr val="accent2"/>
              </a:solidFill>
            </a:endParaRPr>
          </a:p>
          <a:p>
            <a:r>
              <a:rPr lang="en-GB" sz="2000">
                <a:solidFill>
                  <a:schemeClr val="accent2"/>
                </a:solidFill>
              </a:rPr>
              <a:t>Hence, we can eliminate 4 more of the wave amplitude components,</a:t>
            </a:r>
          </a:p>
        </p:txBody>
      </p:sp>
      <p:pic>
        <p:nvPicPr>
          <p:cNvPr id="11268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413" y="333375"/>
            <a:ext cx="4875212" cy="103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625" y="1628775"/>
            <a:ext cx="2071688" cy="966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0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59113" y="2781300"/>
            <a:ext cx="2498725" cy="1131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1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4463" y="3906838"/>
            <a:ext cx="8748712" cy="67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2" name="AutoShape 9"/>
          <p:cNvSpPr>
            <a:spLocks noChangeArrowheads="1"/>
          </p:cNvSpPr>
          <p:nvPr/>
        </p:nvSpPr>
        <p:spPr bwMode="auto">
          <a:xfrm>
            <a:off x="3059113" y="2852738"/>
            <a:ext cx="2449512" cy="936625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graphicFrame>
        <p:nvGraphicFramePr>
          <p:cNvPr id="11266" name="Object 16"/>
          <p:cNvGraphicFramePr>
            <a:graphicFrameLocks noChangeAspect="1"/>
          </p:cNvGraphicFramePr>
          <p:nvPr/>
        </p:nvGraphicFramePr>
        <p:xfrm>
          <a:off x="6877050" y="5013325"/>
          <a:ext cx="341313" cy="369888"/>
        </p:xfrm>
        <a:graphic>
          <a:graphicData uri="http://schemas.openxmlformats.org/presentationml/2006/ole">
            <p:oleObj spid="_x0000_s11266" name="Equation" r:id="rId7" imgW="152280" imgH="164880" progId="Equation.3">
              <p:embed/>
            </p:oleObj>
          </a:graphicData>
        </a:graphic>
      </p:graphicFrame>
      <p:grpSp>
        <p:nvGrpSpPr>
          <p:cNvPr id="11273" name="Group 17"/>
          <p:cNvGrpSpPr>
            <a:grpSpLocks/>
          </p:cNvGrpSpPr>
          <p:nvPr/>
        </p:nvGrpSpPr>
        <p:grpSpPr bwMode="auto">
          <a:xfrm>
            <a:off x="71438" y="6237288"/>
            <a:ext cx="8964612" cy="579437"/>
            <a:chOff x="45" y="3929"/>
            <a:chExt cx="5647" cy="365"/>
          </a:xfrm>
        </p:grpSpPr>
        <p:pic>
          <p:nvPicPr>
            <p:cNvPr id="11274" name="Picture 18" descr="colourCMYK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45" y="3929"/>
              <a:ext cx="1157" cy="3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275" name="Picture 19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4468" y="3929"/>
              <a:ext cx="544" cy="3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276" name="Text Box 20"/>
            <p:cNvSpPr txBox="1">
              <a:spLocks noChangeArrowheads="1"/>
            </p:cNvSpPr>
            <p:nvPr/>
          </p:nvSpPr>
          <p:spPr bwMode="auto">
            <a:xfrm>
              <a:off x="2424" y="4140"/>
              <a:ext cx="105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GB" sz="1000" dirty="0"/>
                <a:t>SUPAGWD, </a:t>
              </a:r>
              <a:r>
                <a:rPr lang="en-GB" sz="1000" dirty="0" smtClean="0"/>
                <a:t>October 2012</a:t>
              </a:r>
              <a:endParaRPr lang="en-US" sz="1000" dirty="0"/>
            </a:p>
          </p:txBody>
        </p:sp>
        <p:pic>
          <p:nvPicPr>
            <p:cNvPr id="11277" name="Picture 21" descr="SUPA_sm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5092" y="3956"/>
              <a:ext cx="600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Text Box 2"/>
          <p:cNvSpPr txBox="1">
            <a:spLocks noChangeArrowheads="1"/>
          </p:cNvSpPr>
          <p:nvPr/>
        </p:nvSpPr>
        <p:spPr bwMode="auto">
          <a:xfrm>
            <a:off x="519113" y="398463"/>
            <a:ext cx="8374062" cy="335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GB" sz="2000">
                <a:solidFill>
                  <a:schemeClr val="accent2"/>
                </a:solidFill>
              </a:rPr>
              <a:t>Can we do better?      </a:t>
            </a:r>
            <a:r>
              <a:rPr lang="en-GB" sz="2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Yes</a:t>
            </a:r>
          </a:p>
          <a:p>
            <a:pPr>
              <a:defRPr/>
            </a:pPr>
            <a:endParaRPr lang="en-GB" sz="2000" b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lnSpc>
                <a:spcPct val="130000"/>
              </a:lnSpc>
              <a:defRPr/>
            </a:pPr>
            <a:r>
              <a:rPr lang="en-GB" sz="2000">
                <a:solidFill>
                  <a:schemeClr val="accent2"/>
                </a:solidFill>
              </a:rPr>
              <a:t>Our choice of  Lorentz gauge, chosen to simplify Einstein’s equations,</a:t>
            </a:r>
          </a:p>
          <a:p>
            <a:pPr>
              <a:lnSpc>
                <a:spcPct val="130000"/>
              </a:lnSpc>
              <a:defRPr/>
            </a:pPr>
            <a:r>
              <a:rPr lang="en-GB" sz="2000">
                <a:solidFill>
                  <a:schemeClr val="accent2"/>
                </a:solidFill>
              </a:rPr>
              <a:t>was not unique.  We can make small adjustments to our original Lorentz gauge transformation and still satisfy the Lorentz condition.</a:t>
            </a:r>
          </a:p>
          <a:p>
            <a:pPr>
              <a:lnSpc>
                <a:spcPct val="130000"/>
              </a:lnSpc>
              <a:defRPr/>
            </a:pPr>
            <a:endParaRPr lang="en-GB" sz="1400">
              <a:solidFill>
                <a:schemeClr val="accent2"/>
              </a:solidFill>
            </a:endParaRPr>
          </a:p>
          <a:p>
            <a:pPr>
              <a:lnSpc>
                <a:spcPct val="130000"/>
              </a:lnSpc>
              <a:defRPr/>
            </a:pPr>
            <a:r>
              <a:rPr lang="en-GB" sz="2000">
                <a:solidFill>
                  <a:schemeClr val="accent2"/>
                </a:solidFill>
              </a:rPr>
              <a:t>We can choose adjustments that will make our wave amplitude components even simpler – we call this choice the  </a:t>
            </a:r>
            <a:r>
              <a:rPr lang="en-GB" sz="2000" b="1">
                <a:solidFill>
                  <a:srgbClr val="FF0000"/>
                </a:solidFill>
              </a:rPr>
              <a:t>Transverse Traceless</a:t>
            </a:r>
            <a:r>
              <a:rPr lang="en-GB" sz="2000">
                <a:solidFill>
                  <a:schemeClr val="accent2"/>
                </a:solidFill>
              </a:rPr>
              <a:t>  gauge:</a:t>
            </a:r>
          </a:p>
        </p:txBody>
      </p:sp>
      <p:pic>
        <p:nvPicPr>
          <p:cNvPr id="105475" name="Picture 1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65313" y="3789363"/>
            <a:ext cx="3570287" cy="111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5476" name="Text Box 16"/>
          <p:cNvSpPr txBox="1">
            <a:spLocks noChangeArrowheads="1"/>
          </p:cNvSpPr>
          <p:nvPr/>
        </p:nvSpPr>
        <p:spPr bwMode="auto">
          <a:xfrm>
            <a:off x="5848350" y="4141788"/>
            <a:ext cx="1250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/>
              <a:t>(traceless)</a:t>
            </a:r>
          </a:p>
        </p:txBody>
      </p:sp>
      <p:pic>
        <p:nvPicPr>
          <p:cNvPr id="105477" name="Picture 1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8138" y="4724400"/>
            <a:ext cx="3900487" cy="113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5478" name="Group 18"/>
          <p:cNvGrpSpPr>
            <a:grpSpLocks/>
          </p:cNvGrpSpPr>
          <p:nvPr/>
        </p:nvGrpSpPr>
        <p:grpSpPr bwMode="auto">
          <a:xfrm>
            <a:off x="71438" y="6237288"/>
            <a:ext cx="8964612" cy="579437"/>
            <a:chOff x="45" y="3929"/>
            <a:chExt cx="5647" cy="365"/>
          </a:xfrm>
        </p:grpSpPr>
        <p:pic>
          <p:nvPicPr>
            <p:cNvPr id="105479" name="Picture 19" descr="colourCMYK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5" y="3929"/>
              <a:ext cx="1157" cy="3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5480" name="Picture 20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468" y="3929"/>
              <a:ext cx="544" cy="3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5481" name="Text Box 21"/>
            <p:cNvSpPr txBox="1">
              <a:spLocks noChangeArrowheads="1"/>
            </p:cNvSpPr>
            <p:nvPr/>
          </p:nvSpPr>
          <p:spPr bwMode="auto">
            <a:xfrm>
              <a:off x="2424" y="4140"/>
              <a:ext cx="105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GB" sz="1000" dirty="0"/>
                <a:t>SUPAGWD, </a:t>
              </a:r>
              <a:r>
                <a:rPr lang="en-GB" sz="1000" dirty="0" smtClean="0"/>
                <a:t>October 2012</a:t>
              </a:r>
              <a:endParaRPr lang="en-US" sz="1000" dirty="0"/>
            </a:p>
          </p:txBody>
        </p:sp>
        <p:pic>
          <p:nvPicPr>
            <p:cNvPr id="105482" name="Picture 22" descr="SUPA_sm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092" y="3956"/>
              <a:ext cx="600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1598</TotalTime>
  <Words>3910</Words>
  <Application>Microsoft Office PowerPoint</Application>
  <PresentationFormat>On-screen Show (4:3)</PresentationFormat>
  <Paragraphs>964</Paragraphs>
  <Slides>126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126</vt:i4>
      </vt:variant>
    </vt:vector>
  </HeadingPairs>
  <TitlesOfParts>
    <vt:vector size="137" baseType="lpstr">
      <vt:lpstr>Arial</vt:lpstr>
      <vt:lpstr>Calibri</vt:lpstr>
      <vt:lpstr>Comic Sans MS</vt:lpstr>
      <vt:lpstr>Wingdings</vt:lpstr>
      <vt:lpstr>MS Outlook</vt:lpstr>
      <vt:lpstr>Times New Roman</vt:lpstr>
      <vt:lpstr>Wingdings 3</vt:lpstr>
      <vt:lpstr>Default Design</vt:lpstr>
      <vt:lpstr>Microsoft PowerPoint Slide</vt:lpstr>
      <vt:lpstr>Microsoft Equation 3.0</vt:lpstr>
      <vt:lpstr>Microsoft Photo Editor 3.0 Photo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Slide 56</vt:lpstr>
      <vt:lpstr>Slide 57</vt:lpstr>
      <vt:lpstr>Slide 58</vt:lpstr>
      <vt:lpstr>Slide 59</vt:lpstr>
      <vt:lpstr>Slide 60</vt:lpstr>
      <vt:lpstr>Slide 61</vt:lpstr>
      <vt:lpstr>Slide 62</vt:lpstr>
      <vt:lpstr>Slide 63</vt:lpstr>
      <vt:lpstr>Slide 64</vt:lpstr>
      <vt:lpstr>Slide 65</vt:lpstr>
      <vt:lpstr>Slide 66</vt:lpstr>
      <vt:lpstr>Slide 67</vt:lpstr>
      <vt:lpstr>Slide 68</vt:lpstr>
      <vt:lpstr>Slide 69</vt:lpstr>
      <vt:lpstr>Slide 70</vt:lpstr>
      <vt:lpstr>Slide 71</vt:lpstr>
      <vt:lpstr>Slide 72</vt:lpstr>
      <vt:lpstr>Slide 73</vt:lpstr>
      <vt:lpstr>Slide 74</vt:lpstr>
      <vt:lpstr>Slide 75</vt:lpstr>
      <vt:lpstr>Slide 76</vt:lpstr>
      <vt:lpstr>Slide 77</vt:lpstr>
      <vt:lpstr>Slide 78</vt:lpstr>
      <vt:lpstr>Slide 79</vt:lpstr>
      <vt:lpstr>Slide 80</vt:lpstr>
      <vt:lpstr>Slide 81</vt:lpstr>
      <vt:lpstr>Slide 82</vt:lpstr>
      <vt:lpstr>Slide 83</vt:lpstr>
      <vt:lpstr>Slide 84</vt:lpstr>
      <vt:lpstr>Slide 85</vt:lpstr>
      <vt:lpstr>Slide 86</vt:lpstr>
      <vt:lpstr>Slide 87</vt:lpstr>
      <vt:lpstr>Slide 88</vt:lpstr>
      <vt:lpstr>Slide 89</vt:lpstr>
      <vt:lpstr>Slide 90</vt:lpstr>
      <vt:lpstr>Slide 91</vt:lpstr>
      <vt:lpstr>Slide 92</vt:lpstr>
      <vt:lpstr>Slide 93</vt:lpstr>
      <vt:lpstr>Slide 94</vt:lpstr>
      <vt:lpstr>Slide 95</vt:lpstr>
      <vt:lpstr>Slide 96</vt:lpstr>
      <vt:lpstr>Slide 97</vt:lpstr>
      <vt:lpstr>Slide 98</vt:lpstr>
      <vt:lpstr>Slide 99</vt:lpstr>
      <vt:lpstr>Slide 100</vt:lpstr>
      <vt:lpstr>Slide 101</vt:lpstr>
      <vt:lpstr>Slide 102</vt:lpstr>
      <vt:lpstr>Slide 103</vt:lpstr>
      <vt:lpstr>Slide 104</vt:lpstr>
      <vt:lpstr>Slide 105</vt:lpstr>
      <vt:lpstr>Slide 106</vt:lpstr>
      <vt:lpstr>Slide 107</vt:lpstr>
      <vt:lpstr>Slide 108</vt:lpstr>
      <vt:lpstr>Slide 109</vt:lpstr>
      <vt:lpstr>Slide 110</vt:lpstr>
      <vt:lpstr>Slide 111</vt:lpstr>
      <vt:lpstr>Slide 112</vt:lpstr>
      <vt:lpstr>Slide 113</vt:lpstr>
      <vt:lpstr>Slide 114</vt:lpstr>
      <vt:lpstr>Slide 115</vt:lpstr>
      <vt:lpstr>Slide 116</vt:lpstr>
      <vt:lpstr>Slide 117</vt:lpstr>
      <vt:lpstr>Slide 118</vt:lpstr>
      <vt:lpstr>Slide 119</vt:lpstr>
      <vt:lpstr>Slide 120</vt:lpstr>
      <vt:lpstr>Slide 121</vt:lpstr>
      <vt:lpstr>Slide 122</vt:lpstr>
      <vt:lpstr>Slide 123</vt:lpstr>
      <vt:lpstr>Slide 124</vt:lpstr>
      <vt:lpstr>Slide 125</vt:lpstr>
      <vt:lpstr>Slide 126</vt:lpstr>
    </vt:vector>
  </TitlesOfParts>
  <Company>University of Glasgow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martin</dc:creator>
  <cp:lastModifiedBy>Martin</cp:lastModifiedBy>
  <cp:revision>154</cp:revision>
  <dcterms:created xsi:type="dcterms:W3CDTF">2006-05-21T16:33:14Z</dcterms:created>
  <dcterms:modified xsi:type="dcterms:W3CDTF">2012-10-15T17:07:13Z</dcterms:modified>
</cp:coreProperties>
</file>