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57"/>
  </p:notesMasterIdLst>
  <p:handoutMasterIdLst>
    <p:handoutMasterId r:id="rId58"/>
  </p:handoutMasterIdLst>
  <p:sldIdLst>
    <p:sldId id="269" r:id="rId2"/>
    <p:sldId id="275" r:id="rId3"/>
    <p:sldId id="372" r:id="rId4"/>
    <p:sldId id="373" r:id="rId5"/>
    <p:sldId id="371" r:id="rId6"/>
    <p:sldId id="374" r:id="rId7"/>
    <p:sldId id="375" r:id="rId8"/>
    <p:sldId id="370" r:id="rId9"/>
    <p:sldId id="369" r:id="rId10"/>
    <p:sldId id="376" r:id="rId11"/>
    <p:sldId id="312" r:id="rId12"/>
    <p:sldId id="362" r:id="rId13"/>
    <p:sldId id="391" r:id="rId14"/>
    <p:sldId id="361" r:id="rId15"/>
    <p:sldId id="363" r:id="rId16"/>
    <p:sldId id="377" r:id="rId17"/>
    <p:sldId id="365" r:id="rId18"/>
    <p:sldId id="364" r:id="rId19"/>
    <p:sldId id="366" r:id="rId20"/>
    <p:sldId id="257" r:id="rId21"/>
    <p:sldId id="335" r:id="rId22"/>
    <p:sldId id="337" r:id="rId23"/>
    <p:sldId id="336" r:id="rId24"/>
    <p:sldId id="378" r:id="rId25"/>
    <p:sldId id="368" r:id="rId26"/>
    <p:sldId id="259" r:id="rId27"/>
    <p:sldId id="338" r:id="rId28"/>
    <p:sldId id="379" r:id="rId29"/>
    <p:sldId id="340" r:id="rId30"/>
    <p:sldId id="327" r:id="rId31"/>
    <p:sldId id="326" r:id="rId32"/>
    <p:sldId id="268" r:id="rId33"/>
    <p:sldId id="341" r:id="rId34"/>
    <p:sldId id="339" r:id="rId35"/>
    <p:sldId id="360" r:id="rId36"/>
    <p:sldId id="384" r:id="rId37"/>
    <p:sldId id="380" r:id="rId38"/>
    <p:sldId id="381" r:id="rId39"/>
    <p:sldId id="382" r:id="rId40"/>
    <p:sldId id="343" r:id="rId41"/>
    <p:sldId id="385" r:id="rId42"/>
    <p:sldId id="261" r:id="rId43"/>
    <p:sldId id="283" r:id="rId44"/>
    <p:sldId id="262" r:id="rId45"/>
    <p:sldId id="265" r:id="rId46"/>
    <p:sldId id="288" r:id="rId47"/>
    <p:sldId id="383" r:id="rId48"/>
    <p:sldId id="308" r:id="rId49"/>
    <p:sldId id="358" r:id="rId50"/>
    <p:sldId id="387" r:id="rId51"/>
    <p:sldId id="388" r:id="rId52"/>
    <p:sldId id="389" r:id="rId53"/>
    <p:sldId id="359" r:id="rId54"/>
    <p:sldId id="302" r:id="rId55"/>
    <p:sldId id="390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00"/>
    <a:srgbClr val="00FF00"/>
    <a:srgbClr val="00FFFF"/>
    <a:srgbClr val="FF33CC"/>
    <a:srgbClr val="CC0066"/>
    <a:srgbClr val="0000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6" autoAdjust="0"/>
    <p:restoredTop sz="94667" autoAdjust="0"/>
  </p:normalViewPr>
  <p:slideViewPr>
    <p:cSldViewPr>
      <p:cViewPr>
        <p:scale>
          <a:sx n="75" d="100"/>
          <a:sy n="75" d="100"/>
        </p:scale>
        <p:origin x="-99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1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1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97C38FF-0E92-452E-A631-CBFAB9837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9ED0172-3A7D-4008-BA36-8CE35E60CCF7}" type="datetimeFigureOut">
              <a:rPr lang="en-US"/>
              <a:pPr>
                <a:defRPr/>
              </a:pPr>
              <a:t>8/29/2011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F836926-F9F2-4534-ADF5-DB53F07981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48754C-26CF-45FD-A66B-3D03E2475A2C}" type="slidenum">
              <a:rPr lang="en-GB" smtClean="0">
                <a:latin typeface="Arial" pitchFamily="34" charset="0"/>
              </a:rPr>
              <a:pPr/>
              <a:t>1</a:t>
            </a:fld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836926-F9F2-4534-ADF5-DB53F07981F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E51C40-3C6B-43C7-B014-53893C208E64}" type="slidenum">
              <a:rPr lang="en-GB" smtClean="0">
                <a:latin typeface="Arial" pitchFamily="34" charset="0"/>
              </a:rPr>
              <a:pPr/>
              <a:t>11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836926-F9F2-4534-ADF5-DB53F07981FB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E27AEE-6E6B-4397-A6EE-667F8DAC7C1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836926-F9F2-4534-ADF5-DB53F07981FB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836926-F9F2-4534-ADF5-DB53F07981FB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836926-F9F2-4534-ADF5-DB53F07981FB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836926-F9F2-4534-ADF5-DB53F07981FB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836926-F9F2-4534-ADF5-DB53F07981FB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836926-F9F2-4534-ADF5-DB53F07981FB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A6FD47-232C-4696-9401-584B8C5CA719}" type="slidenum">
              <a:rPr lang="en-GB" smtClean="0">
                <a:latin typeface="Arial" pitchFamily="34" charset="0"/>
              </a:rPr>
              <a:pPr/>
              <a:t>2</a:t>
            </a:fld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F71AC1-28C3-4091-846C-89DAB609C99F}" type="slidenum">
              <a:rPr lang="en-GB" smtClean="0">
                <a:latin typeface="Arial" pitchFamily="34" charset="0"/>
              </a:rPr>
              <a:pPr/>
              <a:t>20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247380-CF3A-4427-9466-0B7A1F347CDF}" type="slidenum">
              <a:rPr lang="en-GB" smtClean="0">
                <a:latin typeface="Arial" pitchFamily="34" charset="0"/>
              </a:rPr>
              <a:pPr/>
              <a:t>21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1"/>
          <p:cNvSpPr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oundRect">
            <a:avLst>
              <a:gd name="adj" fmla="val 60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B1D8C7-2F56-4ED2-9371-5BD54EC509B2}" type="slidenum">
              <a:rPr lang="en-GB" smtClean="0">
                <a:latin typeface="Arial" pitchFamily="34" charset="0"/>
              </a:rPr>
              <a:pPr/>
              <a:t>23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EE0863-AD02-4557-9CC0-4EB9282FDB07}" type="slidenum">
              <a:rPr lang="en-GB" smtClean="0">
                <a:latin typeface="Arial" pitchFamily="34" charset="0"/>
              </a:rPr>
              <a:pPr/>
              <a:t>24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836926-F9F2-4534-ADF5-DB53F07981FB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5B50A1-E645-45A6-99D6-E1BB94373718}" type="slidenum">
              <a:rPr lang="en-GB" smtClean="0">
                <a:latin typeface="Arial" pitchFamily="34" charset="0"/>
              </a:rPr>
              <a:pPr/>
              <a:t>26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9666EC-3A9A-4B93-8306-B8D6852637DE}" type="slidenum">
              <a:rPr lang="en-GB" smtClean="0">
                <a:latin typeface="Arial" pitchFamily="34" charset="0"/>
              </a:rPr>
              <a:pPr/>
              <a:t>27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836926-F9F2-4534-ADF5-DB53F07981FB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A8CE1F-A2A4-4458-8EE2-152D3022FC16}" type="slidenum">
              <a:rPr lang="en-GB" smtClean="0">
                <a:latin typeface="Arial" pitchFamily="34" charset="0"/>
              </a:rPr>
              <a:pPr/>
              <a:t>29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836926-F9F2-4534-ADF5-DB53F07981F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8495FA-F32A-4744-A258-8DCF819F4D07}" type="slidenum">
              <a:rPr lang="en-GB" smtClean="0">
                <a:latin typeface="Arial" pitchFamily="34" charset="0"/>
              </a:rPr>
              <a:pPr/>
              <a:t>30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30B22-DDCA-417F-AB8C-BA7B4B8F36E6}" type="slidenum">
              <a:rPr lang="en-GB" smtClean="0">
                <a:latin typeface="Arial" pitchFamily="34" charset="0"/>
              </a:rPr>
              <a:pPr/>
              <a:t>31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43A909-DAD8-4DE8-9052-D91BDF2D7FE4}" type="slidenum">
              <a:rPr lang="en-GB" smtClean="0">
                <a:latin typeface="Arial" pitchFamily="34" charset="0"/>
              </a:rPr>
              <a:pPr/>
              <a:t>32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F156E6-689F-4204-BDF9-CCB73E0C63D7}" type="slidenum">
              <a:rPr lang="en-GB" smtClean="0">
                <a:latin typeface="Arial" pitchFamily="34" charset="0"/>
              </a:rPr>
              <a:pPr/>
              <a:t>33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326A74-BA54-4B90-AC7E-045ED6DD194C}" type="slidenum">
              <a:rPr lang="en-GB" smtClean="0">
                <a:latin typeface="Arial" pitchFamily="34" charset="0"/>
              </a:rPr>
              <a:pPr/>
              <a:t>34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A12025-D188-4347-A29C-D16C06B6FD10}" type="slidenum">
              <a:rPr lang="en-GB" smtClean="0">
                <a:latin typeface="Arial" pitchFamily="34" charset="0"/>
              </a:rPr>
              <a:pPr/>
              <a:t>35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FF5B1-C774-43AE-97D3-71435395024D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15BF8E-CFE2-4598-8BFE-290F2CB7417E}" type="slidenum">
              <a:rPr lang="en-GB" smtClean="0">
                <a:latin typeface="Arial" pitchFamily="34" charset="0"/>
              </a:rPr>
              <a:pPr/>
              <a:t>37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15BF8E-CFE2-4598-8BFE-290F2CB7417E}" type="slidenum">
              <a:rPr lang="en-GB" smtClean="0">
                <a:latin typeface="Arial" pitchFamily="34" charset="0"/>
              </a:rPr>
              <a:pPr/>
              <a:t>38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15BF8E-CFE2-4598-8BFE-290F2CB7417E}" type="slidenum">
              <a:rPr lang="en-GB" smtClean="0">
                <a:latin typeface="Arial" pitchFamily="34" charset="0"/>
              </a:rPr>
              <a:pPr/>
              <a:t>39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836926-F9F2-4534-ADF5-DB53F07981F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D95964-4B84-471F-98AC-A37B3B944EE3}" type="slidenum">
              <a:rPr lang="en-GB" smtClean="0">
                <a:latin typeface="Arial" pitchFamily="34" charset="0"/>
              </a:rPr>
              <a:pPr/>
              <a:t>40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F71AC1-28C3-4091-846C-89DAB609C99F}" type="slidenum">
              <a:rPr lang="en-GB" smtClean="0">
                <a:latin typeface="Arial" pitchFamily="34" charset="0"/>
              </a:rPr>
              <a:pPr/>
              <a:t>41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819E87-0886-4246-B5F1-9D1F457404F9}" type="slidenum">
              <a:rPr lang="en-GB" smtClean="0">
                <a:latin typeface="Arial" pitchFamily="34" charset="0"/>
              </a:rPr>
              <a:pPr/>
              <a:t>42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2A7F18-3AF7-4779-91C6-6CC862560726}" type="slidenum">
              <a:rPr lang="en-GB" smtClean="0">
                <a:latin typeface="Arial" pitchFamily="34" charset="0"/>
              </a:rPr>
              <a:pPr/>
              <a:t>43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6E540B-87F4-4398-BE94-9E2DDC7C0F89}" type="slidenum">
              <a:rPr lang="en-GB" smtClean="0">
                <a:latin typeface="Arial" pitchFamily="34" charset="0"/>
              </a:rPr>
              <a:pPr/>
              <a:t>44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BB12AB-A0C1-4748-8D6E-C4F83DB9D933}" type="slidenum">
              <a:rPr lang="en-GB" smtClean="0">
                <a:latin typeface="Arial" pitchFamily="34" charset="0"/>
              </a:rPr>
              <a:pPr/>
              <a:t>45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4D3667-AF68-4710-A16C-DB857B966054}" type="slidenum">
              <a:rPr lang="en-GB" smtClean="0">
                <a:latin typeface="Arial" pitchFamily="34" charset="0"/>
              </a:rPr>
              <a:pPr/>
              <a:t>46</a:t>
            </a:fld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836926-F9F2-4534-ADF5-DB53F07981FB}" type="slidenum">
              <a:rPr lang="en-GB" smtClean="0"/>
              <a:pPr>
                <a:defRPr/>
              </a:pPr>
              <a:t>47</a:t>
            </a:fld>
            <a:endParaRPr lang="en-GB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244B82-C8AC-4649-B322-690BA66C3C6D}" type="slidenum">
              <a:rPr lang="en-GB" smtClean="0">
                <a:latin typeface="Arial" pitchFamily="34" charset="0"/>
              </a:rPr>
              <a:pPr/>
              <a:t>48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0FAE3A-8C07-4FDE-A2CC-23B0EF8F7D17}" type="slidenum">
              <a:rPr lang="en-GB" smtClean="0">
                <a:latin typeface="Arial" pitchFamily="34" charset="0"/>
              </a:rPr>
              <a:pPr/>
              <a:t>49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836926-F9F2-4534-ADF5-DB53F07981F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1777B-E774-47B0-82B9-11C7AAA52AF6}" type="slidenum">
              <a:rPr lang="en-GB" smtClean="0"/>
              <a:pPr/>
              <a:t>50</a:t>
            </a:fld>
            <a:endParaRPr lang="en-GB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1777B-E774-47B0-82B9-11C7AAA52AF6}" type="slidenum">
              <a:rPr lang="en-GB" smtClean="0"/>
              <a:pPr/>
              <a:t>51</a:t>
            </a:fld>
            <a:endParaRPr lang="en-GB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1777B-E774-47B0-82B9-11C7AAA52AF6}" type="slidenum">
              <a:rPr lang="en-GB" smtClean="0"/>
              <a:pPr/>
              <a:t>52</a:t>
            </a:fld>
            <a:endParaRPr lang="en-GB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F9C0B3-A203-4AC0-AC6A-6D21403FECCF}" type="slidenum">
              <a:rPr lang="en-GB" smtClean="0">
                <a:latin typeface="Arial" pitchFamily="34" charset="0"/>
              </a:rPr>
              <a:pPr/>
              <a:t>53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636CAC-1D1D-43C3-A18A-A2FCA872CA68}" type="slidenum">
              <a:rPr lang="en-GB" smtClean="0">
                <a:latin typeface="Arial" pitchFamily="34" charset="0"/>
              </a:rPr>
              <a:pPr/>
              <a:t>54</a:t>
            </a:fld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836926-F9F2-4534-ADF5-DB53F07981FB}" type="slidenum">
              <a:rPr lang="en-GB" smtClean="0"/>
              <a:pPr>
                <a:defRPr/>
              </a:pPr>
              <a:t>55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836926-F9F2-4534-ADF5-DB53F07981F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836926-F9F2-4534-ADF5-DB53F07981F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836926-F9F2-4534-ADF5-DB53F07981F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836926-F9F2-4534-ADF5-DB53F07981F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DE347-A36A-4536-8FCE-89DECC6C7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5C094-D46B-4888-B48F-A4425B4F8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21D2B-CD49-415F-BBA0-9AFAC78EE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93B03-2EBD-4E5E-BF0C-F71A21C07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E895E-19F0-4F2E-B78D-B443AF066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A912D-8306-4B06-A633-3A58CD6BD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3933C-ADE6-4AC5-A286-6DABB4823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802F4-1582-49DC-9583-47D9B6F24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A2EA5-3507-43A4-8CD4-9E781B33C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149B2-35BB-4A47-A608-0182C4763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5841F-4D29-4B0A-B69C-CEED1D6BD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8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8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8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ACAF117-6B57-47B0-85FD-13E5104E4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cmb\Videos\sphere_03_title2.mpg" TargetMode="Externa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MilkyW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71488" y="404813"/>
            <a:ext cx="8277225" cy="1470025"/>
          </a:xfrm>
        </p:spPr>
        <p:txBody>
          <a:bodyPr/>
          <a:lstStyle/>
          <a:p>
            <a:pPr eaLnBrk="1" hangingPunct="1"/>
            <a:r>
              <a:rPr lang="en-GB" sz="4800" b="1" dirty="0" smtClean="0">
                <a:solidFill>
                  <a:srgbClr val="FFFF00"/>
                </a:solidFill>
                <a:latin typeface="Comic Sans MS" pitchFamily="66" charset="0"/>
              </a:rPr>
              <a:t>Galaxy formation and evolution</a:t>
            </a:r>
            <a:endParaRPr lang="en-US" sz="4800" b="1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1698464" y="4786322"/>
            <a:ext cx="57310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 </a:t>
            </a:r>
            <a:r>
              <a:rPr lang="en-GB" sz="2400" dirty="0">
                <a:solidFill>
                  <a:srgbClr val="FFFF00"/>
                </a:solidFill>
                <a:latin typeface="Comic Sans MS" pitchFamily="66" charset="0"/>
              </a:rPr>
              <a:t>Carlton Baugh</a:t>
            </a:r>
          </a:p>
          <a:p>
            <a:pPr algn="ctr"/>
            <a:r>
              <a:rPr lang="en-GB" sz="2400" dirty="0">
                <a:solidFill>
                  <a:srgbClr val="FFFF00"/>
                </a:solidFill>
                <a:latin typeface="Comic Sans MS" pitchFamily="66" charset="0"/>
              </a:rPr>
              <a:t>Institute for Computational Cosmology</a:t>
            </a:r>
          </a:p>
          <a:p>
            <a:pPr algn="ctr"/>
            <a:r>
              <a:rPr lang="en-GB" sz="2400" dirty="0">
                <a:solidFill>
                  <a:srgbClr val="FFFF00"/>
                </a:solidFill>
                <a:latin typeface="Comic Sans MS" pitchFamily="66" charset="0"/>
              </a:rPr>
              <a:t>Durham University</a:t>
            </a:r>
            <a:endParaRPr lang="en-US" sz="2400" dirty="0">
              <a:solidFill>
                <a:srgbClr val="FFFF00"/>
              </a:solidFill>
              <a:latin typeface="Comic Sans MS" pitchFamily="66" charset="0"/>
            </a:endParaRPr>
          </a:p>
          <a:p>
            <a:pPr algn="ctr" eaLnBrk="0" hangingPunct="0"/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STFC Introductory Summer School</a:t>
            </a:r>
          </a:p>
          <a:p>
            <a:pPr algn="ctr" eaLnBrk="0" hangingPunct="0"/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Glasgow 2011</a:t>
            </a:r>
            <a:endParaRPr lang="en-GB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le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988840"/>
            <a:ext cx="4267141" cy="3600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GB" dirty="0" smtClean="0"/>
              <a:t>Pseudo-models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0" y="1844824"/>
            <a:ext cx="4413176" cy="4525963"/>
          </a:xfrm>
        </p:spPr>
        <p:txBody>
          <a:bodyPr/>
          <a:lstStyle/>
          <a:p>
            <a:pPr>
              <a:buNone/>
            </a:pPr>
            <a:r>
              <a:rPr lang="en-GB" sz="2800" dirty="0" smtClean="0"/>
              <a:t>Backwards models: </a:t>
            </a:r>
          </a:p>
          <a:p>
            <a:r>
              <a:rPr lang="en-GB" sz="2800" dirty="0" smtClean="0"/>
              <a:t>Passive evolution</a:t>
            </a:r>
          </a:p>
          <a:p>
            <a:r>
              <a:rPr lang="en-GB" sz="2800" dirty="0" smtClean="0"/>
              <a:t>No evolution</a:t>
            </a:r>
          </a:p>
          <a:p>
            <a:r>
              <a:rPr lang="en-GB" sz="2800" dirty="0" smtClean="0"/>
              <a:t>Luminosity evolution</a:t>
            </a:r>
          </a:p>
          <a:p>
            <a:endParaRPr lang="en-GB" sz="2800" dirty="0" smtClean="0"/>
          </a:p>
          <a:p>
            <a:pPr>
              <a:buNone/>
            </a:pPr>
            <a:r>
              <a:rPr lang="en-GB" sz="2800" dirty="0" smtClean="0">
                <a:solidFill>
                  <a:schemeClr val="accent2"/>
                </a:solidFill>
              </a:rPr>
              <a:t>Brief description of data</a:t>
            </a:r>
          </a:p>
          <a:p>
            <a:pPr>
              <a:buNone/>
            </a:pPr>
            <a:r>
              <a:rPr lang="en-GB" sz="2800" dirty="0" smtClean="0">
                <a:solidFill>
                  <a:srgbClr val="FF0000"/>
                </a:solidFill>
              </a:rPr>
              <a:t>Unphysical</a:t>
            </a:r>
          </a:p>
          <a:p>
            <a:pPr>
              <a:buNone/>
            </a:pPr>
            <a:r>
              <a:rPr lang="en-GB" sz="2800" dirty="0" smtClean="0">
                <a:solidFill>
                  <a:srgbClr val="FF0000"/>
                </a:solidFill>
              </a:rPr>
              <a:t>Ignore structure formation</a:t>
            </a:r>
          </a:p>
          <a:p>
            <a:pPr>
              <a:buNone/>
            </a:pPr>
            <a:r>
              <a:rPr lang="en-GB" sz="2800" dirty="0" smtClean="0">
                <a:solidFill>
                  <a:srgbClr val="FF0000"/>
                </a:solidFill>
              </a:rPr>
              <a:t>No predictions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dF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4575" y="3933825"/>
            <a:ext cx="37433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mb"/>
          <p:cNvPicPr>
            <a:picLocks noChangeAspect="1" noChangeArrowheads="1"/>
          </p:cNvPicPr>
          <p:nvPr/>
        </p:nvPicPr>
        <p:blipFill>
          <a:blip r:embed="rId4" cstate="print"/>
          <a:srcRect l="24536" t="14551" r="22314" b="14551"/>
          <a:stretch>
            <a:fillRect/>
          </a:stretch>
        </p:blipFill>
        <p:spPr bwMode="auto">
          <a:xfrm>
            <a:off x="1547813" y="1335214"/>
            <a:ext cx="2524121" cy="252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pow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1563688"/>
            <a:ext cx="403225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5437188" y="6072188"/>
            <a:ext cx="3349625" cy="40005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>
                <a:latin typeface="Comic Sans MS" pitchFamily="66" charset="0"/>
              </a:rPr>
              <a:t>Sanchez et al. 2006, 2009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158750" y="1931988"/>
            <a:ext cx="1096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latin typeface="Tahoma" pitchFamily="34" charset="0"/>
              </a:rPr>
              <a:t>z ~ 1100</a:t>
            </a:r>
            <a:endParaRPr lang="en-US">
              <a:latin typeface="Tahoma" pitchFamily="34" charset="0"/>
            </a:endParaRPr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158750" y="5243513"/>
            <a:ext cx="577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latin typeface="Tahoma" pitchFamily="34" charset="0"/>
              </a:rPr>
              <a:t>z~0</a:t>
            </a:r>
            <a:endParaRPr lang="en-US">
              <a:latin typeface="Tahoma" pitchFamily="34" charset="0"/>
            </a:endParaRPr>
          </a:p>
        </p:txBody>
      </p:sp>
      <p:sp>
        <p:nvSpPr>
          <p:cNvPr id="5128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136524"/>
            <a:ext cx="8229600" cy="1149335"/>
          </a:xfrm>
          <a:solidFill>
            <a:srgbClr val="FF9900"/>
          </a:solidFill>
        </p:spPr>
        <p:txBody>
          <a:bodyPr/>
          <a:lstStyle/>
          <a:p>
            <a:pPr eaLnBrk="1" hangingPunct="1"/>
            <a:r>
              <a:rPr lang="en-GB" sz="3600" b="1" dirty="0" smtClean="0">
                <a:latin typeface="Comic Sans MS" pitchFamily="66" charset="0"/>
              </a:rPr>
              <a:t>The cosmological setting:</a:t>
            </a:r>
            <a:br>
              <a:rPr lang="en-GB" sz="3600" b="1" dirty="0" smtClean="0">
                <a:latin typeface="Comic Sans MS" pitchFamily="66" charset="0"/>
              </a:rPr>
            </a:br>
            <a:r>
              <a:rPr lang="en-GB" sz="3600" b="1" dirty="0" smtClean="0">
                <a:latin typeface="Comic Sans MS" pitchFamily="66" charset="0"/>
              </a:rPr>
              <a:t>Hierarchical structure formation</a:t>
            </a:r>
            <a:endParaRPr lang="en-US" sz="3600" b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9900"/>
          </a:solidFill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What is the universe made of?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4" name="Content Placeholder 3" descr="admx_pie_char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45096" y="2143116"/>
            <a:ext cx="5970176" cy="2786082"/>
          </a:xfrm>
        </p:spPr>
      </p:pic>
      <p:pic>
        <p:nvPicPr>
          <p:cNvPr id="5" name="Picture 4" descr="DU_2-col_sm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6072206"/>
            <a:ext cx="1238250" cy="542925"/>
          </a:xfrm>
          <a:prstGeom prst="rect">
            <a:avLst/>
          </a:prstGeom>
        </p:spPr>
      </p:pic>
      <p:pic>
        <p:nvPicPr>
          <p:cNvPr id="6" name="Picture 5" descr="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6668" y="5929342"/>
            <a:ext cx="1428736" cy="714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xpand_universe_capsule_histor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0"/>
            <a:ext cx="7858125" cy="67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phere_03_title2.mpg">
            <a:hlinkClick r:id="" action="ppaction://media"/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85918" y="571480"/>
            <a:ext cx="57912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428892" y="428620"/>
            <a:ext cx="4286264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FF9900"/>
          </a:solidFill>
        </p:spPr>
        <p:txBody>
          <a:bodyPr/>
          <a:lstStyle/>
          <a:p>
            <a:r>
              <a:rPr lang="en-GB" sz="3600" dirty="0" smtClean="0">
                <a:latin typeface="Comic Sans MS" pitchFamily="66" charset="0"/>
              </a:rPr>
              <a:t>How the nature of dark matter affects cosmic structure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9757" y="6072206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HOT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9345" y="6072206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WARM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3383" y="6072206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COLD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72396" y="6429396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(Ben Moore)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143000"/>
          </a:xfrm>
          <a:solidFill>
            <a:srgbClr val="FFC000"/>
          </a:solidFill>
        </p:spPr>
        <p:txBody>
          <a:bodyPr/>
          <a:lstStyle/>
          <a:p>
            <a:r>
              <a:rPr lang="en-GB" sz="4000" dirty="0" smtClean="0"/>
              <a:t>What do we know about galaxies?</a:t>
            </a:r>
            <a:endParaRPr lang="en-GB" sz="4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9900"/>
          </a:solidFill>
        </p:spPr>
        <p:txBody>
          <a:bodyPr/>
          <a:lstStyle/>
          <a:p>
            <a:r>
              <a:rPr lang="en-GB" sz="3600" dirty="0" smtClean="0">
                <a:latin typeface="Comic Sans MS" pitchFamily="66" charset="0"/>
              </a:rPr>
              <a:t>Basic galaxy </a:t>
            </a:r>
            <a:r>
              <a:rPr lang="en-GB" sz="3600" dirty="0" smtClean="0">
                <a:latin typeface="Comic Sans MS" pitchFamily="66" charset="0"/>
              </a:rPr>
              <a:t>properties: </a:t>
            </a:r>
            <a:br>
              <a:rPr lang="en-GB" sz="3600" dirty="0" smtClean="0">
                <a:latin typeface="Comic Sans MS" pitchFamily="66" charset="0"/>
              </a:rPr>
            </a:br>
            <a:r>
              <a:rPr lang="en-GB" sz="3600" dirty="0" smtClean="0">
                <a:latin typeface="Comic Sans MS" pitchFamily="66" charset="0"/>
              </a:rPr>
              <a:t>the galaxy luminosity function</a:t>
            </a:r>
            <a:endParaRPr lang="en-GB" sz="3600" dirty="0">
              <a:latin typeface="Comic Sans MS" pitchFamily="66" charset="0"/>
            </a:endParaRPr>
          </a:p>
        </p:txBody>
      </p:sp>
      <p:pic>
        <p:nvPicPr>
          <p:cNvPr id="3" name="Picture 2" descr="DU_2-col_sm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354" y="6100785"/>
            <a:ext cx="1238250" cy="542925"/>
          </a:xfrm>
          <a:prstGeom prst="rect">
            <a:avLst/>
          </a:prstGeom>
        </p:spPr>
      </p:pic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3858" y="6072218"/>
            <a:ext cx="1142984" cy="571492"/>
          </a:xfrm>
          <a:prstGeom prst="rect">
            <a:avLst/>
          </a:prstGeom>
        </p:spPr>
      </p:pic>
      <p:pic>
        <p:nvPicPr>
          <p:cNvPr id="6" name="Picture 5" descr="l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1571612"/>
            <a:ext cx="6219940" cy="4286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7554" y="6429396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Norberg</a:t>
            </a:r>
            <a:r>
              <a:rPr lang="en-GB" dirty="0" smtClean="0"/>
              <a:t> et al. 2002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765309" y="5733256"/>
            <a:ext cx="966931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brighter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732240" y="5947692"/>
            <a:ext cx="504056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27784" y="5723964"/>
            <a:ext cx="825867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fainter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1979712" y="5877272"/>
            <a:ext cx="648072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9900"/>
          </a:solidFill>
        </p:spPr>
        <p:txBody>
          <a:bodyPr/>
          <a:lstStyle/>
          <a:p>
            <a:r>
              <a:rPr lang="en-GB" sz="3600" dirty="0" smtClean="0">
                <a:latin typeface="Comic Sans MS" pitchFamily="66" charset="0"/>
              </a:rPr>
              <a:t>Basic galaxy </a:t>
            </a:r>
            <a:r>
              <a:rPr lang="en-GB" sz="3600" dirty="0" smtClean="0">
                <a:latin typeface="Comic Sans MS" pitchFamily="66" charset="0"/>
              </a:rPr>
              <a:t>properties: the “Tully-Fisher” relation</a:t>
            </a:r>
            <a:endParaRPr lang="en-GB" sz="3600" dirty="0">
              <a:latin typeface="Comic Sans MS" pitchFamily="66" charset="0"/>
            </a:endParaRPr>
          </a:p>
        </p:txBody>
      </p:sp>
      <p:pic>
        <p:nvPicPr>
          <p:cNvPr id="3" name="Picture 2" descr="DU_2-col_sm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354" y="6100785"/>
            <a:ext cx="1238250" cy="542925"/>
          </a:xfrm>
          <a:prstGeom prst="rect">
            <a:avLst/>
          </a:prstGeom>
        </p:spPr>
      </p:pic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3858" y="6072218"/>
            <a:ext cx="1142984" cy="571492"/>
          </a:xfrm>
          <a:prstGeom prst="rect">
            <a:avLst/>
          </a:prstGeom>
        </p:spPr>
      </p:pic>
      <p:pic>
        <p:nvPicPr>
          <p:cNvPr id="5" name="Picture 4" descr="t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3290" y="1857934"/>
            <a:ext cx="7807142" cy="33712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1474" y="5661248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Giovanelli</a:t>
            </a:r>
            <a:r>
              <a:rPr lang="en-GB" dirty="0" smtClean="0"/>
              <a:t> </a:t>
            </a:r>
            <a:r>
              <a:rPr lang="en-GB" dirty="0" smtClean="0"/>
              <a:t>et al 1997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779912" y="5229200"/>
            <a:ext cx="2095445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Log rotation speed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34384" y="3129548"/>
            <a:ext cx="1210588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luminosity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9900"/>
          </a:solidFill>
        </p:spPr>
        <p:txBody>
          <a:bodyPr/>
          <a:lstStyle/>
          <a:p>
            <a:r>
              <a:rPr lang="en-GB" sz="3600" dirty="0" smtClean="0">
                <a:latin typeface="Comic Sans MS" pitchFamily="66" charset="0"/>
              </a:rPr>
              <a:t>Basic galaxy </a:t>
            </a:r>
            <a:r>
              <a:rPr lang="en-GB" sz="3600" dirty="0" smtClean="0">
                <a:latin typeface="Comic Sans MS" pitchFamily="66" charset="0"/>
              </a:rPr>
              <a:t>properties: </a:t>
            </a:r>
            <a:br>
              <a:rPr lang="en-GB" sz="3600" dirty="0" smtClean="0">
                <a:latin typeface="Comic Sans MS" pitchFamily="66" charset="0"/>
              </a:rPr>
            </a:br>
            <a:r>
              <a:rPr lang="en-GB" sz="3600" dirty="0" smtClean="0">
                <a:latin typeface="Comic Sans MS" pitchFamily="66" charset="0"/>
              </a:rPr>
              <a:t>galactic bulge- black hole mass</a:t>
            </a:r>
            <a:endParaRPr lang="en-GB" sz="3600" dirty="0">
              <a:latin typeface="Comic Sans MS" pitchFamily="66" charset="0"/>
            </a:endParaRPr>
          </a:p>
        </p:txBody>
      </p:sp>
      <p:pic>
        <p:nvPicPr>
          <p:cNvPr id="3" name="Picture 2" descr="DU_2-col_sm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354" y="6100785"/>
            <a:ext cx="1238250" cy="542925"/>
          </a:xfrm>
          <a:prstGeom prst="rect">
            <a:avLst/>
          </a:prstGeom>
        </p:spPr>
      </p:pic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3858" y="6072218"/>
            <a:ext cx="1142984" cy="571492"/>
          </a:xfrm>
          <a:prstGeom prst="rect">
            <a:avLst/>
          </a:prstGeom>
        </p:spPr>
      </p:pic>
      <p:pic>
        <p:nvPicPr>
          <p:cNvPr id="5" name="Picture 4" descr="b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230" y="1714488"/>
            <a:ext cx="7586546" cy="37195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57356" y="5715016"/>
            <a:ext cx="555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Black hole mass – bulge properties:  Marconi &amp; Hunt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solidFill>
            <a:srgbClr val="FF9900"/>
          </a:solidFill>
        </p:spPr>
        <p:txBody>
          <a:bodyPr/>
          <a:lstStyle/>
          <a:p>
            <a:pPr eaLnBrk="1" hangingPunct="1"/>
            <a:r>
              <a:rPr lang="en-GB" sz="4000" b="1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GB" sz="4000" b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GB" sz="4000" b="1" dirty="0" smtClean="0">
                <a:solidFill>
                  <a:schemeClr val="tx1"/>
                </a:solidFill>
                <a:latin typeface="Comic Sans MS" pitchFamily="66" charset="0"/>
              </a:rPr>
              <a:t>Galaxy formation and evolution</a:t>
            </a:r>
            <a:r>
              <a:rPr lang="en-GB" b="1" dirty="0" smtClean="0">
                <a:solidFill>
                  <a:schemeClr val="tx1"/>
                </a:solidFill>
                <a:latin typeface="Comic Sans MS" pitchFamily="66" charset="0"/>
              </a:rPr>
              <a:t>:</a:t>
            </a:r>
            <a:br>
              <a:rPr lang="en-GB" b="1" dirty="0" smtClean="0">
                <a:solidFill>
                  <a:schemeClr val="tx1"/>
                </a:solidFill>
                <a:latin typeface="Comic Sans MS" pitchFamily="66" charset="0"/>
              </a:rPr>
            </a:br>
            <a:endParaRPr lang="en-US" b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864" y="1992541"/>
            <a:ext cx="8229600" cy="3668707"/>
          </a:xfrm>
        </p:spPr>
        <p:txBody>
          <a:bodyPr/>
          <a:lstStyle/>
          <a:p>
            <a:pPr eaLnBrk="1" hangingPunct="1"/>
            <a:r>
              <a:rPr lang="en-GB" sz="2800" dirty="0" smtClean="0">
                <a:latin typeface="Comic Sans MS" pitchFamily="66" charset="0"/>
              </a:rPr>
              <a:t>What do we know observationally?</a:t>
            </a:r>
          </a:p>
          <a:p>
            <a:pPr eaLnBrk="1" hangingPunct="1"/>
            <a:r>
              <a:rPr lang="en-GB" sz="2800" dirty="0" smtClean="0">
                <a:latin typeface="Comic Sans MS" pitchFamily="66" charset="0"/>
              </a:rPr>
              <a:t>Galaxy formation in a cosmological context</a:t>
            </a:r>
          </a:p>
          <a:p>
            <a:pPr eaLnBrk="1" hangingPunct="1"/>
            <a:r>
              <a:rPr lang="en-GB" sz="2800" dirty="0" smtClean="0">
                <a:latin typeface="Comic Sans MS" pitchFamily="66" charset="0"/>
              </a:rPr>
              <a:t>Why do we need “complicated’’ models?</a:t>
            </a:r>
          </a:p>
          <a:p>
            <a:pPr eaLnBrk="1" hangingPunct="1"/>
            <a:r>
              <a:rPr lang="en-GB" sz="2800" dirty="0" smtClean="0">
                <a:latin typeface="Comic Sans MS" pitchFamily="66" charset="0"/>
              </a:rPr>
              <a:t>How do we model galaxy formation?</a:t>
            </a:r>
          </a:p>
          <a:p>
            <a:pPr eaLnBrk="1" hangingPunct="1"/>
            <a:r>
              <a:rPr lang="en-GB" sz="2800" dirty="0" smtClean="0">
                <a:latin typeface="Comic Sans MS" pitchFamily="66" charset="0"/>
              </a:rPr>
              <a:t>What have we learnt so far?</a:t>
            </a:r>
          </a:p>
          <a:p>
            <a:pPr eaLnBrk="1" hangingPunct="1"/>
            <a:r>
              <a:rPr lang="en-GB" sz="2800" dirty="0" smtClean="0">
                <a:latin typeface="Comic Sans MS" pitchFamily="66" charset="0"/>
              </a:rPr>
              <a:t>Outstanding problems</a:t>
            </a:r>
            <a:endParaRPr lang="en-US" sz="2800" dirty="0" smtClean="0">
              <a:latin typeface="Comic Sans MS" pitchFamily="66" charset="0"/>
            </a:endParaRPr>
          </a:p>
        </p:txBody>
      </p:sp>
      <p:pic>
        <p:nvPicPr>
          <p:cNvPr id="4" name="Picture 3" descr="DU_2-col_sm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6029347"/>
            <a:ext cx="1238250" cy="542925"/>
          </a:xfrm>
          <a:prstGeom prst="rect">
            <a:avLst/>
          </a:prstGeom>
        </p:spPr>
      </p:pic>
      <p:pic>
        <p:nvPicPr>
          <p:cNvPr id="5" name="Picture 4" descr="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5857904"/>
            <a:ext cx="1428736" cy="714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188913"/>
            <a:ext cx="8578850" cy="796925"/>
          </a:xfrm>
          <a:solidFill>
            <a:srgbClr val="FF9900"/>
          </a:solidFill>
        </p:spPr>
        <p:txBody>
          <a:bodyPr/>
          <a:lstStyle/>
          <a:p>
            <a:pPr eaLnBrk="1" hangingPunct="1"/>
            <a:r>
              <a:rPr lang="en-GB" sz="3600" smtClean="0">
                <a:solidFill>
                  <a:schemeClr val="tx1"/>
                </a:solidFill>
                <a:latin typeface="Comic Sans MS" pitchFamily="66" charset="0"/>
              </a:rPr>
              <a:t>Why do we need “complicated” models?</a:t>
            </a:r>
            <a:endParaRPr lang="en-US" sz="360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147" name="Picture 3" descr="massf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555750"/>
            <a:ext cx="50419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364163" y="1982788"/>
            <a:ext cx="36337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latin typeface="Comic Sans MS" pitchFamily="66" charset="0"/>
              </a:rPr>
              <a:t>Galaxy group luminosity function</a:t>
            </a:r>
          </a:p>
          <a:p>
            <a:pPr eaLnBrk="0" hangingPunct="0"/>
            <a:r>
              <a:rPr lang="en-GB">
                <a:latin typeface="Comic Sans MS" pitchFamily="66" charset="0"/>
              </a:rPr>
              <a:t>Measured from 2dFGRS by </a:t>
            </a:r>
          </a:p>
          <a:p>
            <a:pPr eaLnBrk="0" hangingPunct="0"/>
            <a:r>
              <a:rPr lang="en-GB">
                <a:latin typeface="Comic Sans MS" pitchFamily="66" charset="0"/>
              </a:rPr>
              <a:t>Eke et al.  2004, 2005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402263" y="4357688"/>
            <a:ext cx="3384550" cy="91598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latin typeface="Comic Sans MS" pitchFamily="66" charset="0"/>
              </a:rPr>
              <a:t>Simple prediction:</a:t>
            </a:r>
          </a:p>
          <a:p>
            <a:pPr eaLnBrk="0" hangingPunct="0"/>
            <a:r>
              <a:rPr lang="en-GB">
                <a:latin typeface="Comic Sans MS" pitchFamily="66" charset="0"/>
              </a:rPr>
              <a:t>Take  CDM halo mass function</a:t>
            </a:r>
          </a:p>
          <a:p>
            <a:pPr eaLnBrk="0" hangingPunct="0"/>
            <a:r>
              <a:rPr lang="en-GB">
                <a:latin typeface="Comic Sans MS" pitchFamily="66" charset="0"/>
              </a:rPr>
              <a:t>plus fixed M/L ratio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286375" y="5786438"/>
            <a:ext cx="3660775" cy="679450"/>
          </a:xfrm>
          <a:prstGeom prst="rect">
            <a:avLst/>
          </a:prstGeom>
          <a:solidFill>
            <a:srgbClr val="FF9900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latin typeface="Comic Sans MS" pitchFamily="66" charset="0"/>
              </a:rPr>
              <a:t>Galaxy formation TOO efficient</a:t>
            </a:r>
          </a:p>
          <a:p>
            <a:pPr eaLnBrk="0" hangingPunct="0"/>
            <a:r>
              <a:rPr lang="en-GB">
                <a:latin typeface="Comic Sans MS" pitchFamily="66" charset="0"/>
              </a:rPr>
              <a:t>in both low and high mass haloes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1857375" y="2425700"/>
            <a:ext cx="0" cy="4318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3779838" y="4283075"/>
            <a:ext cx="0" cy="360363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692275" y="6165850"/>
            <a:ext cx="254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solidFill>
                  <a:srgbClr val="000000"/>
                </a:solidFill>
                <a:latin typeface="Comic Sans MS" pitchFamily="66" charset="0"/>
              </a:rPr>
              <a:t>Total group luminosity</a:t>
            </a: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 rot="-5400000">
            <a:off x="-281781" y="3602832"/>
            <a:ext cx="128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solidFill>
                  <a:srgbClr val="000000"/>
                </a:solidFill>
                <a:latin typeface="Comic Sans MS" pitchFamily="66" charset="0"/>
              </a:rPr>
              <a:t>abundance</a:t>
            </a: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155" name="Oval 11"/>
          <p:cNvSpPr>
            <a:spLocks noChangeArrowheads="1"/>
          </p:cNvSpPr>
          <p:nvPr/>
        </p:nvSpPr>
        <p:spPr bwMode="auto">
          <a:xfrm>
            <a:off x="5722938" y="3063875"/>
            <a:ext cx="1081087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6" name="Oval 12"/>
          <p:cNvSpPr>
            <a:spLocks noChangeArrowheads="1"/>
          </p:cNvSpPr>
          <p:nvPr/>
        </p:nvSpPr>
        <p:spPr bwMode="auto">
          <a:xfrm>
            <a:off x="6011863" y="3357563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7" name="Oval 13"/>
          <p:cNvSpPr>
            <a:spLocks noChangeArrowheads="1"/>
          </p:cNvSpPr>
          <p:nvPr/>
        </p:nvSpPr>
        <p:spPr bwMode="auto">
          <a:xfrm>
            <a:off x="6084888" y="371475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6372225" y="3286125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6443663" y="3643313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7072313" y="3357563"/>
            <a:ext cx="1220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latin typeface="Comic Sans MS" pitchFamily="66" charset="0"/>
              </a:rPr>
              <a:t>L      = </a:t>
            </a:r>
            <a:r>
              <a:rPr lang="en-GB">
                <a:latin typeface="Symbol" pitchFamily="18" charset="2"/>
              </a:rPr>
              <a:t>S </a:t>
            </a:r>
            <a:r>
              <a:rPr lang="en-GB">
                <a:latin typeface="Comic Sans MS" pitchFamily="66" charset="0"/>
              </a:rPr>
              <a:t>L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7227888" y="3470275"/>
            <a:ext cx="5127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000">
                <a:latin typeface="Comic Sans MS" pitchFamily="66" charset="0"/>
              </a:rPr>
              <a:t>group</a:t>
            </a:r>
            <a:endParaRPr lang="en-US" sz="1000">
              <a:latin typeface="Comic Sans MS" pitchFamily="66" charset="0"/>
            </a:endParaRP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8143875" y="3500438"/>
            <a:ext cx="5572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000">
                <a:latin typeface="Comic Sans MS" pitchFamily="66" charset="0"/>
              </a:rPr>
              <a:t>galaxy</a:t>
            </a:r>
            <a:endParaRPr lang="en-US" sz="1000">
              <a:latin typeface="Comic Sans MS" pitchFamily="66" charset="0"/>
            </a:endParaRP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1155700" y="1117600"/>
            <a:ext cx="6883400" cy="3698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latin typeface="Comic Sans MS" pitchFamily="66" charset="0"/>
              </a:rPr>
              <a:t>Baugh 2006 Reports on Progress in Physics, astro-ph/0610031</a:t>
            </a:r>
            <a:endParaRPr lang="en-US">
              <a:latin typeface="Comic Sans MS" pitchFamily="66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6787356" y="5501482"/>
            <a:ext cx="428625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solidFill>
            <a:srgbClr val="FF9900"/>
          </a:solidFill>
        </p:spPr>
        <p:txBody>
          <a:bodyPr/>
          <a:lstStyle/>
          <a:p>
            <a:pPr eaLnBrk="1" hangingPunct="1"/>
            <a:r>
              <a:rPr lang="en-GB" sz="3600" smtClean="0">
                <a:latin typeface="Comic Sans MS" pitchFamily="66" charset="0"/>
              </a:rPr>
              <a:t>Why is it hard to model galaxy formation?</a:t>
            </a:r>
          </a:p>
        </p:txBody>
      </p:sp>
      <p:pic>
        <p:nvPicPr>
          <p:cNvPr id="7171" name="Picture 2" descr="gimi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857375"/>
            <a:ext cx="85725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214313" y="5857875"/>
            <a:ext cx="8770937" cy="40005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latin typeface="Comic Sans MS" pitchFamily="66" charset="0"/>
              </a:rPr>
              <a:t>Huge dynamic range required to follow structure in cosmological setting</a:t>
            </a:r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5143500" y="6416675"/>
            <a:ext cx="3787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Graphic by Rob Crain &amp; Jim Geech</a:t>
            </a:r>
          </a:p>
        </p:txBody>
      </p:sp>
      <p:pic>
        <p:nvPicPr>
          <p:cNvPr id="6" name="Picture 5" descr="DU_2-col_sm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6286520"/>
            <a:ext cx="1071570" cy="469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5188" y="1484313"/>
            <a:ext cx="4873625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179388" y="6499225"/>
            <a:ext cx="878363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Ctr="1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latin typeface="sans-serif"/>
              </a:rPr>
              <a:t> N.  Yoshida et al.,  Science  321, 669 -671 (2008)    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217488" y="3516313"/>
            <a:ext cx="1782762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>
                <a:latin typeface="sans-serif"/>
              </a:rPr>
              <a:t>Fig. 1. Projected gas distribution around the protostar</a:t>
            </a:r>
          </a:p>
        </p:txBody>
      </p:sp>
      <p:sp>
        <p:nvSpPr>
          <p:cNvPr id="8197" name="Title 6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  <a:solidFill>
            <a:srgbClr val="FFC000"/>
          </a:solidFill>
        </p:spPr>
        <p:txBody>
          <a:bodyPr/>
          <a:lstStyle/>
          <a:p>
            <a:r>
              <a:rPr lang="en-GB" sz="3600" smtClean="0">
                <a:latin typeface="Comic Sans MS" pitchFamily="66" charset="0"/>
              </a:rPr>
              <a:t>Formation of the first star</a:t>
            </a:r>
          </a:p>
        </p:txBody>
      </p:sp>
      <p:pic>
        <p:nvPicPr>
          <p:cNvPr id="6" name="Picture 5" descr="DU_2-col_sm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6357958"/>
            <a:ext cx="857256" cy="375874"/>
          </a:xfrm>
          <a:prstGeom prst="rect">
            <a:avLst/>
          </a:prstGeom>
        </p:spPr>
      </p:pic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72486" y="6322251"/>
            <a:ext cx="928670" cy="46433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solidFill>
            <a:srgbClr val="FF9900"/>
          </a:solidFill>
        </p:spPr>
        <p:txBody>
          <a:bodyPr/>
          <a:lstStyle/>
          <a:p>
            <a:pPr eaLnBrk="1" hangingPunct="1"/>
            <a:r>
              <a:rPr lang="en-GB" sz="3600" smtClean="0">
                <a:latin typeface="Comic Sans MS" pitchFamily="66" charset="0"/>
              </a:rPr>
              <a:t>Why is it hard to model galaxy formation?</a:t>
            </a:r>
          </a:p>
        </p:txBody>
      </p:sp>
      <p:pic>
        <p:nvPicPr>
          <p:cNvPr id="9219" name="Picture 2" descr="sn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3" y="1714500"/>
            <a:ext cx="39497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 descr="sn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1709738"/>
            <a:ext cx="3571875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177800" y="5643563"/>
            <a:ext cx="8823325" cy="36988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FLASH AMR simulation of off-centre SN – multiscale physics – peta scale computing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workshop08-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88640"/>
            <a:ext cx="4251647" cy="63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2"/>
            <a:ext cx="8229600" cy="1582726"/>
          </a:xfrm>
          <a:solidFill>
            <a:srgbClr val="FFC000"/>
          </a:solidFill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Gas simulations vs. </a:t>
            </a:r>
            <a:br>
              <a:rPr lang="en-GB" dirty="0" smtClean="0">
                <a:latin typeface="Comic Sans MS" pitchFamily="66" charset="0"/>
              </a:rPr>
            </a:br>
            <a:r>
              <a:rPr lang="en-GB" dirty="0" smtClean="0">
                <a:latin typeface="Comic Sans MS" pitchFamily="66" charset="0"/>
              </a:rPr>
              <a:t>Semi-analytic modelling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2000240"/>
            <a:ext cx="4067204" cy="4125923"/>
          </a:xfrm>
        </p:spPr>
        <p:txBody>
          <a:bodyPr/>
          <a:lstStyle/>
          <a:p>
            <a:pPr>
              <a:buNone/>
            </a:pP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Gas simulations:</a:t>
            </a:r>
          </a:p>
          <a:p>
            <a:r>
              <a:rPr lang="en-GB" dirty="0" smtClean="0">
                <a:latin typeface="Comic Sans MS" pitchFamily="66" charset="0"/>
              </a:rPr>
              <a:t>More direct</a:t>
            </a:r>
          </a:p>
          <a:p>
            <a:r>
              <a:rPr lang="en-GB" dirty="0" smtClean="0">
                <a:latin typeface="Comic Sans MS" pitchFamily="66" charset="0"/>
              </a:rPr>
              <a:t>(Sometimes) more information</a:t>
            </a:r>
          </a:p>
          <a:p>
            <a:r>
              <a:rPr lang="en-GB" dirty="0" smtClean="0">
                <a:latin typeface="Comic Sans MS" pitchFamily="66" charset="0"/>
              </a:rPr>
              <a:t>Challenged by dynamic range</a:t>
            </a:r>
          </a:p>
          <a:p>
            <a:r>
              <a:rPr lang="en-GB" dirty="0" smtClean="0">
                <a:latin typeface="Comic Sans MS" pitchFamily="66" charset="0"/>
              </a:rPr>
              <a:t>Still use ‘sub-grid’ physics (=semi-analytics)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9124" y="2000240"/>
            <a:ext cx="4500594" cy="4054485"/>
          </a:xfrm>
        </p:spPr>
        <p:txBody>
          <a:bodyPr/>
          <a:lstStyle/>
          <a:p>
            <a:pPr>
              <a:buNone/>
            </a:pPr>
            <a:r>
              <a:rPr lang="en-GB" dirty="0" smtClean="0">
                <a:solidFill>
                  <a:schemeClr val="accent2"/>
                </a:solidFill>
                <a:latin typeface="Comic Sans MS" pitchFamily="66" charset="0"/>
              </a:rPr>
              <a:t>Semi-analytic models:</a:t>
            </a:r>
          </a:p>
          <a:p>
            <a:r>
              <a:rPr lang="en-GB" dirty="0" smtClean="0">
                <a:latin typeface="Comic Sans MS" pitchFamily="66" charset="0"/>
              </a:rPr>
              <a:t>More generalised calculation e.g. Spherical symmetry</a:t>
            </a:r>
          </a:p>
          <a:p>
            <a:r>
              <a:rPr lang="en-GB" dirty="0" smtClean="0">
                <a:latin typeface="Comic Sans MS" pitchFamily="66" charset="0"/>
              </a:rPr>
              <a:t>Faster</a:t>
            </a:r>
          </a:p>
          <a:p>
            <a:r>
              <a:rPr lang="en-GB" dirty="0" smtClean="0">
                <a:latin typeface="Comic Sans MS" pitchFamily="66" charset="0"/>
              </a:rPr>
              <a:t>Flexible</a:t>
            </a:r>
          </a:p>
          <a:p>
            <a:r>
              <a:rPr lang="en-GB" dirty="0" smtClean="0">
                <a:latin typeface="Comic Sans MS" pitchFamily="66" charset="0"/>
              </a:rPr>
              <a:t>Modular</a:t>
            </a:r>
          </a:p>
          <a:p>
            <a:r>
              <a:rPr lang="en-GB" dirty="0" smtClean="0">
                <a:latin typeface="Comic Sans MS" pitchFamily="66" charset="0"/>
              </a:rPr>
              <a:t>Hybrid approach?</a:t>
            </a:r>
          </a:p>
          <a:p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physics_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19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3708400" y="6491288"/>
            <a:ext cx="186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solidFill>
                  <a:srgbClr val="000000"/>
                </a:solidFill>
                <a:latin typeface="Comic Sans MS" pitchFamily="66" charset="0"/>
              </a:rPr>
              <a:t>Cole et al. 2000</a:t>
            </a: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5791200" y="3213100"/>
            <a:ext cx="31734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latin typeface="Comic Sans MS" pitchFamily="66" charset="0"/>
              </a:rPr>
              <a:t>Combination of simulations, </a:t>
            </a:r>
          </a:p>
          <a:p>
            <a:pPr eaLnBrk="0" hangingPunct="0"/>
            <a:r>
              <a:rPr lang="en-GB">
                <a:latin typeface="Comic Sans MS" pitchFamily="66" charset="0"/>
              </a:rPr>
              <a:t>analytic results and recipes </a:t>
            </a:r>
          </a:p>
          <a:p>
            <a:pPr eaLnBrk="0" hangingPunct="0"/>
            <a:r>
              <a:rPr lang="en-GB">
                <a:latin typeface="Comic Sans MS" pitchFamily="66" charset="0"/>
              </a:rPr>
              <a:t>with parameters</a:t>
            </a:r>
            <a:endParaRPr lang="en-US">
              <a:latin typeface="Comic Sans MS" pitchFamily="66" charset="0"/>
            </a:endParaRPr>
          </a:p>
        </p:txBody>
      </p:sp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5805488" y="5661025"/>
            <a:ext cx="3230562" cy="36671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latin typeface="Comic Sans MS" pitchFamily="66" charset="0"/>
              </a:rPr>
              <a:t>Baugh 2006 Rep. Prog. Phys. </a:t>
            </a:r>
            <a:endParaRPr lang="en-US">
              <a:latin typeface="Comic Sans MS" pitchFamily="66" charset="0"/>
            </a:endParaRPr>
          </a:p>
        </p:txBody>
      </p:sp>
      <p:sp>
        <p:nvSpPr>
          <p:cNvPr id="10246" name="Text Box 11"/>
          <p:cNvSpPr txBox="1">
            <a:spLocks noChangeArrowheads="1"/>
          </p:cNvSpPr>
          <p:nvPr/>
        </p:nvSpPr>
        <p:spPr bwMode="auto">
          <a:xfrm>
            <a:off x="4500563" y="214313"/>
            <a:ext cx="4286250" cy="13843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latin typeface="Comic Sans MS" pitchFamily="66" charset="0"/>
              </a:rPr>
              <a:t>The ingredients of</a:t>
            </a:r>
          </a:p>
          <a:p>
            <a:pPr algn="ctr" eaLnBrk="0" hangingPunct="0"/>
            <a:r>
              <a:rPr lang="en-US" sz="2800" b="1">
                <a:latin typeface="Comic Sans MS" pitchFamily="66" charset="0"/>
              </a:rPr>
              <a:t>a model of galaxy </a:t>
            </a:r>
          </a:p>
          <a:p>
            <a:pPr algn="ctr" eaLnBrk="0" hangingPunct="0"/>
            <a:r>
              <a:rPr lang="en-US" sz="2800" b="1">
                <a:latin typeface="Comic Sans MS" pitchFamily="66" charset="0"/>
              </a:rPr>
              <a:t>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GB" sz="3600" smtClean="0">
                <a:latin typeface="Comic Sans MS" pitchFamily="66" charset="0"/>
              </a:rPr>
              <a:t>Starting point: halo merger tree</a:t>
            </a:r>
          </a:p>
        </p:txBody>
      </p:sp>
      <p:pic>
        <p:nvPicPr>
          <p:cNvPr id="11267" name="Picture 2" descr="tre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071563"/>
            <a:ext cx="372427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3" descr="tree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5" y="1500188"/>
            <a:ext cx="48006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928688" y="6500813"/>
            <a:ext cx="25186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Image </a:t>
            </a:r>
            <a:r>
              <a:rPr lang="en-GB" dirty="0">
                <a:latin typeface="Comic Sans MS" pitchFamily="66" charset="0"/>
              </a:rPr>
              <a:t>by Chris Power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6093296"/>
            <a:ext cx="4070345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Records assembly of dark matter halo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0056"/>
            <a:ext cx="8229600" cy="1143000"/>
          </a:xfrm>
          <a:solidFill>
            <a:srgbClr val="FFC000"/>
          </a:solidFill>
        </p:spPr>
        <p:txBody>
          <a:bodyPr/>
          <a:lstStyle/>
          <a:p>
            <a:r>
              <a:rPr lang="en-GB" dirty="0" smtClean="0"/>
              <a:t>Case study: gas cooling</a:t>
            </a:r>
            <a:endParaRPr lang="en-GB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cool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552575"/>
            <a:ext cx="4732337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98438"/>
            <a:ext cx="8229600" cy="1143000"/>
          </a:xfrm>
          <a:solidFill>
            <a:srgbClr val="FF9900"/>
          </a:solidFill>
        </p:spPr>
        <p:txBody>
          <a:bodyPr/>
          <a:lstStyle/>
          <a:p>
            <a:pPr eaLnBrk="1" hangingPunct="1"/>
            <a:r>
              <a:rPr lang="en-GB" sz="3600" smtClean="0">
                <a:solidFill>
                  <a:schemeClr val="tx1"/>
                </a:solidFill>
                <a:latin typeface="Comic Sans MS" pitchFamily="66" charset="0"/>
              </a:rPr>
              <a:t>Add in baryonic physics:</a:t>
            </a:r>
            <a:br>
              <a:rPr lang="en-GB" sz="360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GB" sz="3600" smtClean="0">
                <a:solidFill>
                  <a:schemeClr val="tx1"/>
                </a:solidFill>
                <a:latin typeface="Comic Sans MS" pitchFamily="66" charset="0"/>
              </a:rPr>
              <a:t>Gas cooling inside a dark halo</a:t>
            </a:r>
            <a:endParaRPr lang="en-US" sz="360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5487988" y="2081213"/>
            <a:ext cx="274955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Baryons shock heated in </a:t>
            </a:r>
          </a:p>
          <a:p>
            <a:pPr eaLnBrk="0" hangingPunct="0"/>
            <a:r>
              <a:rPr lang="en-GB"/>
              <a:t>gravitational potential </a:t>
            </a:r>
          </a:p>
          <a:p>
            <a:pPr eaLnBrk="0" hangingPunct="0"/>
            <a:r>
              <a:rPr lang="en-GB"/>
              <a:t>well of the halo.</a:t>
            </a:r>
          </a:p>
          <a:p>
            <a:pPr eaLnBrk="0" hangingPunct="0"/>
            <a:endParaRPr lang="en-GB"/>
          </a:p>
          <a:p>
            <a:pPr eaLnBrk="0" hangingPunct="0"/>
            <a:r>
              <a:rPr lang="en-GB"/>
              <a:t>Gas is ionised and cools </a:t>
            </a:r>
          </a:p>
          <a:p>
            <a:pPr eaLnBrk="0" hangingPunct="0"/>
            <a:r>
              <a:rPr lang="en-GB"/>
              <a:t>By radiative transitions </a:t>
            </a:r>
          </a:p>
          <a:p>
            <a:pPr eaLnBrk="0" hangingPunct="0"/>
            <a:endParaRPr lang="en-GB"/>
          </a:p>
          <a:p>
            <a:pPr eaLnBrk="0" hangingPunct="0"/>
            <a:r>
              <a:rPr lang="en-GB"/>
              <a:t>Simple model: </a:t>
            </a:r>
          </a:p>
          <a:p>
            <a:pPr eaLnBrk="0" hangingPunct="0"/>
            <a:r>
              <a:rPr lang="en-GB"/>
              <a:t>Spherical symmetry</a:t>
            </a:r>
          </a:p>
          <a:p>
            <a:pPr eaLnBrk="0" hangingPunct="0"/>
            <a:r>
              <a:rPr lang="en-GB"/>
              <a:t>Propagate cooling radius</a:t>
            </a:r>
          </a:p>
          <a:p>
            <a:pPr eaLnBrk="0" hangingPunct="0"/>
            <a:endParaRPr lang="en-GB"/>
          </a:p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le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6704" y="1721321"/>
            <a:ext cx="5181600" cy="43719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GB" dirty="0" smtClean="0"/>
              <a:t>The high </a:t>
            </a:r>
            <a:r>
              <a:rPr lang="en-GB" dirty="0" err="1" smtClean="0"/>
              <a:t>redshift</a:t>
            </a:r>
            <a:r>
              <a:rPr lang="en-GB" dirty="0" smtClean="0"/>
              <a:t> universe 1990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804248" y="6237312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Colless</a:t>
            </a:r>
            <a:r>
              <a:rPr lang="en-GB" dirty="0" smtClean="0"/>
              <a:t> et al. 1990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FF9900"/>
          </a:solidFill>
        </p:spPr>
        <p:txBody>
          <a:bodyPr/>
          <a:lstStyle/>
          <a:p>
            <a:pPr eaLnBrk="1" hangingPunct="1"/>
            <a:r>
              <a:rPr lang="en-GB" sz="3600" b="1" smtClean="0">
                <a:latin typeface="Comic Sans MS" pitchFamily="66" charset="0"/>
              </a:rPr>
              <a:t>Thermal history of gas in a simulation</a:t>
            </a:r>
            <a:endParaRPr lang="en-US" sz="3600" b="1" smtClean="0">
              <a:latin typeface="Comic Sans MS" pitchFamily="66" charset="0"/>
            </a:endParaRPr>
          </a:p>
        </p:txBody>
      </p:sp>
      <p:pic>
        <p:nvPicPr>
          <p:cNvPr id="13315" name="Picture 5" descr="k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700213"/>
            <a:ext cx="47879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5775325" y="2152650"/>
            <a:ext cx="2940050" cy="17399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Track the temperature and </a:t>
            </a:r>
          </a:p>
          <a:p>
            <a:r>
              <a:rPr lang="en-GB"/>
              <a:t>density of gas in SPH</a:t>
            </a:r>
          </a:p>
          <a:p>
            <a:endParaRPr lang="en-GB"/>
          </a:p>
          <a:p>
            <a:r>
              <a:rPr lang="en-GB"/>
              <a:t>Some gas never reaches </a:t>
            </a:r>
          </a:p>
          <a:p>
            <a:r>
              <a:rPr lang="en-GB"/>
              <a:t>the virial temperature of </a:t>
            </a:r>
          </a:p>
          <a:p>
            <a:r>
              <a:rPr lang="en-GB"/>
              <a:t>the associated halo  </a:t>
            </a:r>
            <a:endParaRPr lang="en-US"/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3584575" y="6381750"/>
            <a:ext cx="1708150" cy="36671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Kay et al. 2000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ke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9813" y="1412875"/>
            <a:ext cx="7061200" cy="467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29600" cy="796925"/>
          </a:xfrm>
          <a:solidFill>
            <a:srgbClr val="FF9900"/>
          </a:solidFill>
        </p:spPr>
        <p:txBody>
          <a:bodyPr/>
          <a:lstStyle/>
          <a:p>
            <a:pPr eaLnBrk="1" hangingPunct="1"/>
            <a:r>
              <a:rPr lang="en-GB" sz="3600" smtClean="0">
                <a:latin typeface="Comic Sans MS" pitchFamily="66" charset="0"/>
              </a:rPr>
              <a:t>Cold vs hot accretion</a:t>
            </a:r>
            <a:endParaRPr lang="en-US" sz="3600" smtClean="0">
              <a:latin typeface="Comic Sans MS" pitchFamily="66" charset="0"/>
            </a:endParaRP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3687763" y="6329363"/>
            <a:ext cx="4413250" cy="36671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SPH simulations of Keres et al 0809.1430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old_gas_jch2_z0_s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925" y="1360488"/>
            <a:ext cx="3868738" cy="386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 descr="cold_gas_jch2_z0_gf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1339850"/>
            <a:ext cx="38893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6"/>
          <p:cNvSpPr>
            <a:spLocks noGrp="1" noChangeArrowheads="1"/>
          </p:cNvSpPr>
          <p:nvPr>
            <p:ph type="title"/>
          </p:nvPr>
        </p:nvSpPr>
        <p:spPr>
          <a:xfrm>
            <a:off x="446088" y="188913"/>
            <a:ext cx="8229600" cy="1008062"/>
          </a:xfrm>
          <a:solidFill>
            <a:srgbClr val="FF9900"/>
          </a:solidFill>
        </p:spPr>
        <p:txBody>
          <a:bodyPr/>
          <a:lstStyle/>
          <a:p>
            <a:pPr eaLnBrk="1" hangingPunct="1"/>
            <a:r>
              <a:rPr lang="en-GB" sz="3600" smtClean="0">
                <a:solidFill>
                  <a:schemeClr val="tx1"/>
                </a:solidFill>
                <a:latin typeface="Comic Sans MS" pitchFamily="66" charset="0"/>
              </a:rPr>
              <a:t>Gas simulations vs semi-analytic recipe</a:t>
            </a:r>
            <a:endParaRPr lang="en-US" sz="360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395288" y="1341438"/>
            <a:ext cx="3889375" cy="38877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FF9900"/>
              </a:solidFill>
            </a:endParaRP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395288" y="1341438"/>
            <a:ext cx="3889375" cy="3887787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67" name="Rectangle 9"/>
          <p:cNvSpPr>
            <a:spLocks noChangeArrowheads="1"/>
          </p:cNvSpPr>
          <p:nvPr/>
        </p:nvSpPr>
        <p:spPr bwMode="auto">
          <a:xfrm>
            <a:off x="4786313" y="1341438"/>
            <a:ext cx="3889375" cy="3887787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468313" y="5553075"/>
            <a:ext cx="8174037" cy="3968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/>
              <a:t>Compare gas cooling in ``stripped down’’ SPH and semi-analytic codes</a:t>
            </a:r>
            <a:endParaRPr lang="en-US" sz="2000"/>
          </a:p>
        </p:txBody>
      </p:sp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4897438" y="6237288"/>
            <a:ext cx="3778250" cy="36671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Helly et al 2003; Yoshida et al 2002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GB" sz="3600" smtClean="0">
                <a:latin typeface="Comic Sans MS" pitchFamily="66" charset="0"/>
              </a:rPr>
              <a:t>Star formation and feedback</a:t>
            </a:r>
          </a:p>
        </p:txBody>
      </p:sp>
      <p:pic>
        <p:nvPicPr>
          <p:cNvPr id="16387" name="Picture 2" descr="chemica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1643063"/>
            <a:ext cx="74580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6691313" y="6286500"/>
            <a:ext cx="1881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omic Sans MS" pitchFamily="66" charset="0"/>
              </a:rPr>
              <a:t>Cole et al. 2000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GB" sz="3600" smtClean="0">
                <a:latin typeface="Comic Sans MS" pitchFamily="66" charset="0"/>
              </a:rPr>
              <a:t>Halo and galaxy mergers</a:t>
            </a:r>
          </a:p>
        </p:txBody>
      </p:sp>
      <p:sp>
        <p:nvSpPr>
          <p:cNvPr id="17411" name="Content Placeholder 11"/>
          <p:cNvSpPr>
            <a:spLocks noGrp="1"/>
          </p:cNvSpPr>
          <p:nvPr>
            <p:ph sz="quarter" idx="4"/>
          </p:nvPr>
        </p:nvSpPr>
        <p:spPr>
          <a:xfrm>
            <a:off x="4643438" y="1571625"/>
            <a:ext cx="4041775" cy="4929188"/>
          </a:xfrm>
        </p:spPr>
        <p:txBody>
          <a:bodyPr/>
          <a:lstStyle/>
          <a:p>
            <a:pPr eaLnBrk="1" hangingPunct="1"/>
            <a:r>
              <a:rPr lang="en-GB" smtClean="0">
                <a:latin typeface="Comic Sans MS" pitchFamily="66" charset="0"/>
              </a:rPr>
              <a:t>Haloes merge</a:t>
            </a:r>
          </a:p>
          <a:p>
            <a:pPr eaLnBrk="1" hangingPunct="1"/>
            <a:r>
              <a:rPr lang="en-GB" smtClean="0">
                <a:latin typeface="Comic Sans MS" pitchFamily="66" charset="0"/>
              </a:rPr>
              <a:t>Diffuse outer parts stripped rapidly</a:t>
            </a:r>
          </a:p>
          <a:p>
            <a:pPr eaLnBrk="1" hangingPunct="1"/>
            <a:r>
              <a:rPr lang="en-GB" smtClean="0">
                <a:latin typeface="Comic Sans MS" pitchFamily="66" charset="0"/>
              </a:rPr>
              <a:t>Denser cores survive longer</a:t>
            </a:r>
          </a:p>
          <a:p>
            <a:pPr eaLnBrk="1" hangingPunct="1"/>
            <a:r>
              <a:rPr lang="en-GB" smtClean="0">
                <a:latin typeface="Comic Sans MS" pitchFamily="66" charset="0"/>
              </a:rPr>
              <a:t>Galaxies merge through dynamical friction</a:t>
            </a:r>
          </a:p>
          <a:p>
            <a:pPr eaLnBrk="1" hangingPunct="1"/>
            <a:r>
              <a:rPr lang="en-GB" smtClean="0">
                <a:latin typeface="Comic Sans MS" pitchFamily="66" charset="0"/>
              </a:rPr>
              <a:t>Merger could be accompanied by star bursts</a:t>
            </a:r>
          </a:p>
          <a:p>
            <a:pPr eaLnBrk="1" hangingPunct="1"/>
            <a:r>
              <a:rPr lang="en-GB" smtClean="0">
                <a:latin typeface="Comic Sans MS" pitchFamily="66" charset="0"/>
              </a:rPr>
              <a:t>Galaxy morphology may change</a:t>
            </a:r>
          </a:p>
        </p:txBody>
      </p:sp>
      <p:pic>
        <p:nvPicPr>
          <p:cNvPr id="17412" name="Picture 2" descr="merge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163" y="1928813"/>
            <a:ext cx="372427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6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GB" smtClean="0">
                <a:latin typeface="Comic Sans MS" pitchFamily="66" charset="0"/>
              </a:rPr>
              <a:t>Setting model parameters</a:t>
            </a:r>
          </a:p>
        </p:txBody>
      </p:sp>
      <p:pic>
        <p:nvPicPr>
          <p:cNvPr id="18435" name="Picture 8" descr="cole00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285875"/>
            <a:ext cx="84296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Multi-wavelength multi-property predictions</a:t>
            </a:r>
            <a:endParaRPr lang="en-GB" dirty="0"/>
          </a:p>
        </p:txBody>
      </p:sp>
      <p:pic>
        <p:nvPicPr>
          <p:cNvPr id="3" name="Picture 2" descr="lac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204864"/>
            <a:ext cx="7990075" cy="37013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5984" y="1785926"/>
            <a:ext cx="78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FAR-IR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180114" y="1785926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UV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555776" y="6156012"/>
            <a:ext cx="381386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err="1" smtClean="0"/>
              <a:t>Lacey</a:t>
            </a:r>
            <a:r>
              <a:rPr lang="en-GB" dirty="0" smtClean="0"/>
              <a:t> et al. </a:t>
            </a:r>
            <a:r>
              <a:rPr lang="en-GB" dirty="0" smtClean="0"/>
              <a:t>2010 </a:t>
            </a:r>
            <a:r>
              <a:rPr lang="en-GB" dirty="0" smtClean="0"/>
              <a:t>arXiv:0909.15671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GB" sz="3600" dirty="0" smtClean="0">
                <a:latin typeface="Comic Sans MS" pitchFamily="66" charset="0"/>
              </a:rPr>
              <a:t>7 things we have learnt about galaxy formation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>
                <a:latin typeface="Comic Sans MS" pitchFamily="66" charset="0"/>
              </a:rPr>
              <a:t>The need for ‘feedback’</a:t>
            </a:r>
          </a:p>
          <a:p>
            <a:r>
              <a:rPr lang="en-GB" smtClean="0">
                <a:latin typeface="Comic Sans MS" pitchFamily="66" charset="0"/>
              </a:rPr>
              <a:t>The cosmic star formation history</a:t>
            </a:r>
          </a:p>
          <a:p>
            <a:r>
              <a:rPr lang="en-GB" smtClean="0">
                <a:latin typeface="Comic Sans MS" pitchFamily="66" charset="0"/>
              </a:rPr>
              <a:t>The scale lengths of galactic disks</a:t>
            </a:r>
          </a:p>
          <a:p>
            <a:r>
              <a:rPr lang="en-GB" smtClean="0">
                <a:latin typeface="Comic Sans MS" pitchFamily="66" charset="0"/>
              </a:rPr>
              <a:t>A power law galaxy correlation function</a:t>
            </a:r>
          </a:p>
          <a:p>
            <a:r>
              <a:rPr lang="en-GB" smtClean="0">
                <a:latin typeface="Comic Sans MS" pitchFamily="66" charset="0"/>
              </a:rPr>
              <a:t>Halo Occupation Distribution modelling</a:t>
            </a:r>
          </a:p>
          <a:p>
            <a:r>
              <a:rPr lang="en-GB" smtClean="0">
                <a:latin typeface="Comic Sans MS" pitchFamily="66" charset="0"/>
              </a:rPr>
              <a:t>The need for AGN feedback</a:t>
            </a:r>
          </a:p>
          <a:p>
            <a:r>
              <a:rPr lang="en-GB" smtClean="0">
                <a:latin typeface="Comic Sans MS" pitchFamily="66" charset="0"/>
              </a:rPr>
              <a:t>Motivation for a top-heavy IMF in bursts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GB" sz="3600" dirty="0" smtClean="0">
                <a:latin typeface="Comic Sans MS" pitchFamily="66" charset="0"/>
              </a:rPr>
              <a:t>7 things we have learnt about galaxy formation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The need for ‘feedback’</a:t>
            </a:r>
          </a:p>
          <a:p>
            <a:r>
              <a:rPr lang="en-GB" dirty="0" smtClean="0">
                <a:latin typeface="Comic Sans MS" pitchFamily="66" charset="0"/>
              </a:rPr>
              <a:t>The cosmic star formation history</a:t>
            </a:r>
          </a:p>
          <a:p>
            <a:r>
              <a:rPr lang="en-GB" dirty="0" smtClean="0">
                <a:latin typeface="Comic Sans MS" pitchFamily="66" charset="0"/>
              </a:rPr>
              <a:t>The scale lengths of galactic disks</a:t>
            </a:r>
          </a:p>
          <a:p>
            <a:r>
              <a:rPr lang="en-GB" dirty="0" smtClean="0">
                <a:latin typeface="Comic Sans MS" pitchFamily="66" charset="0"/>
              </a:rPr>
              <a:t>A power law galaxy correlation function</a:t>
            </a:r>
          </a:p>
          <a:p>
            <a:r>
              <a:rPr lang="en-GB" dirty="0" smtClean="0">
                <a:latin typeface="Comic Sans MS" pitchFamily="66" charset="0"/>
              </a:rPr>
              <a:t>Halo Occupation Distribution modelling</a:t>
            </a:r>
          </a:p>
          <a:p>
            <a:r>
              <a:rPr lang="en-GB" dirty="0" smtClean="0">
                <a:latin typeface="Comic Sans MS" pitchFamily="66" charset="0"/>
              </a:rPr>
              <a:t>The need for AGN feedback</a:t>
            </a:r>
          </a:p>
          <a:p>
            <a:r>
              <a:rPr lang="en-GB" dirty="0" smtClean="0">
                <a:latin typeface="Comic Sans MS" pitchFamily="66" charset="0"/>
              </a:rPr>
              <a:t>Motivation for a top-heavy IMF in bursts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GB" sz="3600" dirty="0" smtClean="0">
                <a:latin typeface="Comic Sans MS" pitchFamily="66" charset="0"/>
              </a:rPr>
              <a:t>7 things we have learnt about galaxy formation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The need for </a:t>
            </a:r>
            <a:r>
              <a:rPr lang="en-GB" dirty="0" err="1" smtClean="0">
                <a:solidFill>
                  <a:srgbClr val="FF0000"/>
                </a:solidFill>
                <a:latin typeface="Comic Sans MS" pitchFamily="66" charset="0"/>
              </a:rPr>
              <a:t>SNe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 ‘feedback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’</a:t>
            </a:r>
          </a:p>
          <a:p>
            <a:r>
              <a:rPr lang="en-GB" dirty="0" smtClean="0">
                <a:latin typeface="Comic Sans MS" pitchFamily="66" charset="0"/>
              </a:rPr>
              <a:t>The cosmic star formation history</a:t>
            </a:r>
          </a:p>
          <a:p>
            <a:r>
              <a:rPr lang="en-GB" dirty="0" smtClean="0">
                <a:latin typeface="Comic Sans MS" pitchFamily="66" charset="0"/>
              </a:rPr>
              <a:t>The scale lengths of galactic disks</a:t>
            </a:r>
          </a:p>
          <a:p>
            <a:r>
              <a:rPr lang="en-GB" dirty="0" smtClean="0">
                <a:latin typeface="Comic Sans MS" pitchFamily="66" charset="0"/>
              </a:rPr>
              <a:t>A power law galaxy correlation function</a:t>
            </a:r>
          </a:p>
          <a:p>
            <a:r>
              <a:rPr lang="en-GB" dirty="0" smtClean="0">
                <a:latin typeface="Comic Sans MS" pitchFamily="66" charset="0"/>
              </a:rPr>
              <a:t>Halo Occupation Distribution modelling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The need for AGN feedback</a:t>
            </a:r>
          </a:p>
          <a:p>
            <a:r>
              <a:rPr lang="en-GB" dirty="0" smtClean="0">
                <a:latin typeface="Comic Sans MS" pitchFamily="66" charset="0"/>
              </a:rPr>
              <a:t>Motivation for a top-heavy IMF in bursts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1736" y="188640"/>
            <a:ext cx="3610744" cy="2304256"/>
          </a:xfrm>
          <a:solidFill>
            <a:srgbClr val="FFC000"/>
          </a:solidFill>
        </p:spPr>
        <p:txBody>
          <a:bodyPr/>
          <a:lstStyle/>
          <a:p>
            <a:r>
              <a:rPr lang="en-GB" sz="3600" dirty="0" smtClean="0"/>
              <a:t>The Lyman break technique</a:t>
            </a:r>
            <a:endParaRPr lang="en-GB" sz="3600" dirty="0"/>
          </a:p>
        </p:txBody>
      </p:sp>
      <p:pic>
        <p:nvPicPr>
          <p:cNvPr id="3" name="Picture 2" descr="steid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1" y="44624"/>
            <a:ext cx="4392487" cy="4755311"/>
          </a:xfrm>
          <a:prstGeom prst="rect">
            <a:avLst/>
          </a:prstGeom>
        </p:spPr>
      </p:pic>
      <p:pic>
        <p:nvPicPr>
          <p:cNvPr id="4" name="Picture 3" descr="steidel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869160"/>
            <a:ext cx="4755749" cy="19225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6136" y="4725144"/>
            <a:ext cx="28648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Colour-colour selection of </a:t>
            </a:r>
          </a:p>
          <a:p>
            <a:r>
              <a:rPr lang="en-GB" dirty="0" smtClean="0"/>
              <a:t>High </a:t>
            </a:r>
            <a:r>
              <a:rPr lang="en-GB" dirty="0" err="1" smtClean="0"/>
              <a:t>redshift</a:t>
            </a:r>
            <a:r>
              <a:rPr lang="en-GB" dirty="0" smtClean="0"/>
              <a:t> galaxies.</a:t>
            </a:r>
          </a:p>
          <a:p>
            <a:endParaRPr lang="en-GB" dirty="0" smtClean="0"/>
          </a:p>
          <a:p>
            <a:r>
              <a:rPr lang="en-GB" dirty="0" err="1" smtClean="0"/>
              <a:t>Steidel</a:t>
            </a:r>
            <a:r>
              <a:rPr lang="en-GB" dirty="0" smtClean="0"/>
              <a:t> et al. 1996, 1999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cole91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1928813"/>
            <a:ext cx="4357687" cy="302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The need for feedback</a:t>
            </a:r>
          </a:p>
        </p:txBody>
      </p:sp>
      <p:pic>
        <p:nvPicPr>
          <p:cNvPr id="22532" name="Picture 3" descr="cole91a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928813"/>
            <a:ext cx="43211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1285875" y="1558925"/>
            <a:ext cx="2617788" cy="36988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omic Sans MS" pitchFamily="66" charset="0"/>
              </a:rPr>
              <a:t>Cold gas mass function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785938" y="2500313"/>
            <a:ext cx="1428750" cy="857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2535" name="TextBox 8"/>
          <p:cNvSpPr txBox="1">
            <a:spLocks noChangeArrowheads="1"/>
          </p:cNvSpPr>
          <p:nvPr/>
        </p:nvSpPr>
        <p:spPr bwMode="auto">
          <a:xfrm>
            <a:off x="1825625" y="2000250"/>
            <a:ext cx="1603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omic Sans MS" pitchFamily="66" charset="0"/>
              </a:rPr>
              <a:t>Increasing</a:t>
            </a:r>
          </a:p>
          <a:p>
            <a:r>
              <a:rPr lang="en-GB">
                <a:latin typeface="Comic Sans MS" pitchFamily="66" charset="0"/>
              </a:rPr>
              <a:t>SN feedback</a:t>
            </a:r>
          </a:p>
        </p:txBody>
      </p:sp>
      <p:sp>
        <p:nvSpPr>
          <p:cNvPr id="22536" name="TextBox 9"/>
          <p:cNvSpPr txBox="1">
            <a:spLocks noChangeArrowheads="1"/>
          </p:cNvSpPr>
          <p:nvPr/>
        </p:nvSpPr>
        <p:spPr bwMode="auto">
          <a:xfrm>
            <a:off x="5500688" y="1571625"/>
            <a:ext cx="2708275" cy="36988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omic Sans MS" pitchFamily="66" charset="0"/>
              </a:rPr>
              <a:t>Cosmic cold gas density</a:t>
            </a:r>
          </a:p>
        </p:txBody>
      </p:sp>
      <p:sp>
        <p:nvSpPr>
          <p:cNvPr id="22537" name="TextBox 10"/>
          <p:cNvSpPr txBox="1">
            <a:spLocks noChangeArrowheads="1"/>
          </p:cNvSpPr>
          <p:nvPr/>
        </p:nvSpPr>
        <p:spPr bwMode="auto">
          <a:xfrm>
            <a:off x="1101725" y="5773738"/>
            <a:ext cx="6970713" cy="3698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latin typeface="Comic Sans MS" pitchFamily="66" charset="0"/>
              </a:rPr>
              <a:t>Too much gas cools in small haloes without some heating source</a:t>
            </a:r>
          </a:p>
        </p:txBody>
      </p:sp>
      <p:sp>
        <p:nvSpPr>
          <p:cNvPr id="22538" name="TextBox 11"/>
          <p:cNvSpPr txBox="1">
            <a:spLocks noChangeArrowheads="1"/>
          </p:cNvSpPr>
          <p:nvPr/>
        </p:nvSpPr>
        <p:spPr bwMode="auto">
          <a:xfrm>
            <a:off x="6215063" y="5000625"/>
            <a:ext cx="1093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omic Sans MS" pitchFamily="66" charset="0"/>
              </a:rPr>
              <a:t>redshift</a:t>
            </a:r>
          </a:p>
        </p:txBody>
      </p:sp>
      <p:sp>
        <p:nvSpPr>
          <p:cNvPr id="22539" name="TextBox 12"/>
          <p:cNvSpPr txBox="1">
            <a:spLocks noChangeArrowheads="1"/>
          </p:cNvSpPr>
          <p:nvPr/>
        </p:nvSpPr>
        <p:spPr bwMode="auto">
          <a:xfrm>
            <a:off x="1714500" y="5059363"/>
            <a:ext cx="1657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omic Sans MS" pitchFamily="66" charset="0"/>
              </a:rPr>
              <a:t>Cold gas mass</a:t>
            </a:r>
          </a:p>
        </p:txBody>
      </p:sp>
      <p:sp>
        <p:nvSpPr>
          <p:cNvPr id="22540" name="TextBox 13"/>
          <p:cNvSpPr txBox="1">
            <a:spLocks noChangeArrowheads="1"/>
          </p:cNvSpPr>
          <p:nvPr/>
        </p:nvSpPr>
        <p:spPr bwMode="auto">
          <a:xfrm>
            <a:off x="7307263" y="6345238"/>
            <a:ext cx="1193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omic Sans MS" pitchFamily="66" charset="0"/>
              </a:rPr>
              <a:t>Cole 1991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188913"/>
            <a:ext cx="8578850" cy="796925"/>
          </a:xfrm>
          <a:solidFill>
            <a:srgbClr val="FF9900"/>
          </a:solidFill>
        </p:spPr>
        <p:txBody>
          <a:bodyPr/>
          <a:lstStyle/>
          <a:p>
            <a:pPr eaLnBrk="1" hangingPunct="1"/>
            <a:r>
              <a:rPr lang="en-GB" sz="3200" dirty="0" smtClean="0">
                <a:solidFill>
                  <a:schemeClr val="tx1"/>
                </a:solidFill>
                <a:latin typeface="Comic Sans MS" pitchFamily="66" charset="0"/>
              </a:rPr>
              <a:t>Regulating the formation of faint galaxies</a:t>
            </a:r>
            <a:endParaRPr lang="en-US" sz="32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147" name="Picture 3" descr="massf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555750"/>
            <a:ext cx="50419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364163" y="1982788"/>
            <a:ext cx="36337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latin typeface="Comic Sans MS" pitchFamily="66" charset="0"/>
              </a:rPr>
              <a:t>Galaxy group luminosity function</a:t>
            </a:r>
          </a:p>
          <a:p>
            <a:pPr eaLnBrk="0" hangingPunct="0"/>
            <a:r>
              <a:rPr lang="en-GB">
                <a:latin typeface="Comic Sans MS" pitchFamily="66" charset="0"/>
              </a:rPr>
              <a:t>Measured from 2dFGRS by </a:t>
            </a:r>
          </a:p>
          <a:p>
            <a:pPr eaLnBrk="0" hangingPunct="0"/>
            <a:r>
              <a:rPr lang="en-GB">
                <a:latin typeface="Comic Sans MS" pitchFamily="66" charset="0"/>
              </a:rPr>
              <a:t>Eke et al.  2004, 2005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402263" y="4357688"/>
            <a:ext cx="3384550" cy="91598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latin typeface="Comic Sans MS" pitchFamily="66" charset="0"/>
              </a:rPr>
              <a:t>Simple prediction:</a:t>
            </a:r>
          </a:p>
          <a:p>
            <a:pPr eaLnBrk="0" hangingPunct="0"/>
            <a:r>
              <a:rPr lang="en-GB" dirty="0">
                <a:latin typeface="Comic Sans MS" pitchFamily="66" charset="0"/>
              </a:rPr>
              <a:t>Take  CDM halo mass function</a:t>
            </a:r>
          </a:p>
          <a:p>
            <a:pPr eaLnBrk="0" hangingPunct="0"/>
            <a:r>
              <a:rPr lang="en-GB" dirty="0">
                <a:latin typeface="Comic Sans MS" pitchFamily="66" charset="0"/>
              </a:rPr>
              <a:t>plus fixed M/L ratio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286375" y="5786438"/>
            <a:ext cx="3660775" cy="679450"/>
          </a:xfrm>
          <a:prstGeom prst="rect">
            <a:avLst/>
          </a:prstGeom>
          <a:solidFill>
            <a:srgbClr val="FF9900"/>
          </a:solidFill>
          <a:ln w="38100">
            <a:solidFill>
              <a:srgbClr val="FF99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latin typeface="Comic Sans MS" pitchFamily="66" charset="0"/>
              </a:rPr>
              <a:t>Galaxy formation TOO efficient</a:t>
            </a:r>
          </a:p>
          <a:p>
            <a:pPr eaLnBrk="0" hangingPunct="0"/>
            <a:r>
              <a:rPr lang="en-GB">
                <a:latin typeface="Comic Sans MS" pitchFamily="66" charset="0"/>
              </a:rPr>
              <a:t>in both low and high mass haloes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1857375" y="2425700"/>
            <a:ext cx="0" cy="4318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3779838" y="4283075"/>
            <a:ext cx="0" cy="360363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692275" y="6165850"/>
            <a:ext cx="254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solidFill>
                  <a:srgbClr val="000000"/>
                </a:solidFill>
                <a:latin typeface="Comic Sans MS" pitchFamily="66" charset="0"/>
              </a:rPr>
              <a:t>Total group luminosity</a:t>
            </a: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 rot="-5400000">
            <a:off x="-281781" y="3602832"/>
            <a:ext cx="128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solidFill>
                  <a:srgbClr val="000000"/>
                </a:solidFill>
                <a:latin typeface="Comic Sans MS" pitchFamily="66" charset="0"/>
              </a:rPr>
              <a:t>abundance</a:t>
            </a: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155" name="Oval 11"/>
          <p:cNvSpPr>
            <a:spLocks noChangeArrowheads="1"/>
          </p:cNvSpPr>
          <p:nvPr/>
        </p:nvSpPr>
        <p:spPr bwMode="auto">
          <a:xfrm>
            <a:off x="5722938" y="3063875"/>
            <a:ext cx="1081087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6" name="Oval 12"/>
          <p:cNvSpPr>
            <a:spLocks noChangeArrowheads="1"/>
          </p:cNvSpPr>
          <p:nvPr/>
        </p:nvSpPr>
        <p:spPr bwMode="auto">
          <a:xfrm>
            <a:off x="6011863" y="3357563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7" name="Oval 13"/>
          <p:cNvSpPr>
            <a:spLocks noChangeArrowheads="1"/>
          </p:cNvSpPr>
          <p:nvPr/>
        </p:nvSpPr>
        <p:spPr bwMode="auto">
          <a:xfrm>
            <a:off x="6084888" y="371475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6372225" y="3286125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6443663" y="3643313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7072313" y="3357563"/>
            <a:ext cx="1220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latin typeface="Comic Sans MS" pitchFamily="66" charset="0"/>
              </a:rPr>
              <a:t>L      = </a:t>
            </a:r>
            <a:r>
              <a:rPr lang="en-GB">
                <a:latin typeface="Symbol" pitchFamily="18" charset="2"/>
              </a:rPr>
              <a:t>S </a:t>
            </a:r>
            <a:r>
              <a:rPr lang="en-GB">
                <a:latin typeface="Comic Sans MS" pitchFamily="66" charset="0"/>
              </a:rPr>
              <a:t>L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7227888" y="3470275"/>
            <a:ext cx="5127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000">
                <a:latin typeface="Comic Sans MS" pitchFamily="66" charset="0"/>
              </a:rPr>
              <a:t>group</a:t>
            </a:r>
            <a:endParaRPr lang="en-US" sz="1000">
              <a:latin typeface="Comic Sans MS" pitchFamily="66" charset="0"/>
            </a:endParaRP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8143875" y="3500438"/>
            <a:ext cx="5572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000">
                <a:latin typeface="Comic Sans MS" pitchFamily="66" charset="0"/>
              </a:rPr>
              <a:t>galaxy</a:t>
            </a:r>
            <a:endParaRPr lang="en-US" sz="1000">
              <a:latin typeface="Comic Sans MS" pitchFamily="66" charset="0"/>
            </a:endParaRP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1155700" y="1117600"/>
            <a:ext cx="6883400" cy="3698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latin typeface="Comic Sans MS" pitchFamily="66" charset="0"/>
              </a:rPr>
              <a:t>Baugh 2006 Reports on Progress in Physics, astro-ph/0610031</a:t>
            </a:r>
            <a:endParaRPr lang="en-US">
              <a:latin typeface="Comic Sans MS" pitchFamily="66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6787356" y="5501482"/>
            <a:ext cx="428625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039813" y="260350"/>
            <a:ext cx="7277100" cy="5794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 problem making massive galaxies?</a:t>
            </a:r>
            <a:endParaRPr lang="en-US" sz="3200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4819" name="Picture 3" descr="benso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981075"/>
            <a:ext cx="52673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Freeform 5"/>
          <p:cNvSpPr>
            <a:spLocks/>
          </p:cNvSpPr>
          <p:nvPr/>
        </p:nvSpPr>
        <p:spPr bwMode="auto">
          <a:xfrm>
            <a:off x="971550" y="1916113"/>
            <a:ext cx="3887788" cy="3457575"/>
          </a:xfrm>
          <a:custGeom>
            <a:avLst/>
            <a:gdLst>
              <a:gd name="T0" fmla="*/ 0 w 2449"/>
              <a:gd name="T1" fmla="*/ 0 h 2178"/>
              <a:gd name="T2" fmla="*/ 2147483647 w 2449"/>
              <a:gd name="T3" fmla="*/ 2147483647 h 2178"/>
              <a:gd name="T4" fmla="*/ 2147483647 w 2449"/>
              <a:gd name="T5" fmla="*/ 2147483647 h 2178"/>
              <a:gd name="T6" fmla="*/ 2147483647 w 2449"/>
              <a:gd name="T7" fmla="*/ 2147483647 h 2178"/>
              <a:gd name="T8" fmla="*/ 2147483647 w 2449"/>
              <a:gd name="T9" fmla="*/ 2147483647 h 21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49"/>
              <a:gd name="T16" fmla="*/ 0 h 2178"/>
              <a:gd name="T17" fmla="*/ 2449 w 2449"/>
              <a:gd name="T18" fmla="*/ 2178 h 21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49" h="2178">
                <a:moveTo>
                  <a:pt x="0" y="0"/>
                </a:moveTo>
                <a:cubicBezTo>
                  <a:pt x="597" y="212"/>
                  <a:pt x="1195" y="424"/>
                  <a:pt x="1497" y="545"/>
                </a:cubicBezTo>
                <a:cubicBezTo>
                  <a:pt x="1799" y="666"/>
                  <a:pt x="1701" y="605"/>
                  <a:pt x="1814" y="726"/>
                </a:cubicBezTo>
                <a:cubicBezTo>
                  <a:pt x="1927" y="847"/>
                  <a:pt x="2071" y="1029"/>
                  <a:pt x="2177" y="1271"/>
                </a:cubicBezTo>
                <a:cubicBezTo>
                  <a:pt x="2283" y="1513"/>
                  <a:pt x="2366" y="1845"/>
                  <a:pt x="2449" y="2178"/>
                </a:cubicBezTo>
              </a:path>
            </a:pathLst>
          </a:cu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21" name="Freeform 6"/>
          <p:cNvSpPr>
            <a:spLocks/>
          </p:cNvSpPr>
          <p:nvPr/>
        </p:nvSpPr>
        <p:spPr bwMode="auto">
          <a:xfrm>
            <a:off x="971550" y="1784350"/>
            <a:ext cx="3744913" cy="3589338"/>
          </a:xfrm>
          <a:custGeom>
            <a:avLst/>
            <a:gdLst>
              <a:gd name="T0" fmla="*/ 0 w 2359"/>
              <a:gd name="T1" fmla="*/ 2147483647 h 2261"/>
              <a:gd name="T2" fmla="*/ 2147483647 w 2359"/>
              <a:gd name="T3" fmla="*/ 2147483647 h 2261"/>
              <a:gd name="T4" fmla="*/ 2147483647 w 2359"/>
              <a:gd name="T5" fmla="*/ 2147483647 h 2261"/>
              <a:gd name="T6" fmla="*/ 2147483647 w 2359"/>
              <a:gd name="T7" fmla="*/ 2147483647 h 2261"/>
              <a:gd name="T8" fmla="*/ 2147483647 w 2359"/>
              <a:gd name="T9" fmla="*/ 2147483647 h 2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59"/>
              <a:gd name="T16" fmla="*/ 0 h 2261"/>
              <a:gd name="T17" fmla="*/ 2359 w 2359"/>
              <a:gd name="T18" fmla="*/ 2261 h 2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59" h="2261">
                <a:moveTo>
                  <a:pt x="0" y="129"/>
                </a:moveTo>
                <a:cubicBezTo>
                  <a:pt x="162" y="64"/>
                  <a:pt x="325" y="0"/>
                  <a:pt x="590" y="83"/>
                </a:cubicBezTo>
                <a:cubicBezTo>
                  <a:pt x="855" y="166"/>
                  <a:pt x="1354" y="439"/>
                  <a:pt x="1588" y="628"/>
                </a:cubicBezTo>
                <a:cubicBezTo>
                  <a:pt x="1822" y="817"/>
                  <a:pt x="1867" y="945"/>
                  <a:pt x="1996" y="1217"/>
                </a:cubicBezTo>
                <a:cubicBezTo>
                  <a:pt x="2125" y="1489"/>
                  <a:pt x="2242" y="1875"/>
                  <a:pt x="2359" y="2261"/>
                </a:cubicBez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22" name="Freeform 7"/>
          <p:cNvSpPr>
            <a:spLocks/>
          </p:cNvSpPr>
          <p:nvPr/>
        </p:nvSpPr>
        <p:spPr bwMode="auto">
          <a:xfrm>
            <a:off x="1979613" y="1411288"/>
            <a:ext cx="360362" cy="1587"/>
          </a:xfrm>
          <a:custGeom>
            <a:avLst/>
            <a:gdLst>
              <a:gd name="T0" fmla="*/ 0 w 227"/>
              <a:gd name="T1" fmla="*/ 0 h 1"/>
              <a:gd name="T2" fmla="*/ 2147483647 w 227"/>
              <a:gd name="T3" fmla="*/ 0 h 1"/>
              <a:gd name="T4" fmla="*/ 0 60000 65536"/>
              <a:gd name="T5" fmla="*/ 0 60000 65536"/>
              <a:gd name="T6" fmla="*/ 0 w 227"/>
              <a:gd name="T7" fmla="*/ 0 h 1"/>
              <a:gd name="T8" fmla="*/ 227 w 22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7" h="1">
                <a:moveTo>
                  <a:pt x="0" y="0"/>
                </a:moveTo>
                <a:cubicBezTo>
                  <a:pt x="94" y="0"/>
                  <a:pt x="189" y="0"/>
                  <a:pt x="227" y="0"/>
                </a:cubicBezTo>
              </a:path>
            </a:pathLst>
          </a:cu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23" name="Freeform 8"/>
          <p:cNvSpPr>
            <a:spLocks/>
          </p:cNvSpPr>
          <p:nvPr/>
        </p:nvSpPr>
        <p:spPr bwMode="auto">
          <a:xfrm>
            <a:off x="1979613" y="1627188"/>
            <a:ext cx="360362" cy="1587"/>
          </a:xfrm>
          <a:custGeom>
            <a:avLst/>
            <a:gdLst>
              <a:gd name="T0" fmla="*/ 0 w 227"/>
              <a:gd name="T1" fmla="*/ 0 h 1"/>
              <a:gd name="T2" fmla="*/ 2147483647 w 227"/>
              <a:gd name="T3" fmla="*/ 0 h 1"/>
              <a:gd name="T4" fmla="*/ 0 60000 65536"/>
              <a:gd name="T5" fmla="*/ 0 60000 65536"/>
              <a:gd name="T6" fmla="*/ 0 w 227"/>
              <a:gd name="T7" fmla="*/ 0 h 1"/>
              <a:gd name="T8" fmla="*/ 227 w 22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7" h="1">
                <a:moveTo>
                  <a:pt x="0" y="0"/>
                </a:moveTo>
                <a:cubicBezTo>
                  <a:pt x="94" y="0"/>
                  <a:pt x="189" y="0"/>
                  <a:pt x="227" y="0"/>
                </a:cubicBezTo>
              </a:path>
            </a:pathLst>
          </a:cu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24" name="Freeform 9"/>
          <p:cNvSpPr>
            <a:spLocks/>
          </p:cNvSpPr>
          <p:nvPr/>
        </p:nvSpPr>
        <p:spPr bwMode="auto">
          <a:xfrm>
            <a:off x="1979613" y="1773238"/>
            <a:ext cx="360362" cy="1587"/>
          </a:xfrm>
          <a:custGeom>
            <a:avLst/>
            <a:gdLst>
              <a:gd name="T0" fmla="*/ 0 w 227"/>
              <a:gd name="T1" fmla="*/ 0 h 1"/>
              <a:gd name="T2" fmla="*/ 2147483647 w 227"/>
              <a:gd name="T3" fmla="*/ 0 h 1"/>
              <a:gd name="T4" fmla="*/ 0 60000 65536"/>
              <a:gd name="T5" fmla="*/ 0 60000 65536"/>
              <a:gd name="T6" fmla="*/ 0 w 227"/>
              <a:gd name="T7" fmla="*/ 0 h 1"/>
              <a:gd name="T8" fmla="*/ 227 w 22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7" h="1">
                <a:moveTo>
                  <a:pt x="0" y="0"/>
                </a:moveTo>
                <a:cubicBezTo>
                  <a:pt x="94" y="0"/>
                  <a:pt x="189" y="0"/>
                  <a:pt x="227" y="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4825" name="Text Box 10"/>
          <p:cNvSpPr txBox="1">
            <a:spLocks noChangeArrowheads="1"/>
          </p:cNvSpPr>
          <p:nvPr/>
        </p:nvSpPr>
        <p:spPr bwMode="auto">
          <a:xfrm>
            <a:off x="5775325" y="2012950"/>
            <a:ext cx="3203575" cy="915988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latin typeface="Comic Sans MS" pitchFamily="66" charset="0"/>
              </a:rPr>
              <a:t>With current best fit value </a:t>
            </a:r>
          </a:p>
          <a:p>
            <a:pPr eaLnBrk="0" hangingPunct="0"/>
            <a:r>
              <a:rPr lang="en-GB">
                <a:latin typeface="Comic Sans MS" pitchFamily="66" charset="0"/>
              </a:rPr>
              <a:t>for baryon fraction, predict</a:t>
            </a:r>
          </a:p>
          <a:p>
            <a:pPr eaLnBrk="0" hangingPunct="0"/>
            <a:r>
              <a:rPr lang="en-GB">
                <a:latin typeface="Comic Sans MS" pitchFamily="66" charset="0"/>
              </a:rPr>
              <a:t>far too many bright galaxies</a:t>
            </a:r>
            <a:endParaRPr lang="en-US">
              <a:latin typeface="Comic Sans MS" pitchFamily="66" charset="0"/>
            </a:endParaRPr>
          </a:p>
        </p:txBody>
      </p:sp>
      <p:sp>
        <p:nvSpPr>
          <p:cNvPr id="34826" name="Text Box 11"/>
          <p:cNvSpPr txBox="1">
            <a:spLocks noChangeArrowheads="1"/>
          </p:cNvSpPr>
          <p:nvPr/>
        </p:nvSpPr>
        <p:spPr bwMode="auto">
          <a:xfrm>
            <a:off x="5795963" y="3741738"/>
            <a:ext cx="2787650" cy="119062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latin typeface="Comic Sans MS" pitchFamily="66" charset="0"/>
              </a:rPr>
              <a:t>Increasing supernovae </a:t>
            </a:r>
          </a:p>
          <a:p>
            <a:pPr eaLnBrk="0" hangingPunct="0"/>
            <a:r>
              <a:rPr lang="en-GB">
                <a:latin typeface="Comic Sans MS" pitchFamily="66" charset="0"/>
              </a:rPr>
              <a:t>feedback which heats </a:t>
            </a:r>
          </a:p>
          <a:p>
            <a:pPr eaLnBrk="0" hangingPunct="0"/>
            <a:r>
              <a:rPr lang="en-GB">
                <a:latin typeface="Comic Sans MS" pitchFamily="66" charset="0"/>
              </a:rPr>
              <a:t>disk gas just reduces </a:t>
            </a:r>
          </a:p>
          <a:p>
            <a:pPr eaLnBrk="0" hangingPunct="0"/>
            <a:r>
              <a:rPr lang="en-GB">
                <a:latin typeface="Comic Sans MS" pitchFamily="66" charset="0"/>
              </a:rPr>
              <a:t>number of faint galaxies</a:t>
            </a:r>
            <a:endParaRPr lang="en-US">
              <a:latin typeface="Comic Sans MS" pitchFamily="66" charset="0"/>
            </a:endParaRPr>
          </a:p>
        </p:txBody>
      </p:sp>
      <p:sp>
        <p:nvSpPr>
          <p:cNvPr id="34827" name="Text Box 12"/>
          <p:cNvSpPr txBox="1">
            <a:spLocks noChangeArrowheads="1"/>
          </p:cNvSpPr>
          <p:nvPr/>
        </p:nvSpPr>
        <p:spPr bwMode="auto">
          <a:xfrm>
            <a:off x="5848350" y="5902325"/>
            <a:ext cx="2157413" cy="36671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latin typeface="Comic Sans MS" pitchFamily="66" charset="0"/>
              </a:rPr>
              <a:t>Benson et al. 2003</a:t>
            </a:r>
            <a:endParaRPr lang="en-US">
              <a:latin typeface="Comic Sans MS" pitchFamily="66" charset="0"/>
            </a:endParaRPr>
          </a:p>
        </p:txBody>
      </p:sp>
      <p:sp>
        <p:nvSpPr>
          <p:cNvPr id="34828" name="Line 13"/>
          <p:cNvSpPr>
            <a:spLocks noChangeShapeType="1"/>
          </p:cNvSpPr>
          <p:nvPr/>
        </p:nvSpPr>
        <p:spPr bwMode="auto">
          <a:xfrm>
            <a:off x="3924300" y="1341438"/>
            <a:ext cx="0" cy="503237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829" name="Text Box 14"/>
          <p:cNvSpPr txBox="1">
            <a:spLocks noChangeArrowheads="1"/>
          </p:cNvSpPr>
          <p:nvPr/>
        </p:nvSpPr>
        <p:spPr bwMode="auto">
          <a:xfrm>
            <a:off x="3924300" y="1327150"/>
            <a:ext cx="12731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400">
                <a:solidFill>
                  <a:srgbClr val="000000"/>
                </a:solidFill>
                <a:latin typeface="Comic Sans MS" pitchFamily="66" charset="0"/>
              </a:rPr>
              <a:t>Increasing</a:t>
            </a:r>
          </a:p>
          <a:p>
            <a:pPr eaLnBrk="0" hangingPunct="0"/>
            <a:r>
              <a:rPr lang="en-GB" sz="1400">
                <a:solidFill>
                  <a:srgbClr val="000000"/>
                </a:solidFill>
                <a:latin typeface="Comic Sans MS" pitchFamily="66" charset="0"/>
              </a:rPr>
              <a:t>SN feedback</a:t>
            </a:r>
            <a:endParaRPr lang="en-US" sz="14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4830" name="Text Box 15"/>
          <p:cNvSpPr txBox="1">
            <a:spLocks noChangeArrowheads="1"/>
          </p:cNvSpPr>
          <p:nvPr/>
        </p:nvSpPr>
        <p:spPr bwMode="auto">
          <a:xfrm>
            <a:off x="1535113" y="5662613"/>
            <a:ext cx="3181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400">
                <a:solidFill>
                  <a:srgbClr val="000000"/>
                </a:solidFill>
                <a:latin typeface="Comic Sans MS" pitchFamily="66" charset="0"/>
              </a:rPr>
              <a:t>fainter        </a:t>
            </a:r>
            <a:r>
              <a:rPr lang="en-GB" sz="1400" u="sng">
                <a:solidFill>
                  <a:srgbClr val="000000"/>
                </a:solidFill>
                <a:latin typeface="Comic Sans MS" pitchFamily="66" charset="0"/>
              </a:rPr>
              <a:t>K-band Mag</a:t>
            </a:r>
            <a:r>
              <a:rPr lang="en-GB" sz="1400">
                <a:solidFill>
                  <a:srgbClr val="000000"/>
                </a:solidFill>
                <a:latin typeface="Comic Sans MS" pitchFamily="66" charset="0"/>
              </a:rPr>
              <a:t>      brighter</a:t>
            </a:r>
            <a:endParaRPr lang="en-US" sz="14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4831" name="Line 16"/>
          <p:cNvSpPr>
            <a:spLocks noChangeShapeType="1"/>
          </p:cNvSpPr>
          <p:nvPr/>
        </p:nvSpPr>
        <p:spPr bwMode="auto">
          <a:xfrm flipH="1">
            <a:off x="1042988" y="5805488"/>
            <a:ext cx="504825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832" name="Line 17"/>
          <p:cNvSpPr>
            <a:spLocks noChangeShapeType="1"/>
          </p:cNvSpPr>
          <p:nvPr/>
        </p:nvSpPr>
        <p:spPr bwMode="auto">
          <a:xfrm>
            <a:off x="4716463" y="5805488"/>
            <a:ext cx="4318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4833" name="Text Box 18"/>
          <p:cNvSpPr txBox="1">
            <a:spLocks noChangeArrowheads="1"/>
          </p:cNvSpPr>
          <p:nvPr/>
        </p:nvSpPr>
        <p:spPr bwMode="auto">
          <a:xfrm rot="-5400000">
            <a:off x="-189706" y="3221832"/>
            <a:ext cx="1042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400" u="sng">
                <a:solidFill>
                  <a:srgbClr val="000000"/>
                </a:solidFill>
                <a:latin typeface="Comic Sans MS" pitchFamily="66" charset="0"/>
              </a:rPr>
              <a:t>abundance</a:t>
            </a:r>
            <a:endParaRPr lang="en-US" sz="1400" u="sng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4834" name="Rectangle 19"/>
          <p:cNvSpPr>
            <a:spLocks noChangeArrowheads="1"/>
          </p:cNvSpPr>
          <p:nvPr/>
        </p:nvSpPr>
        <p:spPr bwMode="auto">
          <a:xfrm>
            <a:off x="1187450" y="4292600"/>
            <a:ext cx="230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>
                <a:solidFill>
                  <a:srgbClr val="000000"/>
                </a:solidFill>
                <a:latin typeface="Comic Sans MS" pitchFamily="66" charset="0"/>
              </a:rPr>
              <a:t>z=0 K-band</a:t>
            </a:r>
          </a:p>
          <a:p>
            <a:pPr eaLnBrk="0" hangingPunct="0"/>
            <a:r>
              <a:rPr lang="en-GB">
                <a:solidFill>
                  <a:srgbClr val="000000"/>
                </a:solidFill>
                <a:latin typeface="Comic Sans MS" pitchFamily="66" charset="0"/>
              </a:rPr>
              <a:t>luminosity function</a:t>
            </a:r>
            <a:endParaRPr lang="en-US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4835" name="Freeform 4"/>
          <p:cNvSpPr>
            <a:spLocks/>
          </p:cNvSpPr>
          <p:nvPr/>
        </p:nvSpPr>
        <p:spPr bwMode="auto">
          <a:xfrm>
            <a:off x="971550" y="2205038"/>
            <a:ext cx="3957638" cy="3224212"/>
          </a:xfrm>
          <a:custGeom>
            <a:avLst/>
            <a:gdLst>
              <a:gd name="T0" fmla="*/ 0 w 2495"/>
              <a:gd name="T1" fmla="*/ 0 h 2041"/>
              <a:gd name="T2" fmla="*/ 2147483647 w 2495"/>
              <a:gd name="T3" fmla="*/ 2147483647 h 2041"/>
              <a:gd name="T4" fmla="*/ 2147483647 w 2495"/>
              <a:gd name="T5" fmla="*/ 2147483647 h 2041"/>
              <a:gd name="T6" fmla="*/ 2147483647 w 2495"/>
              <a:gd name="T7" fmla="*/ 2147483647 h 2041"/>
              <a:gd name="T8" fmla="*/ 0 60000 65536"/>
              <a:gd name="T9" fmla="*/ 0 60000 65536"/>
              <a:gd name="T10" fmla="*/ 0 60000 65536"/>
              <a:gd name="T11" fmla="*/ 0 60000 65536"/>
              <a:gd name="T12" fmla="*/ 0 w 2495"/>
              <a:gd name="T13" fmla="*/ 0 h 2041"/>
              <a:gd name="T14" fmla="*/ 2495 w 2495"/>
              <a:gd name="T15" fmla="*/ 2041 h 20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95" h="2041">
                <a:moveTo>
                  <a:pt x="0" y="0"/>
                </a:moveTo>
                <a:cubicBezTo>
                  <a:pt x="631" y="208"/>
                  <a:pt x="1263" y="416"/>
                  <a:pt x="1633" y="635"/>
                </a:cubicBezTo>
                <a:cubicBezTo>
                  <a:pt x="2003" y="854"/>
                  <a:pt x="2079" y="1082"/>
                  <a:pt x="2223" y="1316"/>
                </a:cubicBezTo>
                <a:cubicBezTo>
                  <a:pt x="2367" y="1550"/>
                  <a:pt x="2431" y="1795"/>
                  <a:pt x="2495" y="2041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9900"/>
          </a:solidFill>
        </p:spPr>
        <p:txBody>
          <a:bodyPr/>
          <a:lstStyle/>
          <a:p>
            <a:pPr eaLnBrk="1" hangingPunct="1"/>
            <a:r>
              <a:rPr lang="en-GB" sz="3600" smtClean="0">
                <a:solidFill>
                  <a:schemeClr val="tx1"/>
                </a:solidFill>
                <a:latin typeface="Comic Sans MS" pitchFamily="66" charset="0"/>
              </a:rPr>
              <a:t>Possible mechanisms to suppress formation of bright galaxies</a:t>
            </a:r>
            <a:endParaRPr lang="en-US" sz="360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7850"/>
            <a:ext cx="8229600" cy="45339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>
                <a:solidFill>
                  <a:schemeClr val="accent2"/>
                </a:solidFill>
                <a:latin typeface="Comic Sans MS" pitchFamily="66" charset="0"/>
              </a:rPr>
              <a:t>Regulate gas cooling in massive halos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mtClean="0">
                <a:latin typeface="Comic Sans MS" pitchFamily="66" charset="0"/>
              </a:rPr>
              <a:t>    - turn off gas cooling ``by-hand’’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mtClean="0">
                <a:latin typeface="Comic Sans MS" pitchFamily="66" charset="0"/>
              </a:rPr>
              <a:t>    - conduction of heat in halo gas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mtClean="0">
                <a:latin typeface="Comic Sans MS" pitchFamily="66" charset="0"/>
              </a:rPr>
              <a:t>    - change density profile of hot halo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mtClean="0">
                <a:latin typeface="Comic Sans MS" pitchFamily="66" charset="0"/>
              </a:rPr>
              <a:t>    - inject energy to balance cooling flow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>
                <a:solidFill>
                  <a:schemeClr val="accent2"/>
                </a:solidFill>
                <a:latin typeface="Comic Sans MS" pitchFamily="66" charset="0"/>
              </a:rPr>
              <a:t>Drive out cooled gas in a superwind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mtClean="0">
                <a:latin typeface="Comic Sans MS" pitchFamily="66" charset="0"/>
              </a:rPr>
              <a:t>    - driven by quasar activity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mtClean="0">
                <a:latin typeface="Comic Sans MS" pitchFamily="66" charset="0"/>
              </a:rPr>
              <a:t>    - driven by star formation</a:t>
            </a:r>
            <a:endParaRPr lang="en-US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1143000" y="5555828"/>
            <a:ext cx="6835775" cy="8255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600" dirty="0">
                <a:latin typeface="Comic Sans MS" pitchFamily="66" charset="0"/>
              </a:rPr>
              <a:t>See also  Croton et al. 2006, MNRAS;  de Lucia et al. 2006, MNRAS</a:t>
            </a:r>
          </a:p>
          <a:p>
            <a:pPr eaLnBrk="0" hangingPunct="0"/>
            <a:r>
              <a:rPr lang="en-GB" sz="1600" dirty="0">
                <a:latin typeface="Comic Sans MS" pitchFamily="66" charset="0"/>
              </a:rPr>
              <a:t>Quasar mode feedback: </a:t>
            </a:r>
            <a:r>
              <a:rPr lang="en-GB" sz="1600" dirty="0" err="1">
                <a:latin typeface="Comic Sans MS" pitchFamily="66" charset="0"/>
              </a:rPr>
              <a:t>Granato</a:t>
            </a:r>
            <a:r>
              <a:rPr lang="en-GB" sz="1600" dirty="0">
                <a:latin typeface="Comic Sans MS" pitchFamily="66" charset="0"/>
              </a:rPr>
              <a:t> et al 2004, Hopkins et al 2006a,b,….  </a:t>
            </a:r>
          </a:p>
          <a:p>
            <a:pPr eaLnBrk="0" hangingPunct="0"/>
            <a:r>
              <a:rPr lang="en-GB" sz="1600" dirty="0" err="1">
                <a:latin typeface="Comic Sans MS" pitchFamily="66" charset="0"/>
              </a:rPr>
              <a:t>Cattaneo</a:t>
            </a:r>
            <a:r>
              <a:rPr lang="en-GB" sz="1600" dirty="0">
                <a:latin typeface="Comic Sans MS" pitchFamily="66" charset="0"/>
              </a:rPr>
              <a:t> et al 2006; Lagos, Cora &amp; Padilla 2008; Monaco et al 2007   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456699" y="2348880"/>
            <a:ext cx="778770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GB" dirty="0">
                <a:latin typeface="Comic Sans MS" pitchFamily="66" charset="0"/>
              </a:rPr>
              <a:t>Need model to track growth of black holes </a:t>
            </a:r>
            <a:r>
              <a:rPr lang="en-GB" dirty="0" smtClean="0">
                <a:latin typeface="Comic Sans MS" pitchFamily="66" charset="0"/>
              </a:rPr>
              <a:t>(</a:t>
            </a:r>
            <a:r>
              <a:rPr lang="en-GB" dirty="0" smtClean="0">
                <a:latin typeface="Comic Sans MS" pitchFamily="66" charset="0"/>
              </a:rPr>
              <a:t>e.g. </a:t>
            </a:r>
            <a:r>
              <a:rPr lang="en-GB" dirty="0" err="1" smtClean="0">
                <a:latin typeface="Comic Sans MS" pitchFamily="66" charset="0"/>
              </a:rPr>
              <a:t>Fanidakis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err="1" smtClean="0">
                <a:latin typeface="Comic Sans MS" pitchFamily="66" charset="0"/>
              </a:rPr>
              <a:t>etal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)</a:t>
            </a:r>
            <a:endParaRPr lang="en-GB" dirty="0">
              <a:latin typeface="Comic Sans MS" pitchFamily="66" charset="0"/>
            </a:endParaRPr>
          </a:p>
          <a:p>
            <a:pPr eaLnBrk="0" hangingPunct="0">
              <a:buFontTx/>
              <a:buChar char="•"/>
            </a:pPr>
            <a:endParaRPr lang="en-GB" dirty="0">
              <a:latin typeface="Comic Sans MS" pitchFamily="66" charset="0"/>
            </a:endParaRPr>
          </a:p>
          <a:p>
            <a:pPr eaLnBrk="0" hangingPunct="0">
              <a:buFontTx/>
              <a:buChar char="•"/>
            </a:pPr>
            <a:r>
              <a:rPr lang="en-GB" dirty="0">
                <a:latin typeface="Comic Sans MS" pitchFamily="66" charset="0"/>
              </a:rPr>
              <a:t>Haloes with quasi-static hot gas halo:   t(cool) &gt; t(free-fall)</a:t>
            </a:r>
          </a:p>
          <a:p>
            <a:pPr eaLnBrk="0" hangingPunct="0">
              <a:buFontTx/>
              <a:buChar char="•"/>
            </a:pPr>
            <a:endParaRPr lang="en-GB" dirty="0">
              <a:latin typeface="Comic Sans MS" pitchFamily="66" charset="0"/>
            </a:endParaRPr>
          </a:p>
          <a:p>
            <a:pPr eaLnBrk="0" hangingPunct="0">
              <a:buFontTx/>
              <a:buChar char="•"/>
            </a:pPr>
            <a:r>
              <a:rPr lang="en-GB" dirty="0">
                <a:latin typeface="Comic Sans MS" pitchFamily="66" charset="0"/>
              </a:rPr>
              <a:t>Rate at which gas cools is quenched, depending on size of black hole</a:t>
            </a:r>
          </a:p>
          <a:p>
            <a:pPr eaLnBrk="0" hangingPunct="0">
              <a:buFontTx/>
              <a:buChar char="•"/>
            </a:pPr>
            <a:endParaRPr lang="en-GB" dirty="0">
              <a:latin typeface="Comic Sans MS" pitchFamily="66" charset="0"/>
            </a:endParaRPr>
          </a:p>
          <a:p>
            <a:pPr eaLnBrk="0" hangingPunct="0">
              <a:buFontTx/>
              <a:buChar char="•"/>
            </a:pPr>
            <a:r>
              <a:rPr lang="en-GB" dirty="0">
                <a:latin typeface="Comic Sans MS" pitchFamily="66" charset="0"/>
              </a:rPr>
              <a:t>AGN emits luminosity that balances cooling luminosity radiated by gas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3429000" y="1500188"/>
            <a:ext cx="2093913" cy="36988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latin typeface="Comic Sans MS" pitchFamily="66" charset="0"/>
              </a:rPr>
              <a:t>Bower et al. 2006</a:t>
            </a:r>
            <a:endParaRPr lang="en-US">
              <a:latin typeface="Comic Sans MS" pitchFamily="66" charset="0"/>
            </a:endParaRPr>
          </a:p>
        </p:txBody>
      </p:sp>
      <p:sp>
        <p:nvSpPr>
          <p:cNvPr id="36869" name="Title 6"/>
          <p:cNvSpPr>
            <a:spLocks noGrp="1"/>
          </p:cNvSpPr>
          <p:nvPr>
            <p:ph type="title"/>
          </p:nvPr>
        </p:nvSpPr>
        <p:spPr>
          <a:solidFill>
            <a:srgbClr val="FF9900"/>
          </a:solidFill>
        </p:spPr>
        <p:txBody>
          <a:bodyPr/>
          <a:lstStyle/>
          <a:p>
            <a:r>
              <a:rPr lang="en-GB" sz="3600" smtClean="0">
                <a:latin typeface="Comic Sans MS" pitchFamily="66" charset="0"/>
              </a:rPr>
              <a:t>An alternative source of energy</a:t>
            </a:r>
            <a:br>
              <a:rPr lang="en-GB" sz="3600" smtClean="0">
                <a:latin typeface="Comic Sans MS" pitchFamily="66" charset="0"/>
              </a:rPr>
            </a:br>
            <a:r>
              <a:rPr lang="en-GB" sz="3600" smtClean="0">
                <a:latin typeface="Comic Sans MS" pitchFamily="66" charset="0"/>
              </a:rPr>
              <a:t>accretion onto SMBH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roton"/>
          <p:cNvPicPr>
            <a:picLocks noChangeAspect="1" noChangeArrowheads="1"/>
          </p:cNvPicPr>
          <p:nvPr/>
        </p:nvPicPr>
        <p:blipFill>
          <a:blip r:embed="rId3" cstate="print"/>
          <a:srcRect b="10393"/>
          <a:stretch>
            <a:fillRect/>
          </a:stretch>
        </p:blipFill>
        <p:spPr bwMode="auto">
          <a:xfrm>
            <a:off x="684213" y="765175"/>
            <a:ext cx="720090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36563" y="112713"/>
            <a:ext cx="8456612" cy="579437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3200">
                <a:latin typeface="Comic Sans MS" pitchFamily="66" charset="0"/>
              </a:rPr>
              <a:t>The impact of AGN feedback on gas cooling</a:t>
            </a:r>
            <a:endParaRPr lang="en-US" sz="3200">
              <a:latin typeface="Comic Sans MS" pitchFamily="66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777038" y="6345238"/>
            <a:ext cx="2152650" cy="369887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latin typeface="Comic Sans MS" pitchFamily="66" charset="0"/>
              </a:rPr>
              <a:t>Croton et al. 2006</a:t>
            </a:r>
            <a:endParaRPr lang="en-US">
              <a:latin typeface="Comic Sans MS" pitchFamily="66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 rot="-5400000">
            <a:off x="-510381" y="3021806"/>
            <a:ext cx="1889125" cy="36671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latin typeface="Comic Sans MS" pitchFamily="66" charset="0"/>
              </a:rPr>
              <a:t>Gas cooling rate</a:t>
            </a:r>
            <a:endParaRPr lang="en-US">
              <a:latin typeface="Comic Sans MS" pitchFamily="66" charset="0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348038" y="6308725"/>
            <a:ext cx="1933575" cy="33655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600">
                <a:latin typeface="Comic Sans MS" pitchFamily="66" charset="0"/>
              </a:rPr>
              <a:t>Halo virial velocity</a:t>
            </a:r>
            <a:endParaRPr lang="en-US" sz="16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bkl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341438"/>
            <a:ext cx="62769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95288" y="163513"/>
            <a:ext cx="7894637" cy="10668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3200" dirty="0">
                <a:latin typeface="Comic Sans MS" pitchFamily="66" charset="0"/>
              </a:rPr>
              <a:t>The luminosity function with suppression</a:t>
            </a:r>
          </a:p>
          <a:p>
            <a:pPr eaLnBrk="0" hangingPunct="0"/>
            <a:r>
              <a:rPr lang="en-GB" sz="3200" dirty="0">
                <a:latin typeface="Comic Sans MS" pitchFamily="66" charset="0"/>
              </a:rPr>
              <a:t>                of cooling by AGN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6904038" y="1557338"/>
            <a:ext cx="21320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latin typeface="Comic Sans MS" pitchFamily="66" charset="0"/>
              </a:rPr>
              <a:t>Same parameters </a:t>
            </a:r>
          </a:p>
          <a:p>
            <a:pPr eaLnBrk="0" hangingPunct="0"/>
            <a:r>
              <a:rPr lang="en-GB" dirty="0">
                <a:latin typeface="Comic Sans MS" pitchFamily="66" charset="0"/>
              </a:rPr>
              <a:t>but turn off AGN </a:t>
            </a:r>
          </a:p>
          <a:p>
            <a:pPr eaLnBrk="0" hangingPunct="0"/>
            <a:r>
              <a:rPr lang="en-GB" dirty="0">
                <a:latin typeface="Comic Sans MS" pitchFamily="66" charset="0"/>
              </a:rPr>
              <a:t>feedback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H="1">
            <a:off x="5580063" y="1989138"/>
            <a:ext cx="1296987" cy="935037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dirty="0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6877050" y="3429000"/>
            <a:ext cx="13668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latin typeface="Comic Sans MS" pitchFamily="66" charset="0"/>
              </a:rPr>
              <a:t>With AGN </a:t>
            </a:r>
          </a:p>
          <a:p>
            <a:pPr eaLnBrk="0" hangingPunct="0"/>
            <a:r>
              <a:rPr lang="en-GB" dirty="0">
                <a:latin typeface="Comic Sans MS" pitchFamily="66" charset="0"/>
              </a:rPr>
              <a:t>feedback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 flipH="1">
            <a:off x="5508625" y="3716338"/>
            <a:ext cx="1368425" cy="217487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 dirty="0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1116013" y="5589588"/>
            <a:ext cx="4903787" cy="366712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latin typeface="Comic Sans MS" pitchFamily="66" charset="0"/>
              </a:rPr>
              <a:t>Present day K-band field luminosity function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6948488" y="6302375"/>
            <a:ext cx="2074862" cy="36671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latin typeface="Comic Sans MS" pitchFamily="66" charset="0"/>
              </a:rPr>
              <a:t>Bower et al. 2006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18048"/>
            <a:ext cx="8229600" cy="1143000"/>
          </a:xfrm>
          <a:solidFill>
            <a:srgbClr val="FFC000"/>
          </a:solidFill>
        </p:spPr>
        <p:txBody>
          <a:bodyPr/>
          <a:lstStyle/>
          <a:p>
            <a:r>
              <a:rPr lang="en-GB" dirty="0" smtClean="0"/>
              <a:t>Outstanding problems?</a:t>
            </a:r>
            <a:endParaRPr lang="en-GB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75" y="95250"/>
            <a:ext cx="8496300" cy="885825"/>
          </a:xfrm>
          <a:solidFill>
            <a:srgbClr val="FF9900"/>
          </a:solidFill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chemeClr val="tx1"/>
                </a:solidFill>
              </a:rPr>
              <a:t>Massive galaxies at z&gt;0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pic>
        <p:nvPicPr>
          <p:cNvPr id="40963" name="Picture 5" descr="glazebroo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052736"/>
            <a:ext cx="501015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7"/>
          <p:cNvSpPr txBox="1">
            <a:spLocks noChangeArrowheads="1"/>
          </p:cNvSpPr>
          <p:nvPr/>
        </p:nvSpPr>
        <p:spPr bwMode="auto">
          <a:xfrm>
            <a:off x="3779912" y="6381328"/>
            <a:ext cx="5175250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dirty="0">
                <a:latin typeface="Tahoma" pitchFamily="34" charset="0"/>
              </a:rPr>
              <a:t>Gemini Deep </a:t>
            </a:r>
            <a:r>
              <a:rPr lang="en-GB" dirty="0" err="1">
                <a:latin typeface="Tahoma" pitchFamily="34" charset="0"/>
              </a:rPr>
              <a:t>Deep</a:t>
            </a:r>
            <a:r>
              <a:rPr lang="en-GB" dirty="0">
                <a:latin typeface="Tahoma" pitchFamily="34" charset="0"/>
              </a:rPr>
              <a:t> Survey </a:t>
            </a:r>
            <a:r>
              <a:rPr lang="en-GB" dirty="0" err="1">
                <a:latin typeface="Tahoma" pitchFamily="34" charset="0"/>
              </a:rPr>
              <a:t>Glazebrook</a:t>
            </a:r>
            <a:r>
              <a:rPr lang="en-GB" dirty="0">
                <a:latin typeface="Tahoma" pitchFamily="34" charset="0"/>
              </a:rPr>
              <a:t> et al. 2004</a:t>
            </a:r>
            <a:endParaRPr lang="en-US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GB" smtClean="0">
                <a:latin typeface="Comic Sans MS" pitchFamily="66" charset="0"/>
              </a:rPr>
              <a:t>The Tully-Fisher relation</a:t>
            </a:r>
          </a:p>
        </p:txBody>
      </p:sp>
      <p:pic>
        <p:nvPicPr>
          <p:cNvPr id="51203" name="Picture 3" descr="cole000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775" y="1643063"/>
            <a:ext cx="741045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 descr="cole003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63" y="5857875"/>
            <a:ext cx="6858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571750" y="2214563"/>
            <a:ext cx="3214688" cy="3571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Freeform 9"/>
          <p:cNvSpPr/>
          <p:nvPr/>
        </p:nvSpPr>
        <p:spPr>
          <a:xfrm>
            <a:off x="2603500" y="2616200"/>
            <a:ext cx="3568700" cy="2565400"/>
          </a:xfrm>
          <a:custGeom>
            <a:avLst/>
            <a:gdLst>
              <a:gd name="connsiteX0" fmla="*/ 0 w 3568700"/>
              <a:gd name="connsiteY0" fmla="*/ 2565400 h 2565400"/>
              <a:gd name="connsiteX1" fmla="*/ 76200 w 3568700"/>
              <a:gd name="connsiteY1" fmla="*/ 2540000 h 2565400"/>
              <a:gd name="connsiteX2" fmla="*/ 114300 w 3568700"/>
              <a:gd name="connsiteY2" fmla="*/ 2527300 h 2565400"/>
              <a:gd name="connsiteX3" fmla="*/ 152400 w 3568700"/>
              <a:gd name="connsiteY3" fmla="*/ 2501900 h 2565400"/>
              <a:gd name="connsiteX4" fmla="*/ 177800 w 3568700"/>
              <a:gd name="connsiteY4" fmla="*/ 2463800 h 2565400"/>
              <a:gd name="connsiteX5" fmla="*/ 292100 w 3568700"/>
              <a:gd name="connsiteY5" fmla="*/ 2400300 h 2565400"/>
              <a:gd name="connsiteX6" fmla="*/ 330200 w 3568700"/>
              <a:gd name="connsiteY6" fmla="*/ 2374900 h 2565400"/>
              <a:gd name="connsiteX7" fmla="*/ 444500 w 3568700"/>
              <a:gd name="connsiteY7" fmla="*/ 2324100 h 2565400"/>
              <a:gd name="connsiteX8" fmla="*/ 469900 w 3568700"/>
              <a:gd name="connsiteY8" fmla="*/ 2286000 h 2565400"/>
              <a:gd name="connsiteX9" fmla="*/ 546100 w 3568700"/>
              <a:gd name="connsiteY9" fmla="*/ 2260600 h 2565400"/>
              <a:gd name="connsiteX10" fmla="*/ 571500 w 3568700"/>
              <a:gd name="connsiteY10" fmla="*/ 2222500 h 2565400"/>
              <a:gd name="connsiteX11" fmla="*/ 584200 w 3568700"/>
              <a:gd name="connsiteY11" fmla="*/ 2184400 h 2565400"/>
              <a:gd name="connsiteX12" fmla="*/ 622300 w 3568700"/>
              <a:gd name="connsiteY12" fmla="*/ 2171700 h 2565400"/>
              <a:gd name="connsiteX13" fmla="*/ 660400 w 3568700"/>
              <a:gd name="connsiteY13" fmla="*/ 2146300 h 2565400"/>
              <a:gd name="connsiteX14" fmla="*/ 711200 w 3568700"/>
              <a:gd name="connsiteY14" fmla="*/ 2070100 h 2565400"/>
              <a:gd name="connsiteX15" fmla="*/ 723900 w 3568700"/>
              <a:gd name="connsiteY15" fmla="*/ 2032000 h 2565400"/>
              <a:gd name="connsiteX16" fmla="*/ 762000 w 3568700"/>
              <a:gd name="connsiteY16" fmla="*/ 2019300 h 2565400"/>
              <a:gd name="connsiteX17" fmla="*/ 800100 w 3568700"/>
              <a:gd name="connsiteY17" fmla="*/ 1981200 h 2565400"/>
              <a:gd name="connsiteX18" fmla="*/ 838200 w 3568700"/>
              <a:gd name="connsiteY18" fmla="*/ 1955800 h 2565400"/>
              <a:gd name="connsiteX19" fmla="*/ 889000 w 3568700"/>
              <a:gd name="connsiteY19" fmla="*/ 1879600 h 2565400"/>
              <a:gd name="connsiteX20" fmla="*/ 965200 w 3568700"/>
              <a:gd name="connsiteY20" fmla="*/ 1828800 h 2565400"/>
              <a:gd name="connsiteX21" fmla="*/ 990600 w 3568700"/>
              <a:gd name="connsiteY21" fmla="*/ 1790700 h 2565400"/>
              <a:gd name="connsiteX22" fmla="*/ 1028700 w 3568700"/>
              <a:gd name="connsiteY22" fmla="*/ 1778000 h 2565400"/>
              <a:gd name="connsiteX23" fmla="*/ 1104900 w 3568700"/>
              <a:gd name="connsiteY23" fmla="*/ 1727200 h 2565400"/>
              <a:gd name="connsiteX24" fmla="*/ 1143000 w 3568700"/>
              <a:gd name="connsiteY24" fmla="*/ 1701800 h 2565400"/>
              <a:gd name="connsiteX25" fmla="*/ 1181100 w 3568700"/>
              <a:gd name="connsiteY25" fmla="*/ 1625600 h 2565400"/>
              <a:gd name="connsiteX26" fmla="*/ 1257300 w 3568700"/>
              <a:gd name="connsiteY26" fmla="*/ 1574800 h 2565400"/>
              <a:gd name="connsiteX27" fmla="*/ 1282700 w 3568700"/>
              <a:gd name="connsiteY27" fmla="*/ 1536700 h 2565400"/>
              <a:gd name="connsiteX28" fmla="*/ 1320800 w 3568700"/>
              <a:gd name="connsiteY28" fmla="*/ 1524000 h 2565400"/>
              <a:gd name="connsiteX29" fmla="*/ 1358900 w 3568700"/>
              <a:gd name="connsiteY29" fmla="*/ 1498600 h 2565400"/>
              <a:gd name="connsiteX30" fmla="*/ 1409700 w 3568700"/>
              <a:gd name="connsiteY30" fmla="*/ 1435100 h 2565400"/>
              <a:gd name="connsiteX31" fmla="*/ 1422400 w 3568700"/>
              <a:gd name="connsiteY31" fmla="*/ 1397000 h 2565400"/>
              <a:gd name="connsiteX32" fmla="*/ 1498600 w 3568700"/>
              <a:gd name="connsiteY32" fmla="*/ 1371600 h 2565400"/>
              <a:gd name="connsiteX33" fmla="*/ 1549400 w 3568700"/>
              <a:gd name="connsiteY33" fmla="*/ 1346200 h 2565400"/>
              <a:gd name="connsiteX34" fmla="*/ 1574800 w 3568700"/>
              <a:gd name="connsiteY34" fmla="*/ 1308100 h 2565400"/>
              <a:gd name="connsiteX35" fmla="*/ 1612900 w 3568700"/>
              <a:gd name="connsiteY35" fmla="*/ 1295400 h 2565400"/>
              <a:gd name="connsiteX36" fmla="*/ 1625600 w 3568700"/>
              <a:gd name="connsiteY36" fmla="*/ 1257300 h 2565400"/>
              <a:gd name="connsiteX37" fmla="*/ 1663700 w 3568700"/>
              <a:gd name="connsiteY37" fmla="*/ 1231900 h 2565400"/>
              <a:gd name="connsiteX38" fmla="*/ 1701800 w 3568700"/>
              <a:gd name="connsiteY38" fmla="*/ 1193800 h 2565400"/>
              <a:gd name="connsiteX39" fmla="*/ 1778000 w 3568700"/>
              <a:gd name="connsiteY39" fmla="*/ 1168400 h 2565400"/>
              <a:gd name="connsiteX40" fmla="*/ 1854200 w 3568700"/>
              <a:gd name="connsiteY40" fmla="*/ 1104900 h 2565400"/>
              <a:gd name="connsiteX41" fmla="*/ 1930400 w 3568700"/>
              <a:gd name="connsiteY41" fmla="*/ 1066800 h 2565400"/>
              <a:gd name="connsiteX42" fmla="*/ 1955800 w 3568700"/>
              <a:gd name="connsiteY42" fmla="*/ 1028700 h 2565400"/>
              <a:gd name="connsiteX43" fmla="*/ 2032000 w 3568700"/>
              <a:gd name="connsiteY43" fmla="*/ 977900 h 2565400"/>
              <a:gd name="connsiteX44" fmla="*/ 2082800 w 3568700"/>
              <a:gd name="connsiteY44" fmla="*/ 863600 h 2565400"/>
              <a:gd name="connsiteX45" fmla="*/ 2095500 w 3568700"/>
              <a:gd name="connsiteY45" fmla="*/ 825500 h 2565400"/>
              <a:gd name="connsiteX46" fmla="*/ 2133600 w 3568700"/>
              <a:gd name="connsiteY46" fmla="*/ 812800 h 2565400"/>
              <a:gd name="connsiteX47" fmla="*/ 2171700 w 3568700"/>
              <a:gd name="connsiteY47" fmla="*/ 774700 h 2565400"/>
              <a:gd name="connsiteX48" fmla="*/ 2247900 w 3568700"/>
              <a:gd name="connsiteY48" fmla="*/ 723900 h 2565400"/>
              <a:gd name="connsiteX49" fmla="*/ 2362200 w 3568700"/>
              <a:gd name="connsiteY49" fmla="*/ 635000 h 2565400"/>
              <a:gd name="connsiteX50" fmla="*/ 2400300 w 3568700"/>
              <a:gd name="connsiteY50" fmla="*/ 622300 h 2565400"/>
              <a:gd name="connsiteX51" fmla="*/ 2425700 w 3568700"/>
              <a:gd name="connsiteY51" fmla="*/ 584200 h 2565400"/>
              <a:gd name="connsiteX52" fmla="*/ 2540000 w 3568700"/>
              <a:gd name="connsiteY52" fmla="*/ 546100 h 2565400"/>
              <a:gd name="connsiteX53" fmla="*/ 2578100 w 3568700"/>
              <a:gd name="connsiteY53" fmla="*/ 533400 h 2565400"/>
              <a:gd name="connsiteX54" fmla="*/ 2667000 w 3568700"/>
              <a:gd name="connsiteY54" fmla="*/ 482600 h 2565400"/>
              <a:gd name="connsiteX55" fmla="*/ 2705100 w 3568700"/>
              <a:gd name="connsiteY55" fmla="*/ 469900 h 2565400"/>
              <a:gd name="connsiteX56" fmla="*/ 2819400 w 3568700"/>
              <a:gd name="connsiteY56" fmla="*/ 406400 h 2565400"/>
              <a:gd name="connsiteX57" fmla="*/ 2933700 w 3568700"/>
              <a:gd name="connsiteY57" fmla="*/ 317500 h 2565400"/>
              <a:gd name="connsiteX58" fmla="*/ 2971800 w 3568700"/>
              <a:gd name="connsiteY58" fmla="*/ 292100 h 2565400"/>
              <a:gd name="connsiteX59" fmla="*/ 3086100 w 3568700"/>
              <a:gd name="connsiteY59" fmla="*/ 254000 h 2565400"/>
              <a:gd name="connsiteX60" fmla="*/ 3124200 w 3568700"/>
              <a:gd name="connsiteY60" fmla="*/ 241300 h 2565400"/>
              <a:gd name="connsiteX61" fmla="*/ 3200400 w 3568700"/>
              <a:gd name="connsiteY61" fmla="*/ 190500 h 2565400"/>
              <a:gd name="connsiteX62" fmla="*/ 3238500 w 3568700"/>
              <a:gd name="connsiteY62" fmla="*/ 165100 h 2565400"/>
              <a:gd name="connsiteX63" fmla="*/ 3276600 w 3568700"/>
              <a:gd name="connsiteY63" fmla="*/ 152400 h 2565400"/>
              <a:gd name="connsiteX64" fmla="*/ 3314700 w 3568700"/>
              <a:gd name="connsiteY64" fmla="*/ 127000 h 2565400"/>
              <a:gd name="connsiteX65" fmla="*/ 3390900 w 3568700"/>
              <a:gd name="connsiteY65" fmla="*/ 101600 h 2565400"/>
              <a:gd name="connsiteX66" fmla="*/ 3429000 w 3568700"/>
              <a:gd name="connsiteY66" fmla="*/ 76200 h 2565400"/>
              <a:gd name="connsiteX67" fmla="*/ 3543300 w 3568700"/>
              <a:gd name="connsiteY67" fmla="*/ 25400 h 2565400"/>
              <a:gd name="connsiteX68" fmla="*/ 3568700 w 3568700"/>
              <a:gd name="connsiteY68" fmla="*/ 0 h 256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568700" h="2565400">
                <a:moveTo>
                  <a:pt x="0" y="2565400"/>
                </a:moveTo>
                <a:lnTo>
                  <a:pt x="76200" y="2540000"/>
                </a:lnTo>
                <a:cubicBezTo>
                  <a:pt x="88900" y="2535767"/>
                  <a:pt x="103161" y="2534726"/>
                  <a:pt x="114300" y="2527300"/>
                </a:cubicBezTo>
                <a:lnTo>
                  <a:pt x="152400" y="2501900"/>
                </a:lnTo>
                <a:cubicBezTo>
                  <a:pt x="160867" y="2489200"/>
                  <a:pt x="166313" y="2473851"/>
                  <a:pt x="177800" y="2463800"/>
                </a:cubicBezTo>
                <a:cubicBezTo>
                  <a:pt x="284582" y="2370366"/>
                  <a:pt x="216513" y="2438094"/>
                  <a:pt x="292100" y="2400300"/>
                </a:cubicBezTo>
                <a:cubicBezTo>
                  <a:pt x="305752" y="2393474"/>
                  <a:pt x="316252" y="2381099"/>
                  <a:pt x="330200" y="2374900"/>
                </a:cubicBezTo>
                <a:cubicBezTo>
                  <a:pt x="466220" y="2314447"/>
                  <a:pt x="358275" y="2381583"/>
                  <a:pt x="444500" y="2324100"/>
                </a:cubicBezTo>
                <a:cubicBezTo>
                  <a:pt x="452967" y="2311400"/>
                  <a:pt x="456957" y="2294090"/>
                  <a:pt x="469900" y="2286000"/>
                </a:cubicBezTo>
                <a:cubicBezTo>
                  <a:pt x="492604" y="2271810"/>
                  <a:pt x="546100" y="2260600"/>
                  <a:pt x="546100" y="2260600"/>
                </a:cubicBezTo>
                <a:cubicBezTo>
                  <a:pt x="554567" y="2247900"/>
                  <a:pt x="564674" y="2236152"/>
                  <a:pt x="571500" y="2222500"/>
                </a:cubicBezTo>
                <a:cubicBezTo>
                  <a:pt x="577487" y="2210526"/>
                  <a:pt x="574734" y="2193866"/>
                  <a:pt x="584200" y="2184400"/>
                </a:cubicBezTo>
                <a:cubicBezTo>
                  <a:pt x="593666" y="2174934"/>
                  <a:pt x="610326" y="2177687"/>
                  <a:pt x="622300" y="2171700"/>
                </a:cubicBezTo>
                <a:cubicBezTo>
                  <a:pt x="635952" y="2164874"/>
                  <a:pt x="647700" y="2154767"/>
                  <a:pt x="660400" y="2146300"/>
                </a:cubicBezTo>
                <a:cubicBezTo>
                  <a:pt x="677333" y="2120900"/>
                  <a:pt x="701547" y="2099060"/>
                  <a:pt x="711200" y="2070100"/>
                </a:cubicBezTo>
                <a:cubicBezTo>
                  <a:pt x="715433" y="2057400"/>
                  <a:pt x="714434" y="2041466"/>
                  <a:pt x="723900" y="2032000"/>
                </a:cubicBezTo>
                <a:cubicBezTo>
                  <a:pt x="733366" y="2022534"/>
                  <a:pt x="749300" y="2023533"/>
                  <a:pt x="762000" y="2019300"/>
                </a:cubicBezTo>
                <a:cubicBezTo>
                  <a:pt x="774700" y="2006600"/>
                  <a:pt x="786302" y="1992698"/>
                  <a:pt x="800100" y="1981200"/>
                </a:cubicBezTo>
                <a:cubicBezTo>
                  <a:pt x="811826" y="1971429"/>
                  <a:pt x="828149" y="1967287"/>
                  <a:pt x="838200" y="1955800"/>
                </a:cubicBezTo>
                <a:cubicBezTo>
                  <a:pt x="858302" y="1932826"/>
                  <a:pt x="863600" y="1896533"/>
                  <a:pt x="889000" y="1879600"/>
                </a:cubicBezTo>
                <a:lnTo>
                  <a:pt x="965200" y="1828800"/>
                </a:lnTo>
                <a:cubicBezTo>
                  <a:pt x="973667" y="1816100"/>
                  <a:pt x="978681" y="1800235"/>
                  <a:pt x="990600" y="1790700"/>
                </a:cubicBezTo>
                <a:cubicBezTo>
                  <a:pt x="1001053" y="1782337"/>
                  <a:pt x="1016998" y="1784501"/>
                  <a:pt x="1028700" y="1778000"/>
                </a:cubicBezTo>
                <a:cubicBezTo>
                  <a:pt x="1055385" y="1763175"/>
                  <a:pt x="1079500" y="1744133"/>
                  <a:pt x="1104900" y="1727200"/>
                </a:cubicBezTo>
                <a:lnTo>
                  <a:pt x="1143000" y="1701800"/>
                </a:lnTo>
                <a:cubicBezTo>
                  <a:pt x="1152059" y="1674623"/>
                  <a:pt x="1157929" y="1645875"/>
                  <a:pt x="1181100" y="1625600"/>
                </a:cubicBezTo>
                <a:cubicBezTo>
                  <a:pt x="1204074" y="1605498"/>
                  <a:pt x="1257300" y="1574800"/>
                  <a:pt x="1257300" y="1574800"/>
                </a:cubicBezTo>
                <a:cubicBezTo>
                  <a:pt x="1265767" y="1562100"/>
                  <a:pt x="1270781" y="1546235"/>
                  <a:pt x="1282700" y="1536700"/>
                </a:cubicBezTo>
                <a:cubicBezTo>
                  <a:pt x="1293153" y="1528337"/>
                  <a:pt x="1308826" y="1529987"/>
                  <a:pt x="1320800" y="1524000"/>
                </a:cubicBezTo>
                <a:cubicBezTo>
                  <a:pt x="1334452" y="1517174"/>
                  <a:pt x="1346200" y="1507067"/>
                  <a:pt x="1358900" y="1498600"/>
                </a:cubicBezTo>
                <a:cubicBezTo>
                  <a:pt x="1390822" y="1402835"/>
                  <a:pt x="1344048" y="1517164"/>
                  <a:pt x="1409700" y="1435100"/>
                </a:cubicBezTo>
                <a:cubicBezTo>
                  <a:pt x="1418063" y="1424647"/>
                  <a:pt x="1411507" y="1404781"/>
                  <a:pt x="1422400" y="1397000"/>
                </a:cubicBezTo>
                <a:cubicBezTo>
                  <a:pt x="1444187" y="1381438"/>
                  <a:pt x="1474653" y="1383574"/>
                  <a:pt x="1498600" y="1371600"/>
                </a:cubicBezTo>
                <a:lnTo>
                  <a:pt x="1549400" y="1346200"/>
                </a:lnTo>
                <a:cubicBezTo>
                  <a:pt x="1557867" y="1333500"/>
                  <a:pt x="1562881" y="1317635"/>
                  <a:pt x="1574800" y="1308100"/>
                </a:cubicBezTo>
                <a:cubicBezTo>
                  <a:pt x="1585253" y="1299737"/>
                  <a:pt x="1603434" y="1304866"/>
                  <a:pt x="1612900" y="1295400"/>
                </a:cubicBezTo>
                <a:cubicBezTo>
                  <a:pt x="1622366" y="1285934"/>
                  <a:pt x="1617237" y="1267753"/>
                  <a:pt x="1625600" y="1257300"/>
                </a:cubicBezTo>
                <a:cubicBezTo>
                  <a:pt x="1635135" y="1245381"/>
                  <a:pt x="1651974" y="1241671"/>
                  <a:pt x="1663700" y="1231900"/>
                </a:cubicBezTo>
                <a:cubicBezTo>
                  <a:pt x="1677498" y="1220402"/>
                  <a:pt x="1686100" y="1202522"/>
                  <a:pt x="1701800" y="1193800"/>
                </a:cubicBezTo>
                <a:cubicBezTo>
                  <a:pt x="1725205" y="1180797"/>
                  <a:pt x="1778000" y="1168400"/>
                  <a:pt x="1778000" y="1168400"/>
                </a:cubicBezTo>
                <a:cubicBezTo>
                  <a:pt x="1806087" y="1140313"/>
                  <a:pt x="1818837" y="1122581"/>
                  <a:pt x="1854200" y="1104900"/>
                </a:cubicBezTo>
                <a:cubicBezTo>
                  <a:pt x="1959360" y="1052320"/>
                  <a:pt x="1821211" y="1139593"/>
                  <a:pt x="1930400" y="1066800"/>
                </a:cubicBezTo>
                <a:cubicBezTo>
                  <a:pt x="1938867" y="1054100"/>
                  <a:pt x="1944313" y="1038751"/>
                  <a:pt x="1955800" y="1028700"/>
                </a:cubicBezTo>
                <a:cubicBezTo>
                  <a:pt x="1978774" y="1008598"/>
                  <a:pt x="2032000" y="977900"/>
                  <a:pt x="2032000" y="977900"/>
                </a:cubicBezTo>
                <a:cubicBezTo>
                  <a:pt x="2072252" y="917523"/>
                  <a:pt x="2052573" y="954280"/>
                  <a:pt x="2082800" y="863600"/>
                </a:cubicBezTo>
                <a:cubicBezTo>
                  <a:pt x="2087033" y="850900"/>
                  <a:pt x="2082800" y="829733"/>
                  <a:pt x="2095500" y="825500"/>
                </a:cubicBezTo>
                <a:lnTo>
                  <a:pt x="2133600" y="812800"/>
                </a:lnTo>
                <a:cubicBezTo>
                  <a:pt x="2146300" y="800100"/>
                  <a:pt x="2157523" y="785727"/>
                  <a:pt x="2171700" y="774700"/>
                </a:cubicBezTo>
                <a:cubicBezTo>
                  <a:pt x="2195797" y="755958"/>
                  <a:pt x="2226314" y="745486"/>
                  <a:pt x="2247900" y="723900"/>
                </a:cubicBezTo>
                <a:cubicBezTo>
                  <a:pt x="2280774" y="691026"/>
                  <a:pt x="2316628" y="650191"/>
                  <a:pt x="2362200" y="635000"/>
                </a:cubicBezTo>
                <a:lnTo>
                  <a:pt x="2400300" y="622300"/>
                </a:lnTo>
                <a:cubicBezTo>
                  <a:pt x="2408767" y="609600"/>
                  <a:pt x="2412757" y="592290"/>
                  <a:pt x="2425700" y="584200"/>
                </a:cubicBezTo>
                <a:lnTo>
                  <a:pt x="2540000" y="546100"/>
                </a:lnTo>
                <a:cubicBezTo>
                  <a:pt x="2552700" y="541867"/>
                  <a:pt x="2566961" y="540826"/>
                  <a:pt x="2578100" y="533400"/>
                </a:cubicBezTo>
                <a:cubicBezTo>
                  <a:pt x="2616364" y="507891"/>
                  <a:pt x="2621884" y="501936"/>
                  <a:pt x="2667000" y="482600"/>
                </a:cubicBezTo>
                <a:cubicBezTo>
                  <a:pt x="2679305" y="477327"/>
                  <a:pt x="2693398" y="476401"/>
                  <a:pt x="2705100" y="469900"/>
                </a:cubicBezTo>
                <a:cubicBezTo>
                  <a:pt x="2836108" y="397118"/>
                  <a:pt x="2733189" y="435137"/>
                  <a:pt x="2819400" y="406400"/>
                </a:cubicBezTo>
                <a:cubicBezTo>
                  <a:pt x="2879086" y="346714"/>
                  <a:pt x="2842556" y="378263"/>
                  <a:pt x="2933700" y="317500"/>
                </a:cubicBezTo>
                <a:cubicBezTo>
                  <a:pt x="2946400" y="309033"/>
                  <a:pt x="2957320" y="296927"/>
                  <a:pt x="2971800" y="292100"/>
                </a:cubicBezTo>
                <a:lnTo>
                  <a:pt x="3086100" y="254000"/>
                </a:lnTo>
                <a:cubicBezTo>
                  <a:pt x="3098800" y="249767"/>
                  <a:pt x="3113061" y="248726"/>
                  <a:pt x="3124200" y="241300"/>
                </a:cubicBezTo>
                <a:lnTo>
                  <a:pt x="3200400" y="190500"/>
                </a:lnTo>
                <a:cubicBezTo>
                  <a:pt x="3213100" y="182033"/>
                  <a:pt x="3224020" y="169927"/>
                  <a:pt x="3238500" y="165100"/>
                </a:cubicBezTo>
                <a:cubicBezTo>
                  <a:pt x="3251200" y="160867"/>
                  <a:pt x="3264626" y="158387"/>
                  <a:pt x="3276600" y="152400"/>
                </a:cubicBezTo>
                <a:cubicBezTo>
                  <a:pt x="3290252" y="145574"/>
                  <a:pt x="3300752" y="133199"/>
                  <a:pt x="3314700" y="127000"/>
                </a:cubicBezTo>
                <a:cubicBezTo>
                  <a:pt x="3339166" y="116126"/>
                  <a:pt x="3368623" y="116452"/>
                  <a:pt x="3390900" y="101600"/>
                </a:cubicBezTo>
                <a:cubicBezTo>
                  <a:pt x="3403600" y="93133"/>
                  <a:pt x="3415052" y="82399"/>
                  <a:pt x="3429000" y="76200"/>
                </a:cubicBezTo>
                <a:cubicBezTo>
                  <a:pt x="3508302" y="40955"/>
                  <a:pt x="3489409" y="68513"/>
                  <a:pt x="3543300" y="25400"/>
                </a:cubicBezTo>
                <a:cubicBezTo>
                  <a:pt x="3552650" y="17920"/>
                  <a:pt x="3560233" y="8467"/>
                  <a:pt x="3568700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2552700" y="2616200"/>
            <a:ext cx="4445000" cy="2743200"/>
          </a:xfrm>
          <a:custGeom>
            <a:avLst/>
            <a:gdLst>
              <a:gd name="connsiteX0" fmla="*/ 0 w 4445000"/>
              <a:gd name="connsiteY0" fmla="*/ 2743200 h 2743200"/>
              <a:gd name="connsiteX1" fmla="*/ 50800 w 4445000"/>
              <a:gd name="connsiteY1" fmla="*/ 2717800 h 2743200"/>
              <a:gd name="connsiteX2" fmla="*/ 127000 w 4445000"/>
              <a:gd name="connsiteY2" fmla="*/ 2692400 h 2743200"/>
              <a:gd name="connsiteX3" fmla="*/ 203200 w 4445000"/>
              <a:gd name="connsiteY3" fmla="*/ 2654300 h 2743200"/>
              <a:gd name="connsiteX4" fmla="*/ 241300 w 4445000"/>
              <a:gd name="connsiteY4" fmla="*/ 2628900 h 2743200"/>
              <a:gd name="connsiteX5" fmla="*/ 317500 w 4445000"/>
              <a:gd name="connsiteY5" fmla="*/ 2603500 h 2743200"/>
              <a:gd name="connsiteX6" fmla="*/ 393700 w 4445000"/>
              <a:gd name="connsiteY6" fmla="*/ 2578100 h 2743200"/>
              <a:gd name="connsiteX7" fmla="*/ 431800 w 4445000"/>
              <a:gd name="connsiteY7" fmla="*/ 2565400 h 2743200"/>
              <a:gd name="connsiteX8" fmla="*/ 508000 w 4445000"/>
              <a:gd name="connsiteY8" fmla="*/ 2527300 h 2743200"/>
              <a:gd name="connsiteX9" fmla="*/ 520700 w 4445000"/>
              <a:gd name="connsiteY9" fmla="*/ 2489200 h 2743200"/>
              <a:gd name="connsiteX10" fmla="*/ 558800 w 4445000"/>
              <a:gd name="connsiteY10" fmla="*/ 2476500 h 2743200"/>
              <a:gd name="connsiteX11" fmla="*/ 635000 w 4445000"/>
              <a:gd name="connsiteY11" fmla="*/ 2425700 h 2743200"/>
              <a:gd name="connsiteX12" fmla="*/ 711200 w 4445000"/>
              <a:gd name="connsiteY12" fmla="*/ 2400300 h 2743200"/>
              <a:gd name="connsiteX13" fmla="*/ 774700 w 4445000"/>
              <a:gd name="connsiteY13" fmla="*/ 2349500 h 2743200"/>
              <a:gd name="connsiteX14" fmla="*/ 800100 w 4445000"/>
              <a:gd name="connsiteY14" fmla="*/ 2311400 h 2743200"/>
              <a:gd name="connsiteX15" fmla="*/ 838200 w 4445000"/>
              <a:gd name="connsiteY15" fmla="*/ 2286000 h 2743200"/>
              <a:gd name="connsiteX16" fmla="*/ 876300 w 4445000"/>
              <a:gd name="connsiteY16" fmla="*/ 2247900 h 2743200"/>
              <a:gd name="connsiteX17" fmla="*/ 952500 w 4445000"/>
              <a:gd name="connsiteY17" fmla="*/ 2197100 h 2743200"/>
              <a:gd name="connsiteX18" fmla="*/ 990600 w 4445000"/>
              <a:gd name="connsiteY18" fmla="*/ 2159000 h 2743200"/>
              <a:gd name="connsiteX19" fmla="*/ 1028700 w 4445000"/>
              <a:gd name="connsiteY19" fmla="*/ 2146300 h 2743200"/>
              <a:gd name="connsiteX20" fmla="*/ 1104900 w 4445000"/>
              <a:gd name="connsiteY20" fmla="*/ 2095500 h 2743200"/>
              <a:gd name="connsiteX21" fmla="*/ 1143000 w 4445000"/>
              <a:gd name="connsiteY21" fmla="*/ 2082800 h 2743200"/>
              <a:gd name="connsiteX22" fmla="*/ 1219200 w 4445000"/>
              <a:gd name="connsiteY22" fmla="*/ 2032000 h 2743200"/>
              <a:gd name="connsiteX23" fmla="*/ 1257300 w 4445000"/>
              <a:gd name="connsiteY23" fmla="*/ 2006600 h 2743200"/>
              <a:gd name="connsiteX24" fmla="*/ 1308100 w 4445000"/>
              <a:gd name="connsiteY24" fmla="*/ 1955800 h 2743200"/>
              <a:gd name="connsiteX25" fmla="*/ 1371600 w 4445000"/>
              <a:gd name="connsiteY25" fmla="*/ 1905000 h 2743200"/>
              <a:gd name="connsiteX26" fmla="*/ 1447800 w 4445000"/>
              <a:gd name="connsiteY26" fmla="*/ 1854200 h 2743200"/>
              <a:gd name="connsiteX27" fmla="*/ 1524000 w 4445000"/>
              <a:gd name="connsiteY27" fmla="*/ 1803400 h 2743200"/>
              <a:gd name="connsiteX28" fmla="*/ 1625600 w 4445000"/>
              <a:gd name="connsiteY28" fmla="*/ 1714500 h 2743200"/>
              <a:gd name="connsiteX29" fmla="*/ 1701800 w 4445000"/>
              <a:gd name="connsiteY29" fmla="*/ 1651000 h 2743200"/>
              <a:gd name="connsiteX30" fmla="*/ 1727200 w 4445000"/>
              <a:gd name="connsiteY30" fmla="*/ 1612900 h 2743200"/>
              <a:gd name="connsiteX31" fmla="*/ 1803400 w 4445000"/>
              <a:gd name="connsiteY31" fmla="*/ 1574800 h 2743200"/>
              <a:gd name="connsiteX32" fmla="*/ 1879600 w 4445000"/>
              <a:gd name="connsiteY32" fmla="*/ 1511300 h 2743200"/>
              <a:gd name="connsiteX33" fmla="*/ 1905000 w 4445000"/>
              <a:gd name="connsiteY33" fmla="*/ 1473200 h 2743200"/>
              <a:gd name="connsiteX34" fmla="*/ 1981200 w 4445000"/>
              <a:gd name="connsiteY34" fmla="*/ 1435100 h 2743200"/>
              <a:gd name="connsiteX35" fmla="*/ 2006600 w 4445000"/>
              <a:gd name="connsiteY35" fmla="*/ 1397000 h 2743200"/>
              <a:gd name="connsiteX36" fmla="*/ 2044700 w 4445000"/>
              <a:gd name="connsiteY36" fmla="*/ 1384300 h 2743200"/>
              <a:gd name="connsiteX37" fmla="*/ 2120900 w 4445000"/>
              <a:gd name="connsiteY37" fmla="*/ 1333500 h 2743200"/>
              <a:gd name="connsiteX38" fmla="*/ 2159000 w 4445000"/>
              <a:gd name="connsiteY38" fmla="*/ 1308100 h 2743200"/>
              <a:gd name="connsiteX39" fmla="*/ 2197100 w 4445000"/>
              <a:gd name="connsiteY39" fmla="*/ 1270000 h 2743200"/>
              <a:gd name="connsiteX40" fmla="*/ 2273300 w 4445000"/>
              <a:gd name="connsiteY40" fmla="*/ 1244600 h 2743200"/>
              <a:gd name="connsiteX41" fmla="*/ 2349500 w 4445000"/>
              <a:gd name="connsiteY41" fmla="*/ 1206500 h 2743200"/>
              <a:gd name="connsiteX42" fmla="*/ 2362200 w 4445000"/>
              <a:gd name="connsiteY42" fmla="*/ 1168400 h 2743200"/>
              <a:gd name="connsiteX43" fmla="*/ 2400300 w 4445000"/>
              <a:gd name="connsiteY43" fmla="*/ 1155700 h 2743200"/>
              <a:gd name="connsiteX44" fmla="*/ 2476500 w 4445000"/>
              <a:gd name="connsiteY44" fmla="*/ 1117600 h 2743200"/>
              <a:gd name="connsiteX45" fmla="*/ 2527300 w 4445000"/>
              <a:gd name="connsiteY45" fmla="*/ 1066800 h 2743200"/>
              <a:gd name="connsiteX46" fmla="*/ 2552700 w 4445000"/>
              <a:gd name="connsiteY46" fmla="*/ 1028700 h 2743200"/>
              <a:gd name="connsiteX47" fmla="*/ 2590800 w 4445000"/>
              <a:gd name="connsiteY47" fmla="*/ 1016000 h 2743200"/>
              <a:gd name="connsiteX48" fmla="*/ 2667000 w 4445000"/>
              <a:gd name="connsiteY48" fmla="*/ 965200 h 2743200"/>
              <a:gd name="connsiteX49" fmla="*/ 2705100 w 4445000"/>
              <a:gd name="connsiteY49" fmla="*/ 939800 h 2743200"/>
              <a:gd name="connsiteX50" fmla="*/ 2743200 w 4445000"/>
              <a:gd name="connsiteY50" fmla="*/ 914400 h 2743200"/>
              <a:gd name="connsiteX51" fmla="*/ 2819400 w 4445000"/>
              <a:gd name="connsiteY51" fmla="*/ 838200 h 2743200"/>
              <a:gd name="connsiteX52" fmla="*/ 2857500 w 4445000"/>
              <a:gd name="connsiteY52" fmla="*/ 825500 h 2743200"/>
              <a:gd name="connsiteX53" fmla="*/ 2933700 w 4445000"/>
              <a:gd name="connsiteY53" fmla="*/ 774700 h 2743200"/>
              <a:gd name="connsiteX54" fmla="*/ 2971800 w 4445000"/>
              <a:gd name="connsiteY54" fmla="*/ 749300 h 2743200"/>
              <a:gd name="connsiteX55" fmla="*/ 3009900 w 4445000"/>
              <a:gd name="connsiteY55" fmla="*/ 723900 h 2743200"/>
              <a:gd name="connsiteX56" fmla="*/ 3086100 w 4445000"/>
              <a:gd name="connsiteY56" fmla="*/ 698500 h 2743200"/>
              <a:gd name="connsiteX57" fmla="*/ 3149600 w 4445000"/>
              <a:gd name="connsiteY57" fmla="*/ 647700 h 2743200"/>
              <a:gd name="connsiteX58" fmla="*/ 3225800 w 4445000"/>
              <a:gd name="connsiteY58" fmla="*/ 596900 h 2743200"/>
              <a:gd name="connsiteX59" fmla="*/ 3289300 w 4445000"/>
              <a:gd name="connsiteY59" fmla="*/ 546100 h 2743200"/>
              <a:gd name="connsiteX60" fmla="*/ 3365500 w 4445000"/>
              <a:gd name="connsiteY60" fmla="*/ 482600 h 2743200"/>
              <a:gd name="connsiteX61" fmla="*/ 3403600 w 4445000"/>
              <a:gd name="connsiteY61" fmla="*/ 469900 h 2743200"/>
              <a:gd name="connsiteX62" fmla="*/ 3517900 w 4445000"/>
              <a:gd name="connsiteY62" fmla="*/ 393700 h 2743200"/>
              <a:gd name="connsiteX63" fmla="*/ 3556000 w 4445000"/>
              <a:gd name="connsiteY63" fmla="*/ 368300 h 2743200"/>
              <a:gd name="connsiteX64" fmla="*/ 3632200 w 4445000"/>
              <a:gd name="connsiteY64" fmla="*/ 342900 h 2743200"/>
              <a:gd name="connsiteX65" fmla="*/ 3670300 w 4445000"/>
              <a:gd name="connsiteY65" fmla="*/ 330200 h 2743200"/>
              <a:gd name="connsiteX66" fmla="*/ 3708400 w 4445000"/>
              <a:gd name="connsiteY66" fmla="*/ 304800 h 2743200"/>
              <a:gd name="connsiteX67" fmla="*/ 3784600 w 4445000"/>
              <a:gd name="connsiteY67" fmla="*/ 279400 h 2743200"/>
              <a:gd name="connsiteX68" fmla="*/ 3860800 w 4445000"/>
              <a:gd name="connsiteY68" fmla="*/ 241300 h 2743200"/>
              <a:gd name="connsiteX69" fmla="*/ 3898900 w 4445000"/>
              <a:gd name="connsiteY69" fmla="*/ 215900 h 2743200"/>
              <a:gd name="connsiteX70" fmla="*/ 3975100 w 4445000"/>
              <a:gd name="connsiteY70" fmla="*/ 190500 h 2743200"/>
              <a:gd name="connsiteX71" fmla="*/ 4013200 w 4445000"/>
              <a:gd name="connsiteY71" fmla="*/ 165100 h 2743200"/>
              <a:gd name="connsiteX72" fmla="*/ 4051300 w 4445000"/>
              <a:gd name="connsiteY72" fmla="*/ 152400 h 2743200"/>
              <a:gd name="connsiteX73" fmla="*/ 4127500 w 4445000"/>
              <a:gd name="connsiteY73" fmla="*/ 101600 h 2743200"/>
              <a:gd name="connsiteX74" fmla="*/ 4165600 w 4445000"/>
              <a:gd name="connsiteY74" fmla="*/ 88900 h 2743200"/>
              <a:gd name="connsiteX75" fmla="*/ 4203700 w 4445000"/>
              <a:gd name="connsiteY75" fmla="*/ 63500 h 2743200"/>
              <a:gd name="connsiteX76" fmla="*/ 4330700 w 4445000"/>
              <a:gd name="connsiteY76" fmla="*/ 38100 h 2743200"/>
              <a:gd name="connsiteX77" fmla="*/ 4406900 w 4445000"/>
              <a:gd name="connsiteY77" fmla="*/ 12700 h 2743200"/>
              <a:gd name="connsiteX78" fmla="*/ 4445000 w 4445000"/>
              <a:gd name="connsiteY78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4445000" h="2743200">
                <a:moveTo>
                  <a:pt x="0" y="2743200"/>
                </a:moveTo>
                <a:cubicBezTo>
                  <a:pt x="16933" y="2734733"/>
                  <a:pt x="33222" y="2724831"/>
                  <a:pt x="50800" y="2717800"/>
                </a:cubicBezTo>
                <a:cubicBezTo>
                  <a:pt x="75659" y="2707856"/>
                  <a:pt x="104723" y="2707252"/>
                  <a:pt x="127000" y="2692400"/>
                </a:cubicBezTo>
                <a:cubicBezTo>
                  <a:pt x="236189" y="2619607"/>
                  <a:pt x="98040" y="2706880"/>
                  <a:pt x="203200" y="2654300"/>
                </a:cubicBezTo>
                <a:cubicBezTo>
                  <a:pt x="216852" y="2647474"/>
                  <a:pt x="227352" y="2635099"/>
                  <a:pt x="241300" y="2628900"/>
                </a:cubicBezTo>
                <a:cubicBezTo>
                  <a:pt x="265766" y="2618026"/>
                  <a:pt x="292100" y="2611967"/>
                  <a:pt x="317500" y="2603500"/>
                </a:cubicBezTo>
                <a:lnTo>
                  <a:pt x="393700" y="2578100"/>
                </a:lnTo>
                <a:cubicBezTo>
                  <a:pt x="406400" y="2573867"/>
                  <a:pt x="420661" y="2572826"/>
                  <a:pt x="431800" y="2565400"/>
                </a:cubicBezTo>
                <a:cubicBezTo>
                  <a:pt x="481039" y="2532574"/>
                  <a:pt x="455420" y="2544827"/>
                  <a:pt x="508000" y="2527300"/>
                </a:cubicBezTo>
                <a:cubicBezTo>
                  <a:pt x="512233" y="2514600"/>
                  <a:pt x="511234" y="2498666"/>
                  <a:pt x="520700" y="2489200"/>
                </a:cubicBezTo>
                <a:cubicBezTo>
                  <a:pt x="530166" y="2479734"/>
                  <a:pt x="547098" y="2483001"/>
                  <a:pt x="558800" y="2476500"/>
                </a:cubicBezTo>
                <a:cubicBezTo>
                  <a:pt x="585485" y="2461675"/>
                  <a:pt x="606040" y="2435353"/>
                  <a:pt x="635000" y="2425700"/>
                </a:cubicBezTo>
                <a:lnTo>
                  <a:pt x="711200" y="2400300"/>
                </a:lnTo>
                <a:cubicBezTo>
                  <a:pt x="783993" y="2291111"/>
                  <a:pt x="687066" y="2419607"/>
                  <a:pt x="774700" y="2349500"/>
                </a:cubicBezTo>
                <a:cubicBezTo>
                  <a:pt x="786619" y="2339965"/>
                  <a:pt x="789307" y="2322193"/>
                  <a:pt x="800100" y="2311400"/>
                </a:cubicBezTo>
                <a:cubicBezTo>
                  <a:pt x="810893" y="2300607"/>
                  <a:pt x="826474" y="2295771"/>
                  <a:pt x="838200" y="2286000"/>
                </a:cubicBezTo>
                <a:cubicBezTo>
                  <a:pt x="851998" y="2274502"/>
                  <a:pt x="862123" y="2258927"/>
                  <a:pt x="876300" y="2247900"/>
                </a:cubicBezTo>
                <a:cubicBezTo>
                  <a:pt x="900397" y="2229158"/>
                  <a:pt x="930914" y="2218686"/>
                  <a:pt x="952500" y="2197100"/>
                </a:cubicBezTo>
                <a:cubicBezTo>
                  <a:pt x="965200" y="2184400"/>
                  <a:pt x="975656" y="2168963"/>
                  <a:pt x="990600" y="2159000"/>
                </a:cubicBezTo>
                <a:cubicBezTo>
                  <a:pt x="1001739" y="2151574"/>
                  <a:pt x="1016998" y="2152801"/>
                  <a:pt x="1028700" y="2146300"/>
                </a:cubicBezTo>
                <a:cubicBezTo>
                  <a:pt x="1055385" y="2131475"/>
                  <a:pt x="1075940" y="2105153"/>
                  <a:pt x="1104900" y="2095500"/>
                </a:cubicBezTo>
                <a:cubicBezTo>
                  <a:pt x="1117600" y="2091267"/>
                  <a:pt x="1131298" y="2089301"/>
                  <a:pt x="1143000" y="2082800"/>
                </a:cubicBezTo>
                <a:cubicBezTo>
                  <a:pt x="1169685" y="2067975"/>
                  <a:pt x="1193800" y="2048933"/>
                  <a:pt x="1219200" y="2032000"/>
                </a:cubicBezTo>
                <a:lnTo>
                  <a:pt x="1257300" y="2006600"/>
                </a:lnTo>
                <a:cubicBezTo>
                  <a:pt x="1285009" y="1923473"/>
                  <a:pt x="1246524" y="2005061"/>
                  <a:pt x="1308100" y="1955800"/>
                </a:cubicBezTo>
                <a:cubicBezTo>
                  <a:pt x="1390164" y="1890148"/>
                  <a:pt x="1275835" y="1936922"/>
                  <a:pt x="1371600" y="1905000"/>
                </a:cubicBezTo>
                <a:cubicBezTo>
                  <a:pt x="1456154" y="1820446"/>
                  <a:pt x="1365092" y="1900149"/>
                  <a:pt x="1447800" y="1854200"/>
                </a:cubicBezTo>
                <a:cubicBezTo>
                  <a:pt x="1474485" y="1839375"/>
                  <a:pt x="1524000" y="1803400"/>
                  <a:pt x="1524000" y="1803400"/>
                </a:cubicBezTo>
                <a:cubicBezTo>
                  <a:pt x="1595967" y="1695450"/>
                  <a:pt x="1477433" y="1862667"/>
                  <a:pt x="1625600" y="1714500"/>
                </a:cubicBezTo>
                <a:cubicBezTo>
                  <a:pt x="1674493" y="1665607"/>
                  <a:pt x="1648756" y="1686363"/>
                  <a:pt x="1701800" y="1651000"/>
                </a:cubicBezTo>
                <a:cubicBezTo>
                  <a:pt x="1710267" y="1638300"/>
                  <a:pt x="1715281" y="1622435"/>
                  <a:pt x="1727200" y="1612900"/>
                </a:cubicBezTo>
                <a:cubicBezTo>
                  <a:pt x="1830492" y="1530266"/>
                  <a:pt x="1696341" y="1681859"/>
                  <a:pt x="1803400" y="1574800"/>
                </a:cubicBezTo>
                <a:cubicBezTo>
                  <a:pt x="1872598" y="1505602"/>
                  <a:pt x="1806831" y="1535556"/>
                  <a:pt x="1879600" y="1511300"/>
                </a:cubicBezTo>
                <a:cubicBezTo>
                  <a:pt x="1888067" y="1498600"/>
                  <a:pt x="1894207" y="1483993"/>
                  <a:pt x="1905000" y="1473200"/>
                </a:cubicBezTo>
                <a:cubicBezTo>
                  <a:pt x="1929619" y="1448581"/>
                  <a:pt x="1950212" y="1445429"/>
                  <a:pt x="1981200" y="1435100"/>
                </a:cubicBezTo>
                <a:cubicBezTo>
                  <a:pt x="1989667" y="1422400"/>
                  <a:pt x="1994681" y="1406535"/>
                  <a:pt x="2006600" y="1397000"/>
                </a:cubicBezTo>
                <a:cubicBezTo>
                  <a:pt x="2017053" y="1388637"/>
                  <a:pt x="2032998" y="1390801"/>
                  <a:pt x="2044700" y="1384300"/>
                </a:cubicBezTo>
                <a:cubicBezTo>
                  <a:pt x="2071385" y="1369475"/>
                  <a:pt x="2095500" y="1350433"/>
                  <a:pt x="2120900" y="1333500"/>
                </a:cubicBezTo>
                <a:cubicBezTo>
                  <a:pt x="2133600" y="1325033"/>
                  <a:pt x="2148207" y="1318893"/>
                  <a:pt x="2159000" y="1308100"/>
                </a:cubicBezTo>
                <a:cubicBezTo>
                  <a:pt x="2171700" y="1295400"/>
                  <a:pt x="2181400" y="1278722"/>
                  <a:pt x="2197100" y="1270000"/>
                </a:cubicBezTo>
                <a:cubicBezTo>
                  <a:pt x="2220505" y="1256997"/>
                  <a:pt x="2251023" y="1259452"/>
                  <a:pt x="2273300" y="1244600"/>
                </a:cubicBezTo>
                <a:cubicBezTo>
                  <a:pt x="2322539" y="1211774"/>
                  <a:pt x="2296920" y="1224027"/>
                  <a:pt x="2349500" y="1206500"/>
                </a:cubicBezTo>
                <a:cubicBezTo>
                  <a:pt x="2353733" y="1193800"/>
                  <a:pt x="2352734" y="1177866"/>
                  <a:pt x="2362200" y="1168400"/>
                </a:cubicBezTo>
                <a:cubicBezTo>
                  <a:pt x="2371666" y="1158934"/>
                  <a:pt x="2388326" y="1161687"/>
                  <a:pt x="2400300" y="1155700"/>
                </a:cubicBezTo>
                <a:cubicBezTo>
                  <a:pt x="2498777" y="1106461"/>
                  <a:pt x="2380735" y="1149522"/>
                  <a:pt x="2476500" y="1117600"/>
                </a:cubicBezTo>
                <a:cubicBezTo>
                  <a:pt x="2504209" y="1034473"/>
                  <a:pt x="2465724" y="1116061"/>
                  <a:pt x="2527300" y="1066800"/>
                </a:cubicBezTo>
                <a:cubicBezTo>
                  <a:pt x="2539219" y="1057265"/>
                  <a:pt x="2540781" y="1038235"/>
                  <a:pt x="2552700" y="1028700"/>
                </a:cubicBezTo>
                <a:cubicBezTo>
                  <a:pt x="2563153" y="1020337"/>
                  <a:pt x="2579098" y="1022501"/>
                  <a:pt x="2590800" y="1016000"/>
                </a:cubicBezTo>
                <a:cubicBezTo>
                  <a:pt x="2617485" y="1001175"/>
                  <a:pt x="2641600" y="982133"/>
                  <a:pt x="2667000" y="965200"/>
                </a:cubicBezTo>
                <a:lnTo>
                  <a:pt x="2705100" y="939800"/>
                </a:lnTo>
                <a:cubicBezTo>
                  <a:pt x="2717800" y="931333"/>
                  <a:pt x="2732407" y="925193"/>
                  <a:pt x="2743200" y="914400"/>
                </a:cubicBezTo>
                <a:cubicBezTo>
                  <a:pt x="2768600" y="889000"/>
                  <a:pt x="2785322" y="849559"/>
                  <a:pt x="2819400" y="838200"/>
                </a:cubicBezTo>
                <a:cubicBezTo>
                  <a:pt x="2832100" y="833967"/>
                  <a:pt x="2845798" y="832001"/>
                  <a:pt x="2857500" y="825500"/>
                </a:cubicBezTo>
                <a:cubicBezTo>
                  <a:pt x="2884185" y="810675"/>
                  <a:pt x="2908300" y="791633"/>
                  <a:pt x="2933700" y="774700"/>
                </a:cubicBezTo>
                <a:lnTo>
                  <a:pt x="2971800" y="749300"/>
                </a:lnTo>
                <a:cubicBezTo>
                  <a:pt x="2984500" y="740833"/>
                  <a:pt x="2995420" y="728727"/>
                  <a:pt x="3009900" y="723900"/>
                </a:cubicBezTo>
                <a:lnTo>
                  <a:pt x="3086100" y="698500"/>
                </a:lnTo>
                <a:cubicBezTo>
                  <a:pt x="3133032" y="628102"/>
                  <a:pt x="3084648" y="683784"/>
                  <a:pt x="3149600" y="647700"/>
                </a:cubicBezTo>
                <a:cubicBezTo>
                  <a:pt x="3176285" y="632875"/>
                  <a:pt x="3225800" y="596900"/>
                  <a:pt x="3225800" y="596900"/>
                </a:cubicBezTo>
                <a:cubicBezTo>
                  <a:pt x="3268618" y="532674"/>
                  <a:pt x="3227956" y="576772"/>
                  <a:pt x="3289300" y="546100"/>
                </a:cubicBezTo>
                <a:cubicBezTo>
                  <a:pt x="3372402" y="504549"/>
                  <a:pt x="3281238" y="538775"/>
                  <a:pt x="3365500" y="482600"/>
                </a:cubicBezTo>
                <a:cubicBezTo>
                  <a:pt x="3376639" y="475174"/>
                  <a:pt x="3391898" y="476401"/>
                  <a:pt x="3403600" y="469900"/>
                </a:cubicBezTo>
                <a:lnTo>
                  <a:pt x="3517900" y="393700"/>
                </a:lnTo>
                <a:cubicBezTo>
                  <a:pt x="3530600" y="385233"/>
                  <a:pt x="3541520" y="373127"/>
                  <a:pt x="3556000" y="368300"/>
                </a:cubicBezTo>
                <a:lnTo>
                  <a:pt x="3632200" y="342900"/>
                </a:lnTo>
                <a:cubicBezTo>
                  <a:pt x="3644900" y="338667"/>
                  <a:pt x="3659161" y="337626"/>
                  <a:pt x="3670300" y="330200"/>
                </a:cubicBezTo>
                <a:cubicBezTo>
                  <a:pt x="3683000" y="321733"/>
                  <a:pt x="3694452" y="310999"/>
                  <a:pt x="3708400" y="304800"/>
                </a:cubicBezTo>
                <a:cubicBezTo>
                  <a:pt x="3732866" y="293926"/>
                  <a:pt x="3762323" y="294252"/>
                  <a:pt x="3784600" y="279400"/>
                </a:cubicBezTo>
                <a:cubicBezTo>
                  <a:pt x="3893789" y="206607"/>
                  <a:pt x="3755640" y="293880"/>
                  <a:pt x="3860800" y="241300"/>
                </a:cubicBezTo>
                <a:cubicBezTo>
                  <a:pt x="3874452" y="234474"/>
                  <a:pt x="3884952" y="222099"/>
                  <a:pt x="3898900" y="215900"/>
                </a:cubicBezTo>
                <a:cubicBezTo>
                  <a:pt x="3923366" y="205026"/>
                  <a:pt x="3952823" y="205352"/>
                  <a:pt x="3975100" y="190500"/>
                </a:cubicBezTo>
                <a:cubicBezTo>
                  <a:pt x="3987800" y="182033"/>
                  <a:pt x="3999548" y="171926"/>
                  <a:pt x="4013200" y="165100"/>
                </a:cubicBezTo>
                <a:cubicBezTo>
                  <a:pt x="4025174" y="159113"/>
                  <a:pt x="4039598" y="158901"/>
                  <a:pt x="4051300" y="152400"/>
                </a:cubicBezTo>
                <a:cubicBezTo>
                  <a:pt x="4077985" y="137575"/>
                  <a:pt x="4098540" y="111253"/>
                  <a:pt x="4127500" y="101600"/>
                </a:cubicBezTo>
                <a:cubicBezTo>
                  <a:pt x="4140200" y="97367"/>
                  <a:pt x="4153626" y="94887"/>
                  <a:pt x="4165600" y="88900"/>
                </a:cubicBezTo>
                <a:cubicBezTo>
                  <a:pt x="4179252" y="82074"/>
                  <a:pt x="4189111" y="67989"/>
                  <a:pt x="4203700" y="63500"/>
                </a:cubicBezTo>
                <a:cubicBezTo>
                  <a:pt x="4244963" y="50804"/>
                  <a:pt x="4289744" y="51752"/>
                  <a:pt x="4330700" y="38100"/>
                </a:cubicBezTo>
                <a:lnTo>
                  <a:pt x="4406900" y="12700"/>
                </a:lnTo>
                <a:lnTo>
                  <a:pt x="4445000" y="0"/>
                </a:lnTo>
              </a:path>
            </a:pathLst>
          </a:custGeom>
          <a:ln>
            <a:solidFill>
              <a:srgbClr val="0070C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571750" y="3143250"/>
            <a:ext cx="1196975" cy="36988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0000"/>
                </a:solidFill>
              </a:rPr>
              <a:t>Halo </a:t>
            </a:r>
            <a:r>
              <a:rPr lang="en-GB" dirty="0" err="1">
                <a:solidFill>
                  <a:srgbClr val="FF0000"/>
                </a:solidFill>
              </a:rPr>
              <a:t>vcirc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3500" y="4500563"/>
            <a:ext cx="1916113" cy="64611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accent2"/>
                </a:solidFill>
              </a:rPr>
              <a:t>Galaxy </a:t>
            </a:r>
            <a:r>
              <a:rPr lang="en-GB" dirty="0" err="1">
                <a:solidFill>
                  <a:schemeClr val="accent2"/>
                </a:solidFill>
              </a:rPr>
              <a:t>vcirc</a:t>
            </a:r>
            <a:r>
              <a:rPr lang="en-GB" dirty="0">
                <a:solidFill>
                  <a:schemeClr val="accent2"/>
                </a:solidFill>
              </a:rPr>
              <a:t> at </a:t>
            </a:r>
          </a:p>
          <a:p>
            <a:pPr>
              <a:defRPr/>
            </a:pPr>
            <a:r>
              <a:rPr lang="en-GB" dirty="0">
                <a:solidFill>
                  <a:schemeClr val="accent2"/>
                </a:solidFill>
              </a:rPr>
              <a:t>Half-mass radius</a:t>
            </a:r>
          </a:p>
        </p:txBody>
      </p:sp>
      <p:cxnSp>
        <p:nvCxnSpPr>
          <p:cNvPr id="16" name="Straight Arrow Connector 15"/>
          <p:cNvCxnSpPr>
            <a:endCxn id="12" idx="53"/>
          </p:cNvCxnSpPr>
          <p:nvPr/>
        </p:nvCxnSpPr>
        <p:spPr>
          <a:xfrm rot="16200000" flipV="1">
            <a:off x="5153025" y="3724275"/>
            <a:ext cx="1109663" cy="442913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3"/>
          </p:cNvCxnSpPr>
          <p:nvPr/>
        </p:nvCxnSpPr>
        <p:spPr>
          <a:xfrm>
            <a:off x="3768725" y="3327400"/>
            <a:ext cx="731838" cy="3159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da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48680"/>
            <a:ext cx="4686300" cy="57531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3514402"/>
          </a:xfrm>
          <a:solidFill>
            <a:srgbClr val="FFC000"/>
          </a:solidFill>
        </p:spPr>
        <p:txBody>
          <a:bodyPr/>
          <a:lstStyle/>
          <a:p>
            <a:r>
              <a:rPr lang="en-GB" dirty="0" smtClean="0"/>
              <a:t>Star formation history of the Universe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148064" y="6309320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Madau</a:t>
            </a:r>
            <a:r>
              <a:rPr lang="en-GB" dirty="0" smtClean="0"/>
              <a:t> et al. 1996; Lilly et al. 1995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GB" sz="3600" dirty="0" smtClean="0"/>
              <a:t>How can we</a:t>
            </a:r>
            <a:r>
              <a:rPr lang="en-GB" sz="3600" dirty="0" smtClean="0"/>
              <a:t> </a:t>
            </a:r>
            <a:r>
              <a:rPr lang="en-GB" sz="3600" dirty="0" smtClean="0"/>
              <a:t>reconcile </a:t>
            </a:r>
            <a:r>
              <a:rPr lang="en-GB" sz="3600" dirty="0" smtClean="0"/>
              <a:t>compact z=2 </a:t>
            </a:r>
            <a:r>
              <a:rPr lang="en-GB" sz="3600" dirty="0" smtClean="0"/>
              <a:t>spheroids with their local counterparts?</a:t>
            </a:r>
            <a:endParaRPr lang="en-GB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156176" y="6228020"/>
            <a:ext cx="269979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Van </a:t>
            </a:r>
            <a:r>
              <a:rPr lang="en-GB" b="1" dirty="0" err="1" smtClean="0"/>
              <a:t>dokkum</a:t>
            </a:r>
            <a:r>
              <a:rPr lang="en-GB" b="1" dirty="0" smtClean="0"/>
              <a:t> et al. 2008</a:t>
            </a:r>
            <a:endParaRPr lang="en-GB" b="1" dirty="0"/>
          </a:p>
        </p:txBody>
      </p:sp>
      <p:pic>
        <p:nvPicPr>
          <p:cNvPr id="5" name="Picture 4" descr="vandokkum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640361"/>
            <a:ext cx="4392488" cy="44529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15616" y="1916832"/>
            <a:ext cx="81624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SDSS</a:t>
            </a:r>
            <a:endParaRPr lang="en-GB" sz="2400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907704" y="2204864"/>
            <a:ext cx="2016224" cy="360040"/>
          </a:xfrm>
          <a:prstGeom prst="straightConnector1">
            <a:avLst/>
          </a:prstGeom>
          <a:ln w="3492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32240" y="2924944"/>
            <a:ext cx="172819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z=2 spheroids</a:t>
            </a:r>
            <a:endParaRPr lang="en-GB" b="1" dirty="0"/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>
          <a:xfrm rot="10800000" flipV="1">
            <a:off x="5364088" y="3109610"/>
            <a:ext cx="1368152" cy="103947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GB" dirty="0" smtClean="0"/>
              <a:t>Rapid evolution in radius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6096" y="1600200"/>
            <a:ext cx="3250704" cy="4525963"/>
          </a:xfrm>
        </p:spPr>
        <p:txBody>
          <a:bodyPr/>
          <a:lstStyle/>
          <a:p>
            <a:r>
              <a:rPr lang="en-GB" dirty="0" smtClean="0"/>
              <a:t>More rapid evolution in radius than in stellar mass (at fixed n)</a:t>
            </a:r>
          </a:p>
          <a:p>
            <a:r>
              <a:rPr lang="en-GB" dirty="0" smtClean="0"/>
              <a:t>Van </a:t>
            </a:r>
            <a:r>
              <a:rPr lang="en-GB" dirty="0" err="1" smtClean="0"/>
              <a:t>Dokkum</a:t>
            </a:r>
            <a:r>
              <a:rPr lang="en-GB" dirty="0" smtClean="0"/>
              <a:t> et al, 2010, </a:t>
            </a:r>
            <a:r>
              <a:rPr lang="en-GB" dirty="0" err="1" smtClean="0"/>
              <a:t>ApJ</a:t>
            </a:r>
            <a:r>
              <a:rPr lang="en-GB" dirty="0" smtClean="0"/>
              <a:t>, </a:t>
            </a:r>
            <a:endParaRPr lang="en-GB" dirty="0"/>
          </a:p>
        </p:txBody>
      </p:sp>
      <p:pic>
        <p:nvPicPr>
          <p:cNvPr id="5" name="Picture 4" descr="vandokkum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610866"/>
            <a:ext cx="5116249" cy="4842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GB" dirty="0" smtClean="0"/>
              <a:t>Where is the mass added?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8" y="1600200"/>
            <a:ext cx="3322712" cy="4525963"/>
          </a:xfrm>
        </p:spPr>
        <p:txBody>
          <a:bodyPr/>
          <a:lstStyle/>
          <a:p>
            <a:r>
              <a:rPr lang="en-GB" dirty="0" smtClean="0"/>
              <a:t>New mass added in outer parts of galaxy</a:t>
            </a:r>
          </a:p>
          <a:p>
            <a:r>
              <a:rPr lang="en-GB" dirty="0" smtClean="0"/>
              <a:t>Suggests minor mergers</a:t>
            </a:r>
          </a:p>
          <a:p>
            <a:r>
              <a:rPr lang="en-GB" dirty="0" smtClean="0"/>
              <a:t>Van </a:t>
            </a:r>
            <a:r>
              <a:rPr lang="en-GB" dirty="0" err="1" smtClean="0"/>
              <a:t>Dokkum</a:t>
            </a:r>
            <a:r>
              <a:rPr lang="en-GB" dirty="0" smtClean="0"/>
              <a:t> et al. 2010</a:t>
            </a:r>
            <a:endParaRPr lang="en-GB" dirty="0"/>
          </a:p>
        </p:txBody>
      </p:sp>
      <p:pic>
        <p:nvPicPr>
          <p:cNvPr id="4" name="Picture 3" descr="vandokkum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628800"/>
            <a:ext cx="5063429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GB" smtClean="0">
                <a:latin typeface="Comic Sans MS" pitchFamily="66" charset="0"/>
              </a:rPr>
              <a:t>Outstanding problems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r>
              <a:rPr lang="en-GB" sz="2800" dirty="0" smtClean="0">
                <a:latin typeface="Comic Sans MS" pitchFamily="66" charset="0"/>
              </a:rPr>
              <a:t>Do the models predict the emergence of massive galaxies at high z? </a:t>
            </a:r>
          </a:p>
          <a:p>
            <a:r>
              <a:rPr lang="en-GB" sz="2800" dirty="0" smtClean="0">
                <a:latin typeface="Comic Sans MS" pitchFamily="66" charset="0"/>
              </a:rPr>
              <a:t>Do the models predict the observed size evolution of these galaxies?</a:t>
            </a:r>
            <a:endParaRPr lang="en-GB" sz="2800" dirty="0" smtClean="0">
              <a:latin typeface="Comic Sans MS" pitchFamily="66" charset="0"/>
            </a:endParaRPr>
          </a:p>
          <a:p>
            <a:r>
              <a:rPr lang="en-GB" sz="2800" dirty="0" smtClean="0">
                <a:latin typeface="Comic Sans MS" pitchFamily="66" charset="0"/>
              </a:rPr>
              <a:t>Do the models predict scaling relations as tight as observed</a:t>
            </a:r>
            <a:endParaRPr lang="en-GB" sz="2800" dirty="0" smtClean="0">
              <a:latin typeface="Comic Sans MS" pitchFamily="66" charset="0"/>
            </a:endParaRPr>
          </a:p>
          <a:p>
            <a:r>
              <a:rPr lang="en-GB" sz="2800" dirty="0" smtClean="0">
                <a:latin typeface="Comic Sans MS" pitchFamily="66" charset="0"/>
              </a:rPr>
              <a:t>Do the models calculate the right sizes for galaxies today? Is Angular momentum conserved?</a:t>
            </a:r>
          </a:p>
          <a:p>
            <a:r>
              <a:rPr lang="en-GB" sz="2800" dirty="0" smtClean="0">
                <a:latin typeface="Comic Sans MS" pitchFamily="66" charset="0"/>
              </a:rPr>
              <a:t>Is the amount feedback reasonable?</a:t>
            </a:r>
            <a:endParaRPr lang="en-GB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9900"/>
          </a:solidFill>
        </p:spPr>
        <p:txBody>
          <a:bodyPr/>
          <a:lstStyle/>
          <a:p>
            <a:pPr eaLnBrk="1" hangingPunct="1"/>
            <a:r>
              <a:rPr lang="en-GB" smtClean="0">
                <a:solidFill>
                  <a:schemeClr val="tx1"/>
                </a:solidFill>
                <a:latin typeface="Comic Sans MS" pitchFamily="66" charset="0"/>
              </a:rPr>
              <a:t>Summary</a:t>
            </a:r>
            <a:endParaRPr lang="en-US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14500"/>
            <a:ext cx="8229600" cy="4429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latin typeface="Comic Sans MS" pitchFamily="66" charset="0"/>
              </a:rPr>
              <a:t>Galaxy formation cannot be modelled fully numerically: physics, dynamic range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latin typeface="Comic Sans MS" pitchFamily="66" charset="0"/>
              </a:rPr>
              <a:t>Semi-analytical modelling complementary to gas dynamic simulations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latin typeface="Comic Sans MS" pitchFamily="66" charset="0"/>
              </a:rPr>
              <a:t>Rapid exploration of different physical models and parameter space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latin typeface="Comic Sans MS" pitchFamily="66" charset="0"/>
              </a:rPr>
              <a:t>Modular nature: plug in improved recipes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>
                <a:latin typeface="Comic Sans MS" pitchFamily="66" charset="0"/>
              </a:rPr>
              <a:t>Only </a:t>
            </a:r>
            <a:r>
              <a:rPr lang="en-GB" sz="2800" dirty="0" smtClean="0">
                <a:latin typeface="Comic Sans MS" pitchFamily="66" charset="0"/>
              </a:rPr>
              <a:t>way to generate predictions for galaxy formation in </a:t>
            </a:r>
            <a:r>
              <a:rPr lang="en-GB" sz="2800" dirty="0" smtClean="0">
                <a:latin typeface="Comic Sans MS" pitchFamily="66" charset="0"/>
              </a:rPr>
              <a:t>CDM – will apply to any hierarchical cosmology</a:t>
            </a:r>
            <a:endParaRPr lang="en-GB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GB" sz="4000" dirty="0" smtClean="0"/>
              <a:t>Learn more about galaxy formation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Baugh 2006 </a:t>
            </a:r>
          </a:p>
          <a:p>
            <a:r>
              <a:rPr lang="en-GB" dirty="0" smtClean="0"/>
              <a:t>Benson 2010</a:t>
            </a:r>
          </a:p>
          <a:p>
            <a:r>
              <a:rPr lang="en-GB" dirty="0" smtClean="0"/>
              <a:t>Cole et al 2000</a:t>
            </a:r>
          </a:p>
          <a:p>
            <a:r>
              <a:rPr lang="en-GB" dirty="0" smtClean="0"/>
              <a:t>Mo, Van Den Bosch &amp; White 2010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epfiel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778" y="1916832"/>
            <a:ext cx="7689654" cy="378331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GB" dirty="0" smtClean="0"/>
              <a:t>The multi-wavelength view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627784" y="6165304"/>
            <a:ext cx="628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Hubble Deep Field:  Williams et al 1996; Hughes et al. 1998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ODS-N_Herschel-SPIRE_4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3860" y="1412776"/>
            <a:ext cx="6836532" cy="513573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  <a:solidFill>
            <a:srgbClr val="FFC000"/>
          </a:solidFill>
        </p:spPr>
        <p:txBody>
          <a:bodyPr/>
          <a:lstStyle/>
          <a:p>
            <a:r>
              <a:rPr lang="en-GB" sz="3600" dirty="0" smtClean="0"/>
              <a:t>The Herschel Space Observatory view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m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287735"/>
            <a:ext cx="7620000" cy="538162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GB" dirty="0" smtClean="0"/>
              <a:t>Multi-wavelength astronomy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644404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GAMA Survey  Driver et al 2009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ings_spirals_final_800pix_v3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54218"/>
            <a:ext cx="8748464" cy="6831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2694</TotalTime>
  <Words>1429</Words>
  <Application>Microsoft Office PowerPoint</Application>
  <PresentationFormat>On-screen Show (4:3)</PresentationFormat>
  <Paragraphs>329</Paragraphs>
  <Slides>55</Slides>
  <Notes>55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Default Design</vt:lpstr>
      <vt:lpstr>Galaxy formation and evolution</vt:lpstr>
      <vt:lpstr> Galaxy formation and evolution: </vt:lpstr>
      <vt:lpstr>The high redshift universe 1990</vt:lpstr>
      <vt:lpstr>The Lyman break technique</vt:lpstr>
      <vt:lpstr>Star formation history of the Universe</vt:lpstr>
      <vt:lpstr>The multi-wavelength view</vt:lpstr>
      <vt:lpstr>The Herschel Space Observatory view</vt:lpstr>
      <vt:lpstr>Multi-wavelength astronomy</vt:lpstr>
      <vt:lpstr>Slide 9</vt:lpstr>
      <vt:lpstr>Pseudo-models</vt:lpstr>
      <vt:lpstr>The cosmological setting: Hierarchical structure formation</vt:lpstr>
      <vt:lpstr>What is the universe made of?</vt:lpstr>
      <vt:lpstr>Slide 13</vt:lpstr>
      <vt:lpstr>Slide 14</vt:lpstr>
      <vt:lpstr>How the nature of dark matter affects cosmic structure</vt:lpstr>
      <vt:lpstr>What do we know about galaxies?</vt:lpstr>
      <vt:lpstr>Basic galaxy properties:  the galaxy luminosity function</vt:lpstr>
      <vt:lpstr>Basic galaxy properties: the “Tully-Fisher” relation</vt:lpstr>
      <vt:lpstr>Basic galaxy properties:  galactic bulge- black hole mass</vt:lpstr>
      <vt:lpstr>Why do we need “complicated” models?</vt:lpstr>
      <vt:lpstr>Why is it hard to model galaxy formation?</vt:lpstr>
      <vt:lpstr>Formation of the first star</vt:lpstr>
      <vt:lpstr>Why is it hard to model galaxy formation?</vt:lpstr>
      <vt:lpstr>Slide 24</vt:lpstr>
      <vt:lpstr>Gas simulations vs.  Semi-analytic modelling</vt:lpstr>
      <vt:lpstr>Slide 26</vt:lpstr>
      <vt:lpstr>Starting point: halo merger tree</vt:lpstr>
      <vt:lpstr>Case study: gas cooling</vt:lpstr>
      <vt:lpstr>Add in baryonic physics: Gas cooling inside a dark halo</vt:lpstr>
      <vt:lpstr>Thermal history of gas in a simulation</vt:lpstr>
      <vt:lpstr>Cold vs hot accretion</vt:lpstr>
      <vt:lpstr>Gas simulations vs semi-analytic recipe</vt:lpstr>
      <vt:lpstr>Star formation and feedback</vt:lpstr>
      <vt:lpstr>Halo and galaxy mergers</vt:lpstr>
      <vt:lpstr>Setting model parameters</vt:lpstr>
      <vt:lpstr>Multi-wavelength multi-property predictions</vt:lpstr>
      <vt:lpstr>7 things we have learnt about galaxy formation</vt:lpstr>
      <vt:lpstr>7 things we have learnt about galaxy formation</vt:lpstr>
      <vt:lpstr>7 things we have learnt about galaxy formation</vt:lpstr>
      <vt:lpstr>The need for feedback</vt:lpstr>
      <vt:lpstr>Regulating the formation of faint galaxies</vt:lpstr>
      <vt:lpstr>Slide 42</vt:lpstr>
      <vt:lpstr>Possible mechanisms to suppress formation of bright galaxies</vt:lpstr>
      <vt:lpstr>An alternative source of energy accretion onto SMBH</vt:lpstr>
      <vt:lpstr>Slide 45</vt:lpstr>
      <vt:lpstr>Slide 46</vt:lpstr>
      <vt:lpstr>Outstanding problems?</vt:lpstr>
      <vt:lpstr>Massive galaxies at z&gt;0</vt:lpstr>
      <vt:lpstr>The Tully-Fisher relation</vt:lpstr>
      <vt:lpstr>How can we reconcile compact z=2 spheroids with their local counterparts?</vt:lpstr>
      <vt:lpstr>Rapid evolution in radius</vt:lpstr>
      <vt:lpstr>Where is the mass added?</vt:lpstr>
      <vt:lpstr>Outstanding problems</vt:lpstr>
      <vt:lpstr>Summary</vt:lpstr>
      <vt:lpstr>Learn more about galaxy formation</vt:lpstr>
    </vt:vector>
  </TitlesOfParts>
  <Company>University of Durham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Carlton Baugh</dc:creator>
  <cp:lastModifiedBy>cmb</cp:lastModifiedBy>
  <cp:revision>167</cp:revision>
  <dcterms:created xsi:type="dcterms:W3CDTF">2007-10-03T14:24:11Z</dcterms:created>
  <dcterms:modified xsi:type="dcterms:W3CDTF">2011-08-30T12:06:53Z</dcterms:modified>
</cp:coreProperties>
</file>