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0" r:id="rId4"/>
    <p:sldId id="286" r:id="rId5"/>
    <p:sldId id="281" r:id="rId6"/>
    <p:sldId id="262" r:id="rId7"/>
    <p:sldId id="263" r:id="rId8"/>
    <p:sldId id="261" r:id="rId9"/>
    <p:sldId id="282" r:id="rId10"/>
    <p:sldId id="260" r:id="rId11"/>
    <p:sldId id="259" r:id="rId12"/>
    <p:sldId id="264" r:id="rId13"/>
    <p:sldId id="279" r:id="rId14"/>
    <p:sldId id="287" r:id="rId15"/>
    <p:sldId id="283" r:id="rId16"/>
    <p:sldId id="265" r:id="rId17"/>
    <p:sldId id="270" r:id="rId18"/>
    <p:sldId id="266" r:id="rId19"/>
    <p:sldId id="284" r:id="rId20"/>
    <p:sldId id="267" r:id="rId21"/>
    <p:sldId id="268" r:id="rId22"/>
    <p:sldId id="285" r:id="rId23"/>
    <p:sldId id="269" r:id="rId24"/>
    <p:sldId id="274" r:id="rId25"/>
    <p:sldId id="258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8" autoAdjust="0"/>
    <p:restoredTop sz="94660"/>
  </p:normalViewPr>
  <p:slideViewPr>
    <p:cSldViewPr>
      <p:cViewPr>
        <p:scale>
          <a:sx n="46" d="100"/>
          <a:sy n="46" d="100"/>
        </p:scale>
        <p:origin x="-58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B8851-4A24-4AC4-8D91-495BAA35BDEF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072C1-7F64-457A-85C6-B7668B20DA4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72C1-7F64-457A-85C6-B7668B20DA4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240-F745-4FA7-A45F-567DD64ECD64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2C55-70E9-4F31-86CD-EF0CA39D5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240-F745-4FA7-A45F-567DD64ECD64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2C55-70E9-4F31-86CD-EF0CA39D5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240-F745-4FA7-A45F-567DD64ECD64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2C55-70E9-4F31-86CD-EF0CA39D5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240-F745-4FA7-A45F-567DD64ECD64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2C55-70E9-4F31-86CD-EF0CA39D5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240-F745-4FA7-A45F-567DD64ECD64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2C55-70E9-4F31-86CD-EF0CA39D5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240-F745-4FA7-A45F-567DD64ECD64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2C55-70E9-4F31-86CD-EF0CA39D5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240-F745-4FA7-A45F-567DD64ECD64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2C55-70E9-4F31-86CD-EF0CA39D5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240-F745-4FA7-A45F-567DD64ECD64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2C55-70E9-4F31-86CD-EF0CA39D5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240-F745-4FA7-A45F-567DD64ECD64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2C55-70E9-4F31-86CD-EF0CA39D5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240-F745-4FA7-A45F-567DD64ECD64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2C55-70E9-4F31-86CD-EF0CA39D5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240-F745-4FA7-A45F-567DD64ECD64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B2C55-70E9-4F31-86CD-EF0CA39D5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59240-F745-4FA7-A45F-567DD64ECD64}" type="datetimeFigureOut">
              <a:rPr lang="en-GB" smtClean="0"/>
              <a:pPr/>
              <a:t>30/08/2011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B2C55-70E9-4F31-86CD-EF0CA39D532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zer\Desktop\work\talks\stfc%20summerschool\lcdm_color1_highres_divx.avi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zer\Desktop\work\talks\stfc%20summerschool\millennium_sim_1024x768.avi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zer\Desktop\work\talks\stfc%20summerschool\Aq-A-2-evolv.avi" TargetMode="Externa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zer\Desktop\work\talks\stfc%20summerschool\S2_960x640.avi" TargetMode="Externa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en-GB" dirty="0" smtClean="0"/>
              <a:t>N-body Simulation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Frazer Pearce</a:t>
            </a:r>
          </a:p>
          <a:p>
            <a:r>
              <a:rPr lang="en-GB" dirty="0" smtClean="0"/>
              <a:t>University of Nottingham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lcdm_color1_highres_divx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3193" y="0"/>
            <a:ext cx="9297193" cy="6972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millennium_sim_1024x768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331" y="-15503"/>
            <a:ext cx="9164671" cy="6873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n-GB" dirty="0" smtClean="0"/>
              <a:t>Gravity</a:t>
            </a:r>
          </a:p>
          <a:p>
            <a:pPr lvl="1"/>
            <a:r>
              <a:rPr lang="en-GB" dirty="0" smtClean="0"/>
              <a:t>Well </a:t>
            </a:r>
            <a:r>
              <a:rPr lang="en-GB" dirty="0" smtClean="0"/>
              <a:t>understood</a:t>
            </a:r>
          </a:p>
          <a:p>
            <a:pPr lvl="1"/>
            <a:r>
              <a:rPr lang="en-GB" dirty="0" smtClean="0"/>
              <a:t>Long range</a:t>
            </a:r>
            <a:endParaRPr lang="en-GB" dirty="0" smtClean="0"/>
          </a:p>
          <a:p>
            <a:pPr lvl="1"/>
            <a:r>
              <a:rPr lang="en-GB" dirty="0" err="1" smtClean="0"/>
              <a:t>Collisionless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Softened on small scales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 computationally challenging </a:t>
            </a:r>
          </a:p>
          <a:p>
            <a:pPr lvl="1"/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4365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Treecode</a:t>
            </a:r>
            <a:endParaRPr lang="en-GB" dirty="0"/>
          </a:p>
        </p:txBody>
      </p:sp>
      <p:pic>
        <p:nvPicPr>
          <p:cNvPr id="4" name="Content Placeholder 3" descr="Barnes_hut_tre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166019"/>
            <a:ext cx="5431333" cy="54313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a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7776864" cy="6778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Why bother with simulation?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Setting up a simulation: initial conditions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Performing a simulation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>
                <a:solidFill>
                  <a:srgbClr val="FF0000"/>
                </a:solidFill>
              </a:rPr>
              <a:t>Re-simulation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Some issues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Run a base simulation.</a:t>
            </a:r>
          </a:p>
          <a:p>
            <a:r>
              <a:rPr lang="en-GB" dirty="0" smtClean="0"/>
              <a:t>Trace particles from final region of interest back to initial conditions.</a:t>
            </a:r>
          </a:p>
          <a:p>
            <a:r>
              <a:rPr lang="en-GB" dirty="0" smtClean="0"/>
              <a:t>Place higher resolution/lower mass particles where these particles come from.</a:t>
            </a:r>
          </a:p>
          <a:p>
            <a:r>
              <a:rPr lang="en-GB" dirty="0" smtClean="0"/>
              <a:t>Re-run simulation.</a:t>
            </a:r>
          </a:p>
          <a:p>
            <a:r>
              <a:rPr lang="en-GB" dirty="0" smtClean="0"/>
              <a:t>Check no high mass particles enter region of interest.</a:t>
            </a:r>
          </a:p>
          <a:p>
            <a:r>
              <a:rPr lang="en-GB" dirty="0" smtClean="0"/>
              <a:t>Repeat.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pics_of_Aq-A_halos_with_lines_2060x30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556473" y="-1116315"/>
            <a:ext cx="6048673" cy="90906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q-A-2-evolv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Why bother with simulation?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Setting up a simulation: initial conditions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Performing a simulation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Re-simulation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>
                <a:solidFill>
                  <a:srgbClr val="FF0000"/>
                </a:solidFill>
              </a:rPr>
              <a:t>Some issues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>
              <a:buFont typeface="Courier New" pitchFamily="49" charset="0"/>
              <a:buChar char="o"/>
            </a:pPr>
            <a:r>
              <a:rPr lang="en-GB" dirty="0" smtClean="0">
                <a:solidFill>
                  <a:srgbClr val="FF0000"/>
                </a:solidFill>
              </a:rPr>
              <a:t>Why bother with simulation?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Setting up a simulation: initial conditions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Performing a simulation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Re-simulation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Some issues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Amount of substructure</a:t>
            </a:r>
            <a:endParaRPr lang="en-GB" dirty="0"/>
          </a:p>
        </p:txBody>
      </p:sp>
      <p:pic>
        <p:nvPicPr>
          <p:cNvPr id="4" name="Content Placeholder 3" descr="080807dm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4029828" cy="4525963"/>
          </a:xfrm>
        </p:spPr>
      </p:pic>
      <p:pic>
        <p:nvPicPr>
          <p:cNvPr id="5" name="Picture 4" descr="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7324" y="2060848"/>
            <a:ext cx="4113792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Inner slope of halo profile</a:t>
            </a:r>
            <a:endParaRPr lang="en-GB" dirty="0"/>
          </a:p>
        </p:txBody>
      </p:sp>
      <p:pic>
        <p:nvPicPr>
          <p:cNvPr id="4" name="Content Placeholder 3" descr="MNR_7586_f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4608924" cy="4525963"/>
          </a:xfrm>
        </p:spPr>
      </p:pic>
      <p:pic>
        <p:nvPicPr>
          <p:cNvPr id="5" name="Content Placeholder 7" descr="MNR_7586_f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628800"/>
            <a:ext cx="2213185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Why bother with simulation?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Setting up a simulation: initial conditions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Performing a simulation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Re-simulation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Some issues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>
                <a:solidFill>
                  <a:srgbClr val="FF0000"/>
                </a:solidFill>
              </a:rPr>
              <a:t>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Problem: baryons!</a:t>
            </a:r>
            <a:endParaRPr lang="en-GB" dirty="0"/>
          </a:p>
        </p:txBody>
      </p:sp>
      <p:pic>
        <p:nvPicPr>
          <p:cNvPr id="6" name="Content Placeholder 5" descr="MNR_16613_f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376" y="1617532"/>
            <a:ext cx="7500984" cy="4979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2_960x64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404664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Era of giant pure N-body simulations over.</a:t>
            </a:r>
          </a:p>
          <a:p>
            <a:pPr lvl="1"/>
            <a:r>
              <a:rPr lang="en-GB" dirty="0" smtClean="0"/>
              <a:t>Resolved down to scale baryon physics dominates</a:t>
            </a:r>
          </a:p>
          <a:p>
            <a:pPr lvl="1"/>
            <a:r>
              <a:rPr lang="en-GB" dirty="0" smtClean="0"/>
              <a:t>Fluctuations remain l</a:t>
            </a:r>
            <a:r>
              <a:rPr lang="en-GB" dirty="0" smtClean="0"/>
              <a:t>inear on largest scales</a:t>
            </a:r>
            <a:endParaRPr lang="en-GB" dirty="0" smtClean="0"/>
          </a:p>
          <a:p>
            <a:r>
              <a:rPr lang="en-GB" dirty="0" smtClean="0"/>
              <a:t>Still need to understand them to get underlying framework correct.</a:t>
            </a:r>
          </a:p>
          <a:p>
            <a:r>
              <a:rPr lang="en-GB" dirty="0" smtClean="0"/>
              <a:t>Hydro-simulations far more physically challenging.</a:t>
            </a:r>
          </a:p>
          <a:p>
            <a:r>
              <a:rPr lang="en-GB" dirty="0" smtClean="0"/>
              <a:t>Integrated </a:t>
            </a:r>
            <a:r>
              <a:rPr lang="en-GB" smtClean="0"/>
              <a:t>sub-grid </a:t>
            </a:r>
            <a:r>
              <a:rPr lang="en-GB" smtClean="0"/>
              <a:t>physics model </a:t>
            </a:r>
            <a:r>
              <a:rPr lang="en-GB" dirty="0" smtClean="0"/>
              <a:t>required.  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en-GB" dirty="0" smtClean="0"/>
              <a:t>N-body Simulation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Frazer Pearce</a:t>
            </a:r>
          </a:p>
          <a:p>
            <a:r>
              <a:rPr lang="en-GB" dirty="0" smtClean="0"/>
              <a:t>University of Nottingham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bother?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Theory (and simulation) one of UK’s traditional strengths.</a:t>
            </a:r>
          </a:p>
          <a:p>
            <a:r>
              <a:rPr lang="en-GB" dirty="0" smtClean="0"/>
              <a:t>Aids interpretation of what is being observed.</a:t>
            </a:r>
          </a:p>
          <a:p>
            <a:r>
              <a:rPr lang="en-GB" dirty="0" smtClean="0"/>
              <a:t>Guides new observations.</a:t>
            </a:r>
          </a:p>
          <a:p>
            <a:pPr lvl="1"/>
            <a:r>
              <a:rPr lang="en-GB" dirty="0" smtClean="0"/>
              <a:t>Observing proposals</a:t>
            </a:r>
          </a:p>
          <a:p>
            <a:pPr lvl="1"/>
            <a:r>
              <a:rPr lang="en-GB" dirty="0" smtClean="0"/>
              <a:t>Instrument design</a:t>
            </a:r>
          </a:p>
          <a:p>
            <a:pPr lvl="1"/>
            <a:r>
              <a:rPr lang="en-GB" dirty="0" smtClean="0"/>
              <a:t>Reduction pipeline testing and training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Only small fraction of Universe visible...</a:t>
            </a:r>
            <a:endParaRPr lang="en-GB" dirty="0"/>
          </a:p>
        </p:txBody>
      </p:sp>
      <p:pic>
        <p:nvPicPr>
          <p:cNvPr id="4" name="Content Placeholder 3" descr="375px-DarkMatter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7622856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Why bother with simulation?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>
                <a:solidFill>
                  <a:srgbClr val="FF0000"/>
                </a:solidFill>
              </a:rPr>
              <a:t>Setting up a simulation: initial conditions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Performing a simulation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Re-simulation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Some issues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globes_wmap_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886" y="1297459"/>
            <a:ext cx="9159626" cy="4579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Impose small fluctuations on a uniform distribution.</a:t>
            </a:r>
          </a:p>
          <a:p>
            <a:r>
              <a:rPr lang="en-GB" dirty="0" smtClean="0"/>
              <a:t>Fluctuations set via “precision cosmology” and transfer function. Typically use CMBFAST.</a:t>
            </a:r>
          </a:p>
          <a:p>
            <a:r>
              <a:rPr lang="el-GR" dirty="0" smtClean="0"/>
              <a:t>Λ</a:t>
            </a:r>
            <a:r>
              <a:rPr lang="en-GB" dirty="0" smtClean="0"/>
              <a:t>, </a:t>
            </a:r>
            <a:r>
              <a:rPr lang="el-GR" dirty="0" smtClean="0"/>
              <a:t>Ω</a:t>
            </a:r>
            <a:r>
              <a:rPr lang="en-GB" dirty="0" smtClean="0"/>
              <a:t>, n, h, </a:t>
            </a:r>
            <a:r>
              <a:rPr lang="el-GR" dirty="0" smtClean="0"/>
              <a:t>σ</a:t>
            </a:r>
            <a:r>
              <a:rPr lang="en-GB" baseline="-25000" dirty="0" smtClean="0"/>
              <a:t>8 </a:t>
            </a:r>
            <a:r>
              <a:rPr lang="en-GB" dirty="0" smtClean="0"/>
              <a:t>etc from observation (WMAP)</a:t>
            </a:r>
            <a:r>
              <a:rPr lang="en-GB" baseline="-25000" dirty="0" smtClean="0"/>
              <a:t> </a:t>
            </a:r>
            <a:endParaRPr lang="en-GB" dirty="0" smtClean="0"/>
          </a:p>
          <a:p>
            <a:r>
              <a:rPr lang="en-GB" dirty="0" smtClean="0"/>
              <a:t>Amplify to start </a:t>
            </a:r>
            <a:r>
              <a:rPr lang="en-GB" dirty="0" err="1" smtClean="0"/>
              <a:t>redshift</a:t>
            </a:r>
            <a:r>
              <a:rPr lang="en-GB" dirty="0" smtClean="0"/>
              <a:t> using </a:t>
            </a:r>
            <a:r>
              <a:rPr lang="en-GB" dirty="0" err="1" smtClean="0"/>
              <a:t>Zel’dovitch</a:t>
            </a:r>
            <a:r>
              <a:rPr lang="en-GB" dirty="0" smtClean="0"/>
              <a:t> approximation.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MB_Timeline3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24544" y="-27384"/>
            <a:ext cx="9567462" cy="6885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GB" dirty="0" smtClean="0"/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Why bother with simulation?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Setting up a simulation: initial conditions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>
                <a:solidFill>
                  <a:srgbClr val="FF0000"/>
                </a:solidFill>
              </a:rPr>
              <a:t>Performing a simulation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Re-simulation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Some issues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373</Words>
  <Application>Microsoft Office PowerPoint</Application>
  <PresentationFormat>On-screen Show (4:3)</PresentationFormat>
  <Paragraphs>119</Paragraphs>
  <Slides>26</Slides>
  <Notes>26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N-body Simulation</vt:lpstr>
      <vt:lpstr>Outline</vt:lpstr>
      <vt:lpstr>Why bother?</vt:lpstr>
      <vt:lpstr>Only small fraction of Universe visible...</vt:lpstr>
      <vt:lpstr>Outline</vt:lpstr>
      <vt:lpstr>Slide 6</vt:lpstr>
      <vt:lpstr>Initial conditions</vt:lpstr>
      <vt:lpstr>Slide 8</vt:lpstr>
      <vt:lpstr>Outline</vt:lpstr>
      <vt:lpstr>Slide 10</vt:lpstr>
      <vt:lpstr>Slide 11</vt:lpstr>
      <vt:lpstr>Physics</vt:lpstr>
      <vt:lpstr>Treecode</vt:lpstr>
      <vt:lpstr>Slide 14</vt:lpstr>
      <vt:lpstr>Outline</vt:lpstr>
      <vt:lpstr>Re-simulation</vt:lpstr>
      <vt:lpstr>Slide 17</vt:lpstr>
      <vt:lpstr>Slide 18</vt:lpstr>
      <vt:lpstr>Outline</vt:lpstr>
      <vt:lpstr>Amount of substructure</vt:lpstr>
      <vt:lpstr>Inner slope of halo profile</vt:lpstr>
      <vt:lpstr>Outline</vt:lpstr>
      <vt:lpstr>Problem: baryons!</vt:lpstr>
      <vt:lpstr>Slide 24</vt:lpstr>
      <vt:lpstr>Conclusions</vt:lpstr>
      <vt:lpstr>N-body Simulation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N-body Simulation</dc:title>
  <dc:creator>Frazer Pearce</dc:creator>
  <cp:lastModifiedBy>Frazer Pearce</cp:lastModifiedBy>
  <cp:revision>46</cp:revision>
  <dcterms:created xsi:type="dcterms:W3CDTF">2011-08-28T10:22:36Z</dcterms:created>
  <dcterms:modified xsi:type="dcterms:W3CDTF">2011-08-30T08:46:39Z</dcterms:modified>
</cp:coreProperties>
</file>