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6" r:id="rId2"/>
    <p:sldMasterId id="2147483698" r:id="rId3"/>
    <p:sldMasterId id="2147483723" r:id="rId4"/>
    <p:sldMasterId id="2147483736" r:id="rId5"/>
    <p:sldMasterId id="2147483749" r:id="rId6"/>
  </p:sldMasterIdLst>
  <p:notesMasterIdLst>
    <p:notesMasterId r:id="rId27"/>
  </p:notesMasterIdLst>
  <p:sldIdLst>
    <p:sldId id="859" r:id="rId7"/>
    <p:sldId id="702" r:id="rId8"/>
    <p:sldId id="918" r:id="rId9"/>
    <p:sldId id="928" r:id="rId10"/>
    <p:sldId id="909" r:id="rId11"/>
    <p:sldId id="912" r:id="rId12"/>
    <p:sldId id="910" r:id="rId13"/>
    <p:sldId id="913" r:id="rId14"/>
    <p:sldId id="919" r:id="rId15"/>
    <p:sldId id="914" r:id="rId16"/>
    <p:sldId id="648" r:id="rId17"/>
    <p:sldId id="927" r:id="rId18"/>
    <p:sldId id="754" r:id="rId19"/>
    <p:sldId id="921" r:id="rId20"/>
    <p:sldId id="916" r:id="rId21"/>
    <p:sldId id="922" r:id="rId22"/>
    <p:sldId id="924" r:id="rId23"/>
    <p:sldId id="890" r:id="rId24"/>
    <p:sldId id="925" r:id="rId25"/>
    <p:sldId id="926" r:id="rId26"/>
  </p:sldIdLst>
  <p:sldSz cx="9144000" cy="6858000" type="screen4x3"/>
  <p:notesSz cx="7315200" cy="9601200"/>
  <p:defaultTextStyle>
    <a:defPPr>
      <a:defRPr lang="en-GB"/>
    </a:defPPr>
    <a:lvl1pPr algn="ctr" rtl="0" fontAlgn="base">
      <a:spcBef>
        <a:spcPct val="0"/>
      </a:spcBef>
      <a:spcAft>
        <a:spcPct val="0"/>
      </a:spcAft>
      <a:defRPr sz="2400" kern="1200">
        <a:solidFill>
          <a:srgbClr val="FFFF00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rgbClr val="FFFF00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rgbClr val="FFFF00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rgbClr val="FFFF00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rgbClr val="FFFF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rgbClr val="FFFF00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rgbClr val="FFFF00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rgbClr val="FFFF00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rgbClr val="FFFF00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CC00"/>
    <a:srgbClr val="5F5F5F"/>
    <a:srgbClr val="000066"/>
    <a:srgbClr val="00CCFF"/>
    <a:srgbClr val="00FF00"/>
    <a:srgbClr val="FF3300"/>
    <a:srgbClr val="800000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18" autoAdjust="0"/>
    <p:restoredTop sz="94737" autoAdjust="0"/>
  </p:normalViewPr>
  <p:slideViewPr>
    <p:cSldViewPr>
      <p:cViewPr>
        <p:scale>
          <a:sx n="68" d="100"/>
          <a:sy n="68" d="100"/>
        </p:scale>
        <p:origin x="-1422" y="-120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9" d="100"/>
        <a:sy n="69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0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06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0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290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0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D03F5B1-3877-4836-A2CF-B07A2C6EA91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5FA3D2-ECE5-4336-B4FF-38E7E1E68A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advTm="2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06EED-3475-42D9-954B-4015575E554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advTm="2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59878-58F7-4E27-8845-D9E776F20C7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advTm="20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B32E1-DF9C-4EA5-93E3-9BCA80BBDE6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advTm="20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1B3C41-40CA-49FB-B489-2AF586879BFF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0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997003-3F63-4626-92B3-5538FF134163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0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DA9CD1-BB9E-4E34-9465-6A146DA38F95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0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52EDFE-159C-4D24-867F-D4725388093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0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43F2A4-7ABA-4678-8BD6-82B82C87C44B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0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51CB7B-3349-479E-BC4B-BA83AD9316B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0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D76DB1-A760-4FE8-B0E1-B823441CBF6B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FA2B8-B23F-469E-915C-45233093A1A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advTm="2000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B9540E-C1BF-4ED8-9212-5CA7C52901FD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0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99630-C978-4706-8C83-93CF2583B803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0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9FE35F-F60E-4D76-89DF-22AEE5D153ED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000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F3400D-29A0-4DDE-80B5-295C0A0421CA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000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5FA3D2-ECE5-4336-B4FF-38E7E1E68AB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000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FA2B8-B23F-469E-915C-45233093A1A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000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C0C94-4624-4269-B382-75BC93415D1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000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C201D-F0A8-4498-8B4E-7D8A26ED364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000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D37C7-5FBD-47D7-89E7-D2C6D65D401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000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C3773-0485-4E7B-80F0-02B6F89DCF7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C0C94-4624-4269-B382-75BC93415D1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advTm="2000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F84B4-629F-49F2-AFB9-285AFAD90A1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000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82EE3-7482-464A-BC47-E6F96799B83A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000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97780-7A66-4EF0-ABFC-3F2AB48C889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000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06EED-3475-42D9-954B-4015575E554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000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59878-58F7-4E27-8845-D9E776F20C7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000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B32E1-DF9C-4EA5-93E3-9BCA80BBDE6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000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5FA3D2-ECE5-4336-B4FF-38E7E1E68AB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000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FA2B8-B23F-469E-915C-45233093A1A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000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C0C94-4624-4269-B382-75BC93415D1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000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C201D-F0A8-4498-8B4E-7D8A26ED364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C201D-F0A8-4498-8B4E-7D8A26ED364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advTm="2000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D37C7-5FBD-47D7-89E7-D2C6D65D401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000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C3773-0485-4E7B-80F0-02B6F89DCF7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000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F84B4-629F-49F2-AFB9-285AFAD90A1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000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82EE3-7482-464A-BC47-E6F96799B83A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000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97780-7A66-4EF0-ABFC-3F2AB48C889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000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06EED-3475-42D9-954B-4015575E554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000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59878-58F7-4E27-8845-D9E776F20C7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000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B32E1-DF9C-4EA5-93E3-9BCA80BBDE6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000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5FA3D2-ECE5-4336-B4FF-38E7E1E68AB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000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FA2B8-B23F-469E-915C-45233093A1A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D37C7-5FBD-47D7-89E7-D2C6D65D401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advTm="2000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C0C94-4624-4269-B382-75BC93415D1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000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C201D-F0A8-4498-8B4E-7D8A26ED364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000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D37C7-5FBD-47D7-89E7-D2C6D65D401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000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C3773-0485-4E7B-80F0-02B6F89DCF7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000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F84B4-629F-49F2-AFB9-285AFAD90A1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000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82EE3-7482-464A-BC47-E6F96799B83A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000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97780-7A66-4EF0-ABFC-3F2AB48C889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000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06EED-3475-42D9-954B-4015575E554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000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59878-58F7-4E27-8845-D9E776F20C7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000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B32E1-DF9C-4EA5-93E3-9BCA80BBDE6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C3773-0485-4E7B-80F0-02B6F89DCF7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advTm="2000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5FA3D2-ECE5-4336-B4FF-38E7E1E68AB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000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FA2B8-B23F-469E-915C-45233093A1A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000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C0C94-4624-4269-B382-75BC93415D1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000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C201D-F0A8-4498-8B4E-7D8A26ED364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000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D37C7-5FBD-47D7-89E7-D2C6D65D401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000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C3773-0485-4E7B-80F0-02B6F89DCF7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000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F84B4-629F-49F2-AFB9-285AFAD90A1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000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82EE3-7482-464A-BC47-E6F96799B83A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000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97780-7A66-4EF0-ABFC-3F2AB48C889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000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06EED-3475-42D9-954B-4015575E554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F84B4-629F-49F2-AFB9-285AFAD90A1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advTm="2000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59878-58F7-4E27-8845-D9E776F20C7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000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B32E1-DF9C-4EA5-93E3-9BCA80BBDE6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82EE3-7482-464A-BC47-E6F96799B83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advTm="2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97780-7A66-4EF0-ABFC-3F2AB48C88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advTm="2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7CF1606-64BE-4182-90C2-7789F199ADF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ransition advTm="20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/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998E961-F2C9-4715-A093-CF0AADE5E9C6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advTm="2000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7CF1606-64BE-4182-90C2-7789F199ADF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ransition advTm="20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7CF1606-64BE-4182-90C2-7789F199ADF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ransition advTm="20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7CF1606-64BE-4182-90C2-7789F199ADF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transition advTm="20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7CF1606-64BE-4182-90C2-7789F199ADF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transition advTm="20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Hubble_Extreme_Deep_Field_(full_resolution).png"/>
          <p:cNvPicPr>
            <a:picLocks noChangeAspect="1"/>
          </p:cNvPicPr>
          <p:nvPr/>
        </p:nvPicPr>
        <p:blipFill>
          <a:blip r:embed="rId2" cstate="print"/>
          <a:srcRect b="14370"/>
          <a:stretch>
            <a:fillRect/>
          </a:stretch>
        </p:blipFill>
        <p:spPr>
          <a:xfrm>
            <a:off x="0" y="-44624"/>
            <a:ext cx="9180512" cy="6858000"/>
          </a:xfrm>
          <a:prstGeom prst="rect">
            <a:avLst/>
          </a:prstGeom>
        </p:spPr>
      </p:pic>
      <p:sp>
        <p:nvSpPr>
          <p:cNvPr id="1289224" name="Rectangle 8"/>
          <p:cNvSpPr>
            <a:spLocks noChangeArrowheads="1"/>
          </p:cNvSpPr>
          <p:nvPr/>
        </p:nvSpPr>
        <p:spPr bwMode="auto">
          <a:xfrm>
            <a:off x="990600" y="2819400"/>
            <a:ext cx="7620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>
              <a:defRPr/>
            </a:pPr>
            <a:endParaRPr lang="en-US" sz="8000" b="1" i="1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89234" name="Text Box 18"/>
          <p:cNvSpPr txBox="1">
            <a:spLocks noChangeArrowheads="1"/>
          </p:cNvSpPr>
          <p:nvPr/>
        </p:nvSpPr>
        <p:spPr bwMode="auto">
          <a:xfrm>
            <a:off x="225130" y="4729207"/>
            <a:ext cx="6003054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3600" b="1" dirty="0" smtClean="0">
                <a:latin typeface="Arial" pitchFamily="34" charset="0"/>
                <a:cs typeface="Arial" pitchFamily="34" charset="0"/>
              </a:rPr>
              <a:t>Martin Hendry</a:t>
            </a:r>
          </a:p>
          <a:p>
            <a:pPr algn="ctr">
              <a:defRPr/>
            </a:pPr>
            <a:r>
              <a:rPr lang="en-GB" sz="2800" b="1" dirty="0" smtClean="0">
                <a:latin typeface="Arial" pitchFamily="34" charset="0"/>
                <a:cs typeface="Arial" pitchFamily="34" charset="0"/>
              </a:rPr>
              <a:t>School of Physics and Astronomy</a:t>
            </a:r>
            <a:endParaRPr lang="en-GB" sz="2800" b="1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GB" sz="2800" b="1" dirty="0">
                <a:latin typeface="Arial" pitchFamily="34" charset="0"/>
                <a:cs typeface="Arial" pitchFamily="34" charset="0"/>
              </a:rPr>
              <a:t>University of Glasgow</a:t>
            </a:r>
          </a:p>
        </p:txBody>
      </p:sp>
      <p:sp>
        <p:nvSpPr>
          <p:cNvPr id="20" name="WordArt 26"/>
          <p:cNvSpPr>
            <a:spLocks noChangeArrowheads="1" noChangeShapeType="1" noTextEdit="1"/>
          </p:cNvSpPr>
          <p:nvPr/>
        </p:nvSpPr>
        <p:spPr bwMode="auto">
          <a:xfrm>
            <a:off x="35000" y="477193"/>
            <a:ext cx="6625232" cy="3671887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r>
              <a:rPr lang="en-GB" sz="3600" kern="1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FF33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/>
              </a:rPr>
              <a:t>Isotopes, the Big Bang </a:t>
            </a:r>
            <a:endParaRPr lang="en-GB" sz="3600" kern="10" dirty="0">
              <a:ln w="12700">
                <a:solidFill>
                  <a:srgbClr val="B2B2B2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CC00"/>
                  </a:gs>
                  <a:gs pos="100000">
                    <a:srgbClr val="FF33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Arial Black"/>
            </a:endParaRPr>
          </a:p>
          <a:p>
            <a:r>
              <a:rPr lang="en-GB" sz="3600" kern="1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FF33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/>
              </a:rPr>
              <a:t>and the </a:t>
            </a:r>
            <a:r>
              <a:rPr lang="en-GB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FF33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/>
              </a:rPr>
              <a:t>Dark Side </a:t>
            </a:r>
          </a:p>
          <a:p>
            <a:r>
              <a:rPr lang="en-GB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FF33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/>
              </a:rPr>
              <a:t>of the Universe</a:t>
            </a:r>
          </a:p>
        </p:txBody>
      </p:sp>
      <p:pic>
        <p:nvPicPr>
          <p:cNvPr id="20481" name="Picture 1" descr="C:\gu_stuff\outreach\sis\sis2010\projects\pecha kucha\the-big-bang-theory-10.jpg"/>
          <p:cNvPicPr>
            <a:picLocks noChangeAspect="1" noChangeArrowheads="1"/>
          </p:cNvPicPr>
          <p:nvPr/>
        </p:nvPicPr>
        <p:blipFill>
          <a:blip r:embed="rId3" cstate="print"/>
          <a:srcRect b="21420"/>
          <a:stretch>
            <a:fillRect/>
          </a:stretch>
        </p:blipFill>
        <p:spPr bwMode="auto">
          <a:xfrm>
            <a:off x="6516216" y="476672"/>
            <a:ext cx="2376264" cy="1400452"/>
          </a:xfrm>
          <a:prstGeom prst="rect">
            <a:avLst/>
          </a:prstGeom>
          <a:noFill/>
        </p:spPr>
      </p:pic>
      <p:pic>
        <p:nvPicPr>
          <p:cNvPr id="9" name="Picture 2" descr="hubble_1919"/>
          <p:cNvPicPr>
            <a:picLocks noChangeAspect="1" noChangeArrowheads="1"/>
          </p:cNvPicPr>
          <p:nvPr/>
        </p:nvPicPr>
        <p:blipFill>
          <a:blip r:embed="rId4" cstate="print"/>
          <a:srcRect b="5016"/>
          <a:stretch>
            <a:fillRect/>
          </a:stretch>
        </p:blipFill>
        <p:spPr bwMode="auto">
          <a:xfrm>
            <a:off x="6804248" y="2276872"/>
            <a:ext cx="1742193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 cstate="print"/>
          <a:srcRect l="16165" t="7123" b="6556"/>
          <a:stretch>
            <a:fillRect/>
          </a:stretch>
        </p:blipFill>
        <p:spPr bwMode="auto">
          <a:xfrm>
            <a:off x="4572000" y="260648"/>
            <a:ext cx="4392488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180749" y="6156012"/>
            <a:ext cx="3063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800" dirty="0" smtClean="0">
                <a:solidFill>
                  <a:schemeClr val="bg1"/>
                </a:solidFill>
              </a:rPr>
              <a:t>Baryon density  ( 10</a:t>
            </a:r>
            <a:r>
              <a:rPr lang="en-GB" sz="1800" baseline="30000" dirty="0" smtClean="0">
                <a:solidFill>
                  <a:schemeClr val="bg1"/>
                </a:solidFill>
              </a:rPr>
              <a:t>-40</a:t>
            </a:r>
            <a:r>
              <a:rPr lang="en-GB" sz="1800" dirty="0" smtClean="0">
                <a:solidFill>
                  <a:schemeClr val="bg1"/>
                </a:solidFill>
              </a:rPr>
              <a:t> kg m</a:t>
            </a:r>
            <a:r>
              <a:rPr lang="en-GB" sz="1800" baseline="30000" dirty="0" smtClean="0">
                <a:solidFill>
                  <a:schemeClr val="bg1"/>
                </a:solidFill>
              </a:rPr>
              <a:t>-3</a:t>
            </a:r>
            <a:r>
              <a:rPr lang="en-GB" sz="1800" dirty="0" smtClean="0">
                <a:solidFill>
                  <a:schemeClr val="bg1"/>
                </a:solidFill>
              </a:rPr>
              <a:t> )</a:t>
            </a:r>
            <a:endParaRPr lang="en-GB" sz="1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92080" y="5857527"/>
            <a:ext cx="3057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 smtClean="0">
                <a:solidFill>
                  <a:schemeClr val="bg1"/>
                </a:solidFill>
              </a:rPr>
              <a:t>1                         2                                 5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45153" y="397694"/>
            <a:ext cx="498855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0.25</a:t>
            </a:r>
          </a:p>
          <a:p>
            <a:endParaRPr lang="en-GB" sz="600" dirty="0" smtClean="0">
              <a:solidFill>
                <a:schemeClr val="bg1"/>
              </a:solidFill>
            </a:endParaRPr>
          </a:p>
          <a:p>
            <a:r>
              <a:rPr lang="en-GB" sz="1400" dirty="0" smtClean="0">
                <a:solidFill>
                  <a:schemeClr val="bg1"/>
                </a:solidFill>
              </a:rPr>
              <a:t>0.24</a:t>
            </a:r>
          </a:p>
          <a:p>
            <a:endParaRPr lang="en-GB" sz="600" dirty="0" smtClean="0">
              <a:solidFill>
                <a:schemeClr val="bg1"/>
              </a:solidFill>
            </a:endParaRPr>
          </a:p>
          <a:p>
            <a:r>
              <a:rPr lang="en-GB" sz="1400" dirty="0" smtClean="0">
                <a:solidFill>
                  <a:schemeClr val="bg1"/>
                </a:solidFill>
              </a:rPr>
              <a:t>0.23</a:t>
            </a:r>
          </a:p>
          <a:p>
            <a:endParaRPr lang="en-GB" sz="600" dirty="0" smtClean="0">
              <a:solidFill>
                <a:schemeClr val="bg1"/>
              </a:solidFill>
            </a:endParaRPr>
          </a:p>
          <a:p>
            <a:r>
              <a:rPr lang="en-GB" sz="1400" dirty="0" smtClean="0">
                <a:solidFill>
                  <a:schemeClr val="bg1"/>
                </a:solidFill>
              </a:rPr>
              <a:t>0.22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27965" y="908720"/>
            <a:ext cx="2004075" cy="400110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l"/>
            <a:r>
              <a:rPr lang="en-GB" sz="2000" baseline="30000" dirty="0" smtClean="0">
                <a:solidFill>
                  <a:schemeClr val="bg1"/>
                </a:solidFill>
              </a:rPr>
              <a:t>4</a:t>
            </a:r>
            <a:r>
              <a:rPr lang="en-GB" sz="2000" dirty="0" smtClean="0">
                <a:solidFill>
                  <a:schemeClr val="bg1"/>
                </a:solidFill>
              </a:rPr>
              <a:t>He mass fraction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39952" y="2348880"/>
            <a:ext cx="522899" cy="35240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10</a:t>
            </a:r>
            <a:r>
              <a:rPr lang="en-GB" sz="1400" baseline="30000" dirty="0" smtClean="0">
                <a:solidFill>
                  <a:schemeClr val="bg1"/>
                </a:solidFill>
              </a:rPr>
              <a:t>-4</a:t>
            </a:r>
          </a:p>
          <a:p>
            <a:endParaRPr lang="en-GB" sz="1400" dirty="0" smtClean="0">
              <a:solidFill>
                <a:schemeClr val="bg1"/>
              </a:solidFill>
            </a:endParaRPr>
          </a:p>
          <a:p>
            <a:endParaRPr lang="en-GB" sz="1400" dirty="0" smtClean="0">
              <a:solidFill>
                <a:schemeClr val="bg1"/>
              </a:solidFill>
            </a:endParaRPr>
          </a:p>
          <a:p>
            <a:endParaRPr lang="en-GB" sz="1400" dirty="0" smtClean="0">
              <a:solidFill>
                <a:schemeClr val="bg1"/>
              </a:solidFill>
            </a:endParaRPr>
          </a:p>
          <a:p>
            <a:endParaRPr lang="en-GB" sz="600" dirty="0" smtClean="0">
              <a:solidFill>
                <a:schemeClr val="bg1"/>
              </a:solidFill>
            </a:endParaRPr>
          </a:p>
          <a:p>
            <a:endParaRPr lang="en-GB" sz="1400" dirty="0" smtClean="0">
              <a:solidFill>
                <a:schemeClr val="bg1"/>
              </a:solidFill>
            </a:endParaRPr>
          </a:p>
          <a:p>
            <a:r>
              <a:rPr lang="en-GB" sz="1400" dirty="0" smtClean="0">
                <a:solidFill>
                  <a:schemeClr val="bg1"/>
                </a:solidFill>
              </a:rPr>
              <a:t>10</a:t>
            </a:r>
            <a:r>
              <a:rPr lang="en-GB" sz="1400" baseline="30000" dirty="0" smtClean="0">
                <a:solidFill>
                  <a:schemeClr val="bg1"/>
                </a:solidFill>
              </a:rPr>
              <a:t>-5</a:t>
            </a:r>
          </a:p>
          <a:p>
            <a:endParaRPr lang="en-GB" sz="900" dirty="0" smtClean="0">
              <a:solidFill>
                <a:schemeClr val="bg1"/>
              </a:solidFill>
            </a:endParaRPr>
          </a:p>
          <a:p>
            <a:endParaRPr lang="en-GB" sz="600" dirty="0" smtClean="0">
              <a:solidFill>
                <a:schemeClr val="bg1"/>
              </a:solidFill>
            </a:endParaRPr>
          </a:p>
          <a:p>
            <a:endParaRPr lang="en-GB" sz="600" dirty="0" smtClean="0">
              <a:solidFill>
                <a:schemeClr val="bg1"/>
              </a:solidFill>
            </a:endParaRPr>
          </a:p>
          <a:p>
            <a:r>
              <a:rPr lang="en-GB" sz="1400" dirty="0" smtClean="0">
                <a:solidFill>
                  <a:schemeClr val="bg1"/>
                </a:solidFill>
              </a:rPr>
              <a:t>10</a:t>
            </a:r>
            <a:r>
              <a:rPr lang="en-GB" sz="1400" baseline="30000" dirty="0" smtClean="0">
                <a:solidFill>
                  <a:schemeClr val="bg1"/>
                </a:solidFill>
              </a:rPr>
              <a:t>-9</a:t>
            </a:r>
          </a:p>
          <a:p>
            <a:endParaRPr lang="en-GB" sz="1400" dirty="0" smtClean="0">
              <a:solidFill>
                <a:schemeClr val="bg1"/>
              </a:solidFill>
            </a:endParaRPr>
          </a:p>
          <a:p>
            <a:endParaRPr lang="en-GB" sz="1400" dirty="0" smtClean="0">
              <a:solidFill>
                <a:schemeClr val="bg1"/>
              </a:solidFill>
            </a:endParaRPr>
          </a:p>
          <a:p>
            <a:endParaRPr lang="en-GB" sz="1400" dirty="0" smtClean="0">
              <a:solidFill>
                <a:schemeClr val="bg1"/>
              </a:solidFill>
            </a:endParaRPr>
          </a:p>
          <a:p>
            <a:endParaRPr lang="en-GB" sz="1050" dirty="0" smtClean="0">
              <a:solidFill>
                <a:schemeClr val="bg1"/>
              </a:solidFill>
            </a:endParaRPr>
          </a:p>
          <a:p>
            <a:endParaRPr lang="en-GB" sz="1400" dirty="0" smtClean="0">
              <a:solidFill>
                <a:schemeClr val="bg1"/>
              </a:solidFill>
            </a:endParaRPr>
          </a:p>
          <a:p>
            <a:endParaRPr lang="en-GB" sz="1400" dirty="0" smtClean="0">
              <a:solidFill>
                <a:schemeClr val="bg1"/>
              </a:solidFill>
            </a:endParaRPr>
          </a:p>
          <a:p>
            <a:r>
              <a:rPr lang="en-GB" sz="1400" dirty="0" smtClean="0">
                <a:solidFill>
                  <a:schemeClr val="bg1"/>
                </a:solidFill>
              </a:rPr>
              <a:t>10</a:t>
            </a:r>
            <a:r>
              <a:rPr lang="en-GB" sz="1400" baseline="30000" dirty="0" smtClean="0">
                <a:solidFill>
                  <a:schemeClr val="bg1"/>
                </a:solidFill>
              </a:rPr>
              <a:t>-10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67284" y="4077072"/>
            <a:ext cx="2380780" cy="400110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l"/>
            <a:r>
              <a:rPr lang="en-GB" sz="2000" dirty="0" smtClean="0">
                <a:solidFill>
                  <a:schemeClr val="bg1"/>
                </a:solidFill>
              </a:rPr>
              <a:t>Fraction relative to H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552" y="332656"/>
            <a:ext cx="244827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 smtClean="0">
                <a:latin typeface="Arial" pitchFamily="34" charset="0"/>
                <a:cs typeface="Arial" pitchFamily="34" charset="0"/>
              </a:rPr>
              <a:t>Observed </a:t>
            </a:r>
            <a:r>
              <a:rPr lang="en-GB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en-GB" b="1" dirty="0" smtClean="0">
                <a:latin typeface="Arial" pitchFamily="34" charset="0"/>
                <a:cs typeface="Arial" pitchFamily="34" charset="0"/>
              </a:rPr>
              <a:t>predicted </a:t>
            </a:r>
            <a:r>
              <a:rPr lang="en-GB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abundances </a:t>
            </a:r>
          </a:p>
          <a:p>
            <a:pPr algn="l"/>
            <a:r>
              <a:rPr lang="en-GB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are in </a:t>
            </a:r>
            <a:r>
              <a:rPr lang="en-GB" b="1" dirty="0" smtClean="0">
                <a:latin typeface="Arial" pitchFamily="34" charset="0"/>
                <a:cs typeface="Arial" pitchFamily="34" charset="0"/>
              </a:rPr>
              <a:t>excellent</a:t>
            </a:r>
            <a:r>
              <a:rPr lang="en-GB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agreement.</a:t>
            </a:r>
          </a:p>
          <a:p>
            <a:pPr algn="l"/>
            <a:endParaRPr lang="en-GB" sz="3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GB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BUT ONLY  if the baryon density lies in the  </a:t>
            </a:r>
            <a:r>
              <a:rPr lang="en-GB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red zone</a:t>
            </a:r>
          </a:p>
          <a:p>
            <a:pPr algn="l"/>
            <a:endParaRPr lang="en-GB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8179" y="5229200"/>
            <a:ext cx="2979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i="1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Well, does it?...</a:t>
            </a:r>
            <a:endParaRPr lang="en-GB" sz="3200" i="1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422275" y="304800"/>
            <a:ext cx="83693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en-GB" sz="3600" dirty="0">
                <a:latin typeface="Arial" charset="0"/>
              </a:rPr>
              <a:t>Weighing </a:t>
            </a:r>
            <a:r>
              <a:rPr lang="en-GB" sz="3600" dirty="0" smtClean="0">
                <a:latin typeface="Arial" charset="0"/>
              </a:rPr>
              <a:t>the Universe</a:t>
            </a:r>
            <a:endParaRPr lang="en-GB" sz="3600" dirty="0">
              <a:latin typeface="Arial" charset="0"/>
            </a:endParaRPr>
          </a:p>
        </p:txBody>
      </p:sp>
      <p:pic>
        <p:nvPicPr>
          <p:cNvPr id="11266" name="Picture 2" descr="http://apod.nasa.gov/apod/image/0011/earthlights2_dmsp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289" y="1772816"/>
            <a:ext cx="8442175" cy="4221088"/>
          </a:xfrm>
          <a:prstGeom prst="rect">
            <a:avLst/>
          </a:prstGeom>
          <a:noFill/>
        </p:spPr>
      </p:pic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rub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" y="1343025"/>
            <a:ext cx="2346325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395288" y="4086225"/>
            <a:ext cx="2574925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b="1" dirty="0">
                <a:solidFill>
                  <a:srgbClr val="FFFFFF"/>
                </a:solidFill>
                <a:latin typeface="Arial" charset="0"/>
              </a:rPr>
              <a:t>Vera Rubin</a:t>
            </a:r>
          </a:p>
          <a:p>
            <a:endParaRPr lang="en-GB" sz="800" b="1" dirty="0">
              <a:solidFill>
                <a:srgbClr val="FFFFFF"/>
              </a:solidFill>
              <a:latin typeface="Arial" charset="0"/>
            </a:endParaRPr>
          </a:p>
          <a:p>
            <a:r>
              <a:rPr lang="en-GB" dirty="0">
                <a:solidFill>
                  <a:srgbClr val="FFFFFF"/>
                </a:solidFill>
                <a:latin typeface="Arial" charset="0"/>
              </a:rPr>
              <a:t>1970s:  studies the </a:t>
            </a:r>
            <a:r>
              <a:rPr lang="en-GB" b="1" dirty="0">
                <a:solidFill>
                  <a:srgbClr val="FFFFFF"/>
                </a:solidFill>
                <a:latin typeface="Arial" charset="0"/>
              </a:rPr>
              <a:t>rotation </a:t>
            </a:r>
            <a:r>
              <a:rPr lang="en-GB" dirty="0" smtClean="0">
                <a:solidFill>
                  <a:srgbClr val="FFFFFF"/>
                </a:solidFill>
                <a:latin typeface="Arial" charset="0"/>
              </a:rPr>
              <a:t>of </a:t>
            </a:r>
            <a:r>
              <a:rPr lang="en-GB" dirty="0">
                <a:solidFill>
                  <a:srgbClr val="FFFFFF"/>
                </a:solidFill>
                <a:latin typeface="Arial" charset="0"/>
              </a:rPr>
              <a:t>spiral </a:t>
            </a:r>
            <a:r>
              <a:rPr lang="en-GB" dirty="0" smtClean="0">
                <a:solidFill>
                  <a:srgbClr val="FFFFFF"/>
                </a:solidFill>
                <a:latin typeface="Arial" charset="0"/>
              </a:rPr>
              <a:t>galaxies.</a:t>
            </a:r>
            <a:r>
              <a:rPr lang="en-GB" sz="2800" dirty="0" smtClean="0">
                <a:solidFill>
                  <a:srgbClr val="FFFFFF"/>
                </a:solidFill>
                <a:latin typeface="Arial" charset="0"/>
              </a:rPr>
              <a:t>  </a:t>
            </a:r>
            <a:endParaRPr lang="en-US" sz="2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58372" name="Picture 4" descr="xlarge_web"/>
          <p:cNvPicPr>
            <a:picLocks noChangeAspect="1" noChangeArrowheads="1"/>
          </p:cNvPicPr>
          <p:nvPr/>
        </p:nvPicPr>
        <p:blipFill>
          <a:blip r:embed="rId3" cstate="print"/>
          <a:srcRect l="9169" r="5621"/>
          <a:stretch>
            <a:fillRect/>
          </a:stretch>
        </p:blipFill>
        <p:spPr bwMode="auto">
          <a:xfrm>
            <a:off x="3708400" y="1268413"/>
            <a:ext cx="4679950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422275" y="304800"/>
            <a:ext cx="83693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en-GB" sz="3600" dirty="0">
                <a:latin typeface="Arial" charset="0"/>
              </a:rPr>
              <a:t>Weighing </a:t>
            </a:r>
            <a:r>
              <a:rPr lang="en-GB" sz="3600" dirty="0" smtClean="0">
                <a:latin typeface="Arial" charset="0"/>
              </a:rPr>
              <a:t>the Universe</a:t>
            </a:r>
            <a:endParaRPr lang="en-GB" sz="3600" dirty="0">
              <a:latin typeface="Arial" charset="0"/>
            </a:endParaRPr>
          </a:p>
        </p:txBody>
      </p:sp>
      <p:sp>
        <p:nvSpPr>
          <p:cNvPr id="58374" name="TextBox 5"/>
          <p:cNvSpPr txBox="1">
            <a:spLocks noChangeArrowheads="1"/>
          </p:cNvSpPr>
          <p:nvPr/>
        </p:nvSpPr>
        <p:spPr bwMode="auto">
          <a:xfrm>
            <a:off x="274638" y="6021388"/>
            <a:ext cx="84423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i="1" dirty="0">
                <a:solidFill>
                  <a:srgbClr val="FF0000"/>
                </a:solidFill>
                <a:latin typeface="Arial" charset="0"/>
                <a:cs typeface="Arial" charset="0"/>
              </a:rPr>
              <a:t>Galaxies were spinning faster than they should be</a:t>
            </a:r>
            <a:r>
              <a:rPr lang="en-GB" sz="2800" i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!</a:t>
            </a:r>
            <a:endParaRPr lang="en-GB" sz="2800" i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Oval 2"/>
          <p:cNvSpPr>
            <a:spLocks noChangeArrowheads="1"/>
          </p:cNvSpPr>
          <p:nvPr/>
        </p:nvSpPr>
        <p:spPr bwMode="auto">
          <a:xfrm>
            <a:off x="1219200" y="115888"/>
            <a:ext cx="6553200" cy="6211887"/>
          </a:xfrm>
          <a:prstGeom prst="ellipse">
            <a:avLst/>
          </a:prstGeom>
          <a:gradFill rotWithShape="1">
            <a:gsLst>
              <a:gs pos="0">
                <a:srgbClr val="5F5F5F"/>
              </a:gs>
              <a:gs pos="100000">
                <a:srgbClr val="3B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b="1"/>
          </a:p>
        </p:txBody>
      </p:sp>
      <p:pic>
        <p:nvPicPr>
          <p:cNvPr id="62467" name="Picture 3" descr="m31_wa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49688" y="2963863"/>
            <a:ext cx="100965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1219200" y="954088"/>
            <a:ext cx="220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AU">
                <a:solidFill>
                  <a:schemeClr val="tx1"/>
                </a:solidFill>
                <a:latin typeface="Arial" charset="0"/>
              </a:rPr>
              <a:t>What we see</a:t>
            </a:r>
            <a:endParaRPr lang="en-AU">
              <a:solidFill>
                <a:srgbClr val="FFCC00"/>
              </a:solidFill>
              <a:latin typeface="Arial" charset="0"/>
            </a:endParaRPr>
          </a:p>
        </p:txBody>
      </p:sp>
      <p:sp>
        <p:nvSpPr>
          <p:cNvPr id="62469" name="Line 5"/>
          <p:cNvSpPr>
            <a:spLocks noChangeShapeType="1"/>
          </p:cNvSpPr>
          <p:nvPr/>
        </p:nvSpPr>
        <p:spPr bwMode="auto">
          <a:xfrm>
            <a:off x="2667000" y="1335088"/>
            <a:ext cx="1295400" cy="1676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1219200" y="877888"/>
            <a:ext cx="220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AU">
                <a:solidFill>
                  <a:schemeClr val="bg1"/>
                </a:solidFill>
                <a:latin typeface="Arial" charset="0"/>
              </a:rPr>
              <a:t>What we see</a:t>
            </a:r>
          </a:p>
        </p:txBody>
      </p:sp>
      <p:sp>
        <p:nvSpPr>
          <p:cNvPr id="681991" name="Text Box 7"/>
          <p:cNvSpPr txBox="1">
            <a:spLocks noChangeArrowheads="1"/>
          </p:cNvSpPr>
          <p:nvPr/>
        </p:nvSpPr>
        <p:spPr bwMode="auto">
          <a:xfrm>
            <a:off x="755650" y="4221163"/>
            <a:ext cx="25923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AU" dirty="0">
                <a:solidFill>
                  <a:schemeClr val="bg1"/>
                </a:solidFill>
                <a:latin typeface="Arial" charset="0"/>
              </a:rPr>
              <a:t>What we think is really there….</a:t>
            </a:r>
          </a:p>
        </p:txBody>
      </p:sp>
      <p:sp>
        <p:nvSpPr>
          <p:cNvPr id="681992" name="Text Box 8"/>
          <p:cNvSpPr txBox="1">
            <a:spLocks noChangeArrowheads="1"/>
          </p:cNvSpPr>
          <p:nvPr/>
        </p:nvSpPr>
        <p:spPr bwMode="auto">
          <a:xfrm>
            <a:off x="5250309" y="344850"/>
            <a:ext cx="37861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i="1" dirty="0" smtClean="0">
                <a:solidFill>
                  <a:srgbClr val="FFCC00"/>
                </a:solidFill>
                <a:latin typeface="Arial" charset="0"/>
              </a:rPr>
              <a:t>Dark matter</a:t>
            </a:r>
            <a:endParaRPr lang="en-US" sz="4000" b="1" i="1" dirty="0">
              <a:solidFill>
                <a:srgbClr val="FFCC00"/>
              </a:solidFill>
              <a:latin typeface="Arial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491880" y="5013176"/>
            <a:ext cx="525658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2800" b="1" dirty="0" smtClean="0">
                <a:latin typeface="Arial" charset="0"/>
              </a:rPr>
              <a:t>Much more </a:t>
            </a:r>
            <a:r>
              <a:rPr lang="en-GB" sz="2800" b="1" dirty="0" smtClean="0">
                <a:solidFill>
                  <a:schemeClr val="bg1"/>
                </a:solidFill>
                <a:latin typeface="Arial" charset="0"/>
              </a:rPr>
              <a:t>dark matter </a:t>
            </a:r>
            <a:r>
              <a:rPr lang="en-GB" sz="2800" b="1" dirty="0" smtClean="0">
                <a:latin typeface="Arial" charset="0"/>
              </a:rPr>
              <a:t>than Big Bang theory predicts for the baryon density....  </a:t>
            </a:r>
          </a:p>
        </p:txBody>
      </p:sp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upload.wikimedia.org/wikipedia/commons/5/56/MACS_J1206.jpg"/>
          <p:cNvPicPr>
            <a:picLocks noChangeAspect="1" noChangeArrowheads="1"/>
          </p:cNvPicPr>
          <p:nvPr/>
        </p:nvPicPr>
        <p:blipFill>
          <a:blip r:embed="rId2" cstate="print"/>
          <a:srcRect t="9870" b="752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39619" name="Text Box 3"/>
          <p:cNvSpPr txBox="1">
            <a:spLocks noChangeArrowheads="1"/>
          </p:cNvSpPr>
          <p:nvPr/>
        </p:nvSpPr>
        <p:spPr bwMode="auto">
          <a:xfrm>
            <a:off x="395412" y="644495"/>
            <a:ext cx="475265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GB" b="1" dirty="0" smtClean="0">
                <a:latin typeface="Arial" charset="0"/>
              </a:rPr>
              <a:t>Mapping clusters of galaxies reveals even more </a:t>
            </a:r>
          </a:p>
          <a:p>
            <a:pPr algn="l"/>
            <a:r>
              <a:rPr lang="en-GB" b="1" dirty="0" smtClean="0">
                <a:latin typeface="Arial" charset="0"/>
              </a:rPr>
              <a:t>dark matter</a:t>
            </a:r>
            <a:endParaRPr lang="en-US" b="1" i="1" dirty="0"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2246" y="4707141"/>
            <a:ext cx="788818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Five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times more </a:t>
            </a:r>
          </a:p>
          <a:p>
            <a:pPr algn="r"/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than Big Bang theory predicts.</a:t>
            </a:r>
          </a:p>
          <a:p>
            <a:pPr algn="r"/>
            <a:endParaRPr lang="en-GB" sz="32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r"/>
            <a:r>
              <a:rPr lang="en-GB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 the dark matter isn’t made of atoms!</a:t>
            </a:r>
            <a:endParaRPr lang="en-GB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72008" y="260648"/>
            <a:ext cx="4644008" cy="63367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" name="Picture 4" descr="fog2"/>
          <p:cNvPicPr>
            <a:picLocks noChangeAspect="1" noChangeArrowheads="1"/>
          </p:cNvPicPr>
          <p:nvPr/>
        </p:nvPicPr>
        <p:blipFill>
          <a:blip r:embed="rId2" cstate="print"/>
          <a:srcRect l="10800"/>
          <a:stretch>
            <a:fillRect/>
          </a:stretch>
        </p:blipFill>
        <p:spPr bwMode="auto">
          <a:xfrm>
            <a:off x="5148064" y="332656"/>
            <a:ext cx="3600400" cy="2689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1" name="Picture 3"/>
          <p:cNvPicPr>
            <a:picLocks noChangeAspect="1" noChangeArrowheads="1"/>
          </p:cNvPicPr>
          <p:nvPr/>
        </p:nvPicPr>
        <p:blipFill>
          <a:blip r:embed="rId3" cstate="print"/>
          <a:srcRect t="7877" r="36345"/>
          <a:stretch>
            <a:fillRect/>
          </a:stretch>
        </p:blipFill>
        <p:spPr bwMode="auto">
          <a:xfrm>
            <a:off x="143508" y="332656"/>
            <a:ext cx="4500500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047079" y="528935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3min</a:t>
            </a:r>
            <a:endParaRPr lang="en-GB" sz="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46292" y="404664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380,000yrs</a:t>
            </a:r>
            <a:endParaRPr lang="en-GB" sz="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04140" y="404664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x 10</a:t>
            </a:r>
            <a:r>
              <a:rPr lang="en-GB" sz="1400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en-GB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yrs</a:t>
            </a:r>
            <a:endParaRPr lang="en-GB" sz="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568" y="5733256"/>
            <a:ext cx="11229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Light elements form</a:t>
            </a:r>
            <a:endParaRPr lang="en-GB" sz="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20868" y="5786680"/>
            <a:ext cx="14109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Cosmic microwave background</a:t>
            </a:r>
            <a:endParaRPr lang="en-GB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21068" y="5786680"/>
            <a:ext cx="112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Galaxies form</a:t>
            </a:r>
            <a:endParaRPr lang="en-GB" sz="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72008" y="260648"/>
            <a:ext cx="4644008" cy="63367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pic>
        <p:nvPicPr>
          <p:cNvPr id="5" name="Picture 4" descr="fog2"/>
          <p:cNvPicPr>
            <a:picLocks noChangeAspect="1" noChangeArrowheads="1"/>
          </p:cNvPicPr>
          <p:nvPr/>
        </p:nvPicPr>
        <p:blipFill>
          <a:blip r:embed="rId2" cstate="print"/>
          <a:srcRect l="10800"/>
          <a:stretch>
            <a:fillRect/>
          </a:stretch>
        </p:blipFill>
        <p:spPr bwMode="auto">
          <a:xfrm>
            <a:off x="5148064" y="332656"/>
            <a:ext cx="3600400" cy="2689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1" name="Picture 3"/>
          <p:cNvPicPr>
            <a:picLocks noChangeAspect="1" noChangeArrowheads="1"/>
          </p:cNvPicPr>
          <p:nvPr/>
        </p:nvPicPr>
        <p:blipFill>
          <a:blip r:embed="rId3" cstate="print"/>
          <a:srcRect t="7877" r="36345"/>
          <a:stretch>
            <a:fillRect/>
          </a:stretch>
        </p:blipFill>
        <p:spPr bwMode="auto">
          <a:xfrm>
            <a:off x="143508" y="332656"/>
            <a:ext cx="4500500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047079" y="528935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3min</a:t>
            </a:r>
            <a:endParaRPr lang="en-GB" sz="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46292" y="404664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380,000yrs</a:t>
            </a:r>
            <a:endParaRPr lang="en-GB" sz="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04140" y="404664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x 10</a:t>
            </a:r>
            <a:r>
              <a:rPr lang="en-GB" sz="1400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en-GB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yrs</a:t>
            </a:r>
            <a:endParaRPr lang="en-GB" sz="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568" y="5733256"/>
            <a:ext cx="11229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Light elements form</a:t>
            </a:r>
            <a:endParaRPr lang="en-GB" sz="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20868" y="5786680"/>
            <a:ext cx="14109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Cosmic microwave background</a:t>
            </a:r>
            <a:endParaRPr lang="en-GB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21068" y="5786680"/>
            <a:ext cx="112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Galaxies form</a:t>
            </a:r>
            <a:endParaRPr lang="en-GB" sz="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http://www.computus.org/journal/wp-content/uploads/2008/08/cosmic_background_radiati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645023"/>
            <a:ext cx="3600400" cy="1800201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041151" y="5683895"/>
            <a:ext cx="37793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Colours show tiny variations in CMBR  </a:t>
            </a:r>
            <a:r>
              <a:rPr lang="en-GB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temperature</a:t>
            </a:r>
            <a:endParaRPr lang="en-GB" sz="2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2" cstate="print"/>
          <a:srcRect l="15769" r="16159" b="8829"/>
          <a:stretch>
            <a:fillRect/>
          </a:stretch>
        </p:blipFill>
        <p:spPr bwMode="auto">
          <a:xfrm>
            <a:off x="453647" y="233264"/>
            <a:ext cx="8164698" cy="614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 bwMode="auto">
          <a:xfrm>
            <a:off x="539552" y="2321496"/>
            <a:ext cx="504056" cy="10081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00354" name="Picture 2" descr="http://apod.nasa.gov/apod/image/1303/cmbr_planck_36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348880"/>
            <a:ext cx="7848872" cy="3924436"/>
          </a:xfrm>
          <a:prstGeom prst="rect">
            <a:avLst/>
          </a:prstGeom>
          <a:noFill/>
        </p:spPr>
      </p:pic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ubble_deep_field"/>
          <p:cNvPicPr>
            <a:picLocks noChangeAspect="1" noChangeArrowheads="1"/>
          </p:cNvPicPr>
          <p:nvPr/>
        </p:nvPicPr>
        <p:blipFill>
          <a:blip r:embed="rId2" cstate="print">
            <a:lum bright="-40000" contrast="10000"/>
          </a:blip>
          <a:srcRect l="33333" b="8347"/>
          <a:stretch>
            <a:fillRect/>
          </a:stretch>
        </p:blipFill>
        <p:spPr bwMode="auto">
          <a:xfrm flipH="1">
            <a:off x="-36513" y="0"/>
            <a:ext cx="4419601" cy="6858000"/>
          </a:xfrm>
          <a:prstGeom prst="rect">
            <a:avLst/>
          </a:prstGeom>
          <a:noFill/>
        </p:spPr>
      </p:pic>
      <p:pic>
        <p:nvPicPr>
          <p:cNvPr id="3" name="Picture 3" descr="hubble_deep_field"/>
          <p:cNvPicPr>
            <a:picLocks noChangeAspect="1" noChangeArrowheads="1"/>
          </p:cNvPicPr>
          <p:nvPr/>
        </p:nvPicPr>
        <p:blipFill>
          <a:blip r:embed="rId2" cstate="print">
            <a:lum bright="-40000" contrast="10000"/>
          </a:blip>
          <a:srcRect l="1149" r="1102" b="8347"/>
          <a:stretch>
            <a:fillRect/>
          </a:stretch>
        </p:blipFill>
        <p:spPr bwMode="auto">
          <a:xfrm flipH="1">
            <a:off x="2700338" y="0"/>
            <a:ext cx="6480175" cy="6858000"/>
          </a:xfrm>
          <a:prstGeom prst="rect">
            <a:avLst/>
          </a:prstGeom>
          <a:noFill/>
        </p:spPr>
      </p:pic>
      <p:pic>
        <p:nvPicPr>
          <p:cNvPr id="20482" name="Picture 2" descr="http://i1.ytimg.com/vi/5YZkAoR3WLE/maxres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420888"/>
            <a:ext cx="5120569" cy="288032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67544" y="332656"/>
            <a:ext cx="8280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2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Is there enough dark matter to ever halt the cosmic expansion?...</a:t>
            </a:r>
            <a:endParaRPr lang="en-GB" sz="32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88692" y="5589240"/>
            <a:ext cx="46597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smtClean="0">
                <a:latin typeface="Arial" pitchFamily="34" charset="0"/>
                <a:cs typeface="Arial" pitchFamily="34" charset="0"/>
              </a:rPr>
              <a:t>We can trace the expansion history using distant  </a:t>
            </a:r>
            <a:r>
              <a:rPr lang="en-GB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supernovae</a:t>
            </a:r>
            <a:endParaRPr lang="en-GB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projectil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1268760"/>
            <a:ext cx="2578596" cy="51571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539552" y="1268760"/>
            <a:ext cx="792088" cy="21602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 l="378" r="38042"/>
          <a:stretch>
            <a:fillRect/>
          </a:stretch>
        </p:blipFill>
        <p:spPr bwMode="auto">
          <a:xfrm>
            <a:off x="0" y="639805"/>
            <a:ext cx="5940152" cy="6029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31784" t="30597" r="33282" b="17395"/>
          <a:stretch>
            <a:fillRect/>
          </a:stretch>
        </p:blipFill>
        <p:spPr bwMode="auto">
          <a:xfrm>
            <a:off x="5767432" y="116632"/>
            <a:ext cx="326906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WordArt 3"/>
          <p:cNvSpPr>
            <a:spLocks noChangeArrowheads="1" noChangeShapeType="1" noTextEdit="1"/>
          </p:cNvSpPr>
          <p:nvPr/>
        </p:nvSpPr>
        <p:spPr bwMode="auto">
          <a:xfrm>
            <a:off x="6084169" y="3861048"/>
            <a:ext cx="2736303" cy="2016224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GB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333333"/>
                </a:solidFill>
                <a:effectLst>
                  <a:outerShdw dist="35921" dir="2700000" sy="50000" rotWithShape="0">
                    <a:srgbClr val="875B0D"/>
                  </a:outerShdw>
                </a:effectLst>
                <a:latin typeface="Arial Black"/>
              </a:rPr>
              <a:t>Dark </a:t>
            </a:r>
            <a:endParaRPr lang="en-GB" sz="3600" kern="10" dirty="0" smtClean="0">
              <a:ln w="12700">
                <a:solidFill>
                  <a:srgbClr val="B2B2B2"/>
                </a:solidFill>
                <a:round/>
                <a:headEnd/>
                <a:tailEnd/>
              </a:ln>
              <a:solidFill>
                <a:srgbClr val="333333"/>
              </a:solidFill>
              <a:effectLst>
                <a:outerShdw dist="35921" dir="2700000" sy="50000" rotWithShape="0">
                  <a:srgbClr val="875B0D"/>
                </a:outerShdw>
              </a:effectLst>
              <a:latin typeface="Arial Black"/>
            </a:endParaRPr>
          </a:p>
          <a:p>
            <a:pPr algn="ctr"/>
            <a:r>
              <a:rPr lang="en-GB" sz="3600" kern="1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333333"/>
                </a:solidFill>
                <a:effectLst>
                  <a:outerShdw dist="35921" dir="2700000" sy="50000" rotWithShape="0">
                    <a:srgbClr val="875B0D"/>
                  </a:outerShdw>
                </a:effectLst>
                <a:latin typeface="Arial Black"/>
              </a:rPr>
              <a:t>Energy</a:t>
            </a:r>
            <a:endParaRPr lang="en-GB" sz="3600" kern="10" dirty="0">
              <a:ln w="12700">
                <a:solidFill>
                  <a:srgbClr val="B2B2B2"/>
                </a:solidFill>
                <a:round/>
                <a:headEnd/>
                <a:tailEnd/>
              </a:ln>
              <a:solidFill>
                <a:srgbClr val="333333"/>
              </a:solidFill>
              <a:effectLst>
                <a:outerShdw dist="35921" dir="2700000" sy="50000" rotWithShape="0">
                  <a:srgbClr val="875B0D"/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ubble_1919"/>
          <p:cNvPicPr>
            <a:picLocks noChangeAspect="1" noChangeArrowheads="1"/>
          </p:cNvPicPr>
          <p:nvPr/>
        </p:nvPicPr>
        <p:blipFill>
          <a:blip r:embed="rId2" cstate="print"/>
          <a:srcRect b="5016"/>
          <a:stretch>
            <a:fillRect/>
          </a:stretch>
        </p:blipFill>
        <p:spPr bwMode="auto">
          <a:xfrm>
            <a:off x="323528" y="341584"/>
            <a:ext cx="2232248" cy="2583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 bwMode="auto">
          <a:xfrm>
            <a:off x="4788024" y="5373216"/>
            <a:ext cx="4176464" cy="576064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3" name="Picture 12" descr="hook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05064"/>
            <a:ext cx="3528392" cy="2098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m31_gco"/>
          <p:cNvPicPr>
            <a:picLocks noChangeAspect="1" noChangeArrowheads="1"/>
          </p:cNvPicPr>
          <p:nvPr/>
        </p:nvPicPr>
        <p:blipFill>
          <a:blip r:embed="rId4" cstate="print"/>
          <a:srcRect l="7759"/>
          <a:stretch>
            <a:fillRect/>
          </a:stretch>
        </p:blipFill>
        <p:spPr bwMode="auto">
          <a:xfrm>
            <a:off x="3547080" y="1334878"/>
            <a:ext cx="6281504" cy="425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5400000"/>
            </a:camera>
            <a:lightRig rig="threePt" dir="t"/>
          </a:scene3d>
        </p:spPr>
      </p:pic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planck.cf.ac.uk/files/Planck-only_Cosmic%20recipe%20pie%20cha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8200" y="675482"/>
            <a:ext cx="6110144" cy="5489822"/>
          </a:xfrm>
          <a:prstGeom prst="rect">
            <a:avLst/>
          </a:prstGeom>
          <a:noFill/>
        </p:spPr>
      </p:pic>
      <p:sp>
        <p:nvSpPr>
          <p:cNvPr id="247815" name="Text Box 7"/>
          <p:cNvSpPr txBox="1">
            <a:spLocks noChangeArrowheads="1"/>
          </p:cNvSpPr>
          <p:nvPr/>
        </p:nvSpPr>
        <p:spPr bwMode="auto">
          <a:xfrm>
            <a:off x="724503" y="112713"/>
            <a:ext cx="772198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State of the Universe – </a:t>
            </a:r>
            <a:r>
              <a:rPr lang="en-GB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December 2013</a:t>
            </a:r>
            <a:endParaRPr lang="en-GB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7825" name="Text Box 17"/>
          <p:cNvSpPr txBox="1">
            <a:spLocks noChangeArrowheads="1"/>
          </p:cNvSpPr>
          <p:nvPr/>
        </p:nvSpPr>
        <p:spPr bwMode="auto">
          <a:xfrm>
            <a:off x="1098408" y="5805264"/>
            <a:ext cx="6857968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8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Why does </a:t>
            </a:r>
            <a:r>
              <a:rPr lang="en-GB" sz="28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95% </a:t>
            </a:r>
            <a:r>
              <a:rPr lang="en-GB" sz="28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 the Universe consist </a:t>
            </a:r>
          </a:p>
          <a:p>
            <a:r>
              <a:rPr lang="en-GB" sz="28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 ‘strange’ matter and energy?</a:t>
            </a:r>
          </a:p>
        </p:txBody>
      </p:sp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ubble_1919"/>
          <p:cNvPicPr>
            <a:picLocks noChangeAspect="1" noChangeArrowheads="1"/>
          </p:cNvPicPr>
          <p:nvPr/>
        </p:nvPicPr>
        <p:blipFill>
          <a:blip r:embed="rId2" cstate="print"/>
          <a:srcRect b="5016"/>
          <a:stretch>
            <a:fillRect/>
          </a:stretch>
        </p:blipFill>
        <p:spPr bwMode="auto">
          <a:xfrm>
            <a:off x="323528" y="341584"/>
            <a:ext cx="2232248" cy="2583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tongue"/>
          <p:cNvPicPr>
            <a:picLocks noChangeAspect="1" noChangeArrowheads="1"/>
          </p:cNvPicPr>
          <p:nvPr/>
        </p:nvPicPr>
        <p:blipFill>
          <a:blip r:embed="rId3" cstate="print"/>
          <a:srcRect l="3232" t="2284" r="3045" b="4092"/>
          <a:stretch>
            <a:fillRect/>
          </a:stretch>
        </p:blipFill>
        <p:spPr bwMode="auto">
          <a:xfrm>
            <a:off x="434174" y="3585431"/>
            <a:ext cx="1977586" cy="2795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http://www.bigbangday.org/wp-content/uploads/2012/08/Cosmology5.jpg"/>
          <p:cNvPicPr>
            <a:picLocks noChangeAspect="1" noChangeArrowheads="1"/>
          </p:cNvPicPr>
          <p:nvPr/>
        </p:nvPicPr>
        <p:blipFill>
          <a:blip r:embed="rId4" cstate="print"/>
          <a:srcRect l="22292"/>
          <a:stretch>
            <a:fillRect/>
          </a:stretch>
        </p:blipFill>
        <p:spPr bwMode="auto">
          <a:xfrm>
            <a:off x="2720945" y="692696"/>
            <a:ext cx="6243543" cy="5184577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 bwMode="auto">
          <a:xfrm>
            <a:off x="4788024" y="5373216"/>
            <a:ext cx="4176464" cy="576064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http://www.radoveden.be/sites/default/files/big-bang-simon-sing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5207" y="642594"/>
            <a:ext cx="3592668" cy="552271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233832" y="990595"/>
            <a:ext cx="4658648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b="1" dirty="0" smtClean="0">
                <a:latin typeface="Arial" pitchFamily="34" charset="0"/>
                <a:cs typeface="Arial" pitchFamily="34" charset="0"/>
              </a:rPr>
              <a:t>Evidence for the Big Bang</a:t>
            </a:r>
          </a:p>
          <a:p>
            <a:pPr algn="l"/>
            <a:endParaRPr lang="en-GB" sz="1800" b="1" dirty="0" smtClean="0">
              <a:latin typeface="Arial" pitchFamily="34" charset="0"/>
              <a:cs typeface="Arial" pitchFamily="34" charset="0"/>
            </a:endParaRPr>
          </a:p>
          <a:p>
            <a:pPr algn="l"/>
            <a:endParaRPr lang="en-GB" sz="1800" b="1" dirty="0" smtClean="0">
              <a:latin typeface="Arial" pitchFamily="34" charset="0"/>
              <a:cs typeface="Arial" pitchFamily="34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GB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GB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Expansion of the Universe</a:t>
            </a:r>
          </a:p>
          <a:p>
            <a:pPr algn="l">
              <a:buFont typeface="Arial" pitchFamily="34" charset="0"/>
              <a:buChar char="•"/>
            </a:pPr>
            <a:endParaRPr lang="en-GB" b="1" dirty="0" smtClean="0">
              <a:latin typeface="Arial" pitchFamily="34" charset="0"/>
              <a:cs typeface="Arial" pitchFamily="34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GB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GB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Evolution of the Universe</a:t>
            </a:r>
          </a:p>
          <a:p>
            <a:pPr algn="l">
              <a:buFont typeface="Arial" pitchFamily="34" charset="0"/>
              <a:buChar char="•"/>
            </a:pPr>
            <a:endParaRPr lang="en-GB" b="1" dirty="0" smtClean="0">
              <a:latin typeface="Arial" pitchFamily="34" charset="0"/>
              <a:cs typeface="Arial" pitchFamily="34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GB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GB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Light element abundances</a:t>
            </a:r>
          </a:p>
          <a:p>
            <a:pPr algn="l">
              <a:buFont typeface="Arial" pitchFamily="34" charset="0"/>
              <a:buChar char="•"/>
            </a:pPr>
            <a:endParaRPr lang="en-GB" b="1" dirty="0" smtClean="0">
              <a:latin typeface="Arial" pitchFamily="34" charset="0"/>
              <a:cs typeface="Arial" pitchFamily="34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GB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GB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Cosmic background radiation</a:t>
            </a:r>
            <a:r>
              <a:rPr lang="en-GB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GB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4355976" y="188640"/>
            <a:ext cx="4536504" cy="64087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" name="Picture 2"/>
          <p:cNvPicPr>
            <a:picLocks noChangeArrowheads="1"/>
          </p:cNvPicPr>
          <p:nvPr/>
        </p:nvPicPr>
        <p:blipFill>
          <a:blip r:embed="rId2" cstate="print">
            <a:lum bright="-30000" contrast="30000"/>
          </a:blip>
          <a:srcRect/>
          <a:stretch>
            <a:fillRect/>
          </a:stretch>
        </p:blipFill>
        <p:spPr bwMode="auto">
          <a:xfrm>
            <a:off x="611560" y="3501008"/>
            <a:ext cx="302433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6" name="AutoShape 8" descr="https://www.e-education.psu.edu/astro801/files/astro801/image/massivestar_core_KL.jpg"/>
          <p:cNvSpPr>
            <a:spLocks noChangeAspect="1" noChangeArrowheads="1"/>
          </p:cNvSpPr>
          <p:nvPr/>
        </p:nvSpPr>
        <p:spPr bwMode="auto">
          <a:xfrm>
            <a:off x="4332039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 descr="1000px-FusionintheSun.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21002" y="476672"/>
            <a:ext cx="3983446" cy="5676410"/>
          </a:xfrm>
          <a:prstGeom prst="rect">
            <a:avLst/>
          </a:prstGeom>
        </p:spPr>
      </p:pic>
      <p:pic>
        <p:nvPicPr>
          <p:cNvPr id="109578" name="Picture 10" descr="http://images.iop.org/objects/phw/news/15/8/24/hasenohrl1.jpg"/>
          <p:cNvPicPr>
            <a:picLocks noChangeAspect="1" noChangeArrowheads="1"/>
          </p:cNvPicPr>
          <p:nvPr/>
        </p:nvPicPr>
        <p:blipFill>
          <a:blip r:embed="rId4" cstate="print"/>
          <a:srcRect t="18699" b="19860"/>
          <a:stretch>
            <a:fillRect/>
          </a:stretch>
        </p:blipFill>
        <p:spPr bwMode="auto">
          <a:xfrm>
            <a:off x="1454058" y="6000714"/>
            <a:ext cx="1461758" cy="596638"/>
          </a:xfrm>
          <a:prstGeom prst="rect">
            <a:avLst/>
          </a:prstGeom>
          <a:noFill/>
        </p:spPr>
      </p:pic>
      <p:pic>
        <p:nvPicPr>
          <p:cNvPr id="15" name="Picture 14" descr="SDO 2012 during an X1.4 class flare.jpg"/>
          <p:cNvPicPr>
            <a:picLocks noChangeAspect="1"/>
          </p:cNvPicPr>
          <p:nvPr/>
        </p:nvPicPr>
        <p:blipFill>
          <a:blip r:embed="rId5" cstate="print"/>
          <a:srcRect t="4199" b="3801"/>
          <a:stretch>
            <a:fillRect/>
          </a:stretch>
        </p:blipFill>
        <p:spPr>
          <a:xfrm>
            <a:off x="251520" y="44624"/>
            <a:ext cx="3600400" cy="3312368"/>
          </a:xfrm>
          <a:prstGeom prst="rect">
            <a:avLst/>
          </a:prstGeom>
        </p:spPr>
      </p:pic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https://www.e-education.psu.edu/astro801/files/astro801/image/massivestar_core_K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478" y="170553"/>
            <a:ext cx="7164890" cy="6210775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5445224"/>
            <a:ext cx="181078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ttp://www.lifeinuniverse.org/images/910800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44624"/>
            <a:ext cx="4697853" cy="6696744"/>
          </a:xfrm>
          <a:prstGeom prst="rect">
            <a:avLst/>
          </a:prstGeom>
          <a:noFill/>
        </p:spPr>
      </p:pic>
      <p:pic>
        <p:nvPicPr>
          <p:cNvPr id="11" name="Picture 10" descr="The_main_nuclear_reaction_chains_for_Big_Bang_nucleosynthesi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168655"/>
            <a:ext cx="3384376" cy="3548377"/>
          </a:xfrm>
          <a:prstGeom prst="rect">
            <a:avLst/>
          </a:prstGeom>
        </p:spPr>
      </p:pic>
      <p:pic>
        <p:nvPicPr>
          <p:cNvPr id="108546" name="Picture 2" descr="http://recycledreadsaustin.files.wordpress.com/2010/08/rr-collectibles-2010-08-19-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997719"/>
            <a:ext cx="3528392" cy="2671641"/>
          </a:xfrm>
          <a:prstGeom prst="rect">
            <a:avLst/>
          </a:prstGeom>
          <a:noFill/>
        </p:spPr>
      </p:pic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 cstate="print"/>
          <a:srcRect l="16165" t="7123" b="6556"/>
          <a:stretch>
            <a:fillRect/>
          </a:stretch>
        </p:blipFill>
        <p:spPr bwMode="auto">
          <a:xfrm>
            <a:off x="4572000" y="260648"/>
            <a:ext cx="4392488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180749" y="6156012"/>
            <a:ext cx="3063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800" dirty="0" smtClean="0">
                <a:solidFill>
                  <a:schemeClr val="bg1"/>
                </a:solidFill>
              </a:rPr>
              <a:t>Baryon density  ( 10</a:t>
            </a:r>
            <a:r>
              <a:rPr lang="en-GB" sz="1800" baseline="30000" dirty="0" smtClean="0">
                <a:solidFill>
                  <a:schemeClr val="bg1"/>
                </a:solidFill>
              </a:rPr>
              <a:t>-40</a:t>
            </a:r>
            <a:r>
              <a:rPr lang="en-GB" sz="1800" dirty="0" smtClean="0">
                <a:solidFill>
                  <a:schemeClr val="bg1"/>
                </a:solidFill>
              </a:rPr>
              <a:t> kg m</a:t>
            </a:r>
            <a:r>
              <a:rPr lang="en-GB" sz="1800" baseline="30000" dirty="0" smtClean="0">
                <a:solidFill>
                  <a:schemeClr val="bg1"/>
                </a:solidFill>
              </a:rPr>
              <a:t>-3</a:t>
            </a:r>
            <a:r>
              <a:rPr lang="en-GB" sz="1800" dirty="0" smtClean="0">
                <a:solidFill>
                  <a:schemeClr val="bg1"/>
                </a:solidFill>
              </a:rPr>
              <a:t> )</a:t>
            </a:r>
            <a:endParaRPr lang="en-GB" sz="1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92080" y="5857527"/>
            <a:ext cx="3057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 smtClean="0">
                <a:solidFill>
                  <a:schemeClr val="bg1"/>
                </a:solidFill>
              </a:rPr>
              <a:t>1                         2                                 5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45153" y="397694"/>
            <a:ext cx="498855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0.25</a:t>
            </a:r>
          </a:p>
          <a:p>
            <a:endParaRPr lang="en-GB" sz="600" dirty="0" smtClean="0">
              <a:solidFill>
                <a:schemeClr val="bg1"/>
              </a:solidFill>
            </a:endParaRPr>
          </a:p>
          <a:p>
            <a:r>
              <a:rPr lang="en-GB" sz="1400" dirty="0" smtClean="0">
                <a:solidFill>
                  <a:schemeClr val="bg1"/>
                </a:solidFill>
              </a:rPr>
              <a:t>0.24</a:t>
            </a:r>
          </a:p>
          <a:p>
            <a:endParaRPr lang="en-GB" sz="600" dirty="0" smtClean="0">
              <a:solidFill>
                <a:schemeClr val="bg1"/>
              </a:solidFill>
            </a:endParaRPr>
          </a:p>
          <a:p>
            <a:r>
              <a:rPr lang="en-GB" sz="1400" dirty="0" smtClean="0">
                <a:solidFill>
                  <a:schemeClr val="bg1"/>
                </a:solidFill>
              </a:rPr>
              <a:t>0.23</a:t>
            </a:r>
          </a:p>
          <a:p>
            <a:endParaRPr lang="en-GB" sz="600" dirty="0" smtClean="0">
              <a:solidFill>
                <a:schemeClr val="bg1"/>
              </a:solidFill>
            </a:endParaRPr>
          </a:p>
          <a:p>
            <a:r>
              <a:rPr lang="en-GB" sz="1400" dirty="0" smtClean="0">
                <a:solidFill>
                  <a:schemeClr val="bg1"/>
                </a:solidFill>
              </a:rPr>
              <a:t>0.22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27965" y="908720"/>
            <a:ext cx="2004075" cy="400110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l"/>
            <a:r>
              <a:rPr lang="en-GB" sz="2000" baseline="30000" dirty="0" smtClean="0">
                <a:solidFill>
                  <a:schemeClr val="bg1"/>
                </a:solidFill>
              </a:rPr>
              <a:t>4</a:t>
            </a:r>
            <a:r>
              <a:rPr lang="en-GB" sz="2000" dirty="0" smtClean="0">
                <a:solidFill>
                  <a:schemeClr val="bg1"/>
                </a:solidFill>
              </a:rPr>
              <a:t>He mass fraction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39952" y="2348880"/>
            <a:ext cx="522899" cy="35240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10</a:t>
            </a:r>
            <a:r>
              <a:rPr lang="en-GB" sz="1400" baseline="30000" dirty="0" smtClean="0">
                <a:solidFill>
                  <a:schemeClr val="bg1"/>
                </a:solidFill>
              </a:rPr>
              <a:t>-4</a:t>
            </a:r>
          </a:p>
          <a:p>
            <a:endParaRPr lang="en-GB" sz="1400" dirty="0" smtClean="0">
              <a:solidFill>
                <a:schemeClr val="bg1"/>
              </a:solidFill>
            </a:endParaRPr>
          </a:p>
          <a:p>
            <a:endParaRPr lang="en-GB" sz="1400" dirty="0" smtClean="0">
              <a:solidFill>
                <a:schemeClr val="bg1"/>
              </a:solidFill>
            </a:endParaRPr>
          </a:p>
          <a:p>
            <a:endParaRPr lang="en-GB" sz="1400" dirty="0" smtClean="0">
              <a:solidFill>
                <a:schemeClr val="bg1"/>
              </a:solidFill>
            </a:endParaRPr>
          </a:p>
          <a:p>
            <a:endParaRPr lang="en-GB" sz="600" dirty="0" smtClean="0">
              <a:solidFill>
                <a:schemeClr val="bg1"/>
              </a:solidFill>
            </a:endParaRPr>
          </a:p>
          <a:p>
            <a:endParaRPr lang="en-GB" sz="1400" dirty="0" smtClean="0">
              <a:solidFill>
                <a:schemeClr val="bg1"/>
              </a:solidFill>
            </a:endParaRPr>
          </a:p>
          <a:p>
            <a:r>
              <a:rPr lang="en-GB" sz="1400" dirty="0" smtClean="0">
                <a:solidFill>
                  <a:schemeClr val="bg1"/>
                </a:solidFill>
              </a:rPr>
              <a:t>10</a:t>
            </a:r>
            <a:r>
              <a:rPr lang="en-GB" sz="1400" baseline="30000" dirty="0" smtClean="0">
                <a:solidFill>
                  <a:schemeClr val="bg1"/>
                </a:solidFill>
              </a:rPr>
              <a:t>-5</a:t>
            </a:r>
          </a:p>
          <a:p>
            <a:endParaRPr lang="en-GB" sz="900" dirty="0" smtClean="0">
              <a:solidFill>
                <a:schemeClr val="bg1"/>
              </a:solidFill>
            </a:endParaRPr>
          </a:p>
          <a:p>
            <a:endParaRPr lang="en-GB" sz="600" dirty="0" smtClean="0">
              <a:solidFill>
                <a:schemeClr val="bg1"/>
              </a:solidFill>
            </a:endParaRPr>
          </a:p>
          <a:p>
            <a:endParaRPr lang="en-GB" sz="600" dirty="0" smtClean="0">
              <a:solidFill>
                <a:schemeClr val="bg1"/>
              </a:solidFill>
            </a:endParaRPr>
          </a:p>
          <a:p>
            <a:r>
              <a:rPr lang="en-GB" sz="1400" dirty="0" smtClean="0">
                <a:solidFill>
                  <a:schemeClr val="bg1"/>
                </a:solidFill>
              </a:rPr>
              <a:t>10</a:t>
            </a:r>
            <a:r>
              <a:rPr lang="en-GB" sz="1400" baseline="30000" dirty="0" smtClean="0">
                <a:solidFill>
                  <a:schemeClr val="bg1"/>
                </a:solidFill>
              </a:rPr>
              <a:t>-9</a:t>
            </a:r>
          </a:p>
          <a:p>
            <a:endParaRPr lang="en-GB" sz="1400" dirty="0" smtClean="0">
              <a:solidFill>
                <a:schemeClr val="bg1"/>
              </a:solidFill>
            </a:endParaRPr>
          </a:p>
          <a:p>
            <a:endParaRPr lang="en-GB" sz="1400" dirty="0" smtClean="0">
              <a:solidFill>
                <a:schemeClr val="bg1"/>
              </a:solidFill>
            </a:endParaRPr>
          </a:p>
          <a:p>
            <a:endParaRPr lang="en-GB" sz="1400" dirty="0" smtClean="0">
              <a:solidFill>
                <a:schemeClr val="bg1"/>
              </a:solidFill>
            </a:endParaRPr>
          </a:p>
          <a:p>
            <a:endParaRPr lang="en-GB" sz="1050" dirty="0" smtClean="0">
              <a:solidFill>
                <a:schemeClr val="bg1"/>
              </a:solidFill>
            </a:endParaRPr>
          </a:p>
          <a:p>
            <a:endParaRPr lang="en-GB" sz="1400" dirty="0" smtClean="0">
              <a:solidFill>
                <a:schemeClr val="bg1"/>
              </a:solidFill>
            </a:endParaRPr>
          </a:p>
          <a:p>
            <a:endParaRPr lang="en-GB" sz="1400" dirty="0" smtClean="0">
              <a:solidFill>
                <a:schemeClr val="bg1"/>
              </a:solidFill>
            </a:endParaRPr>
          </a:p>
          <a:p>
            <a:r>
              <a:rPr lang="en-GB" sz="1400" dirty="0" smtClean="0">
                <a:solidFill>
                  <a:schemeClr val="bg1"/>
                </a:solidFill>
              </a:rPr>
              <a:t>10</a:t>
            </a:r>
            <a:r>
              <a:rPr lang="en-GB" sz="1400" baseline="30000" dirty="0" smtClean="0">
                <a:solidFill>
                  <a:schemeClr val="bg1"/>
                </a:solidFill>
              </a:rPr>
              <a:t>-10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67284" y="4077072"/>
            <a:ext cx="2380780" cy="400110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l"/>
            <a:r>
              <a:rPr lang="en-GB" sz="2000" dirty="0" smtClean="0">
                <a:solidFill>
                  <a:schemeClr val="bg1"/>
                </a:solidFill>
              </a:rPr>
              <a:t>Fraction relative to H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115716" name="Picture 4" descr="http://marcianitosverdes.haaan.com/wp-content/uploads/2013/02/CosmicCooker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49682"/>
            <a:ext cx="2520280" cy="250325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51520" y="3126442"/>
            <a:ext cx="33123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 smtClean="0">
                <a:latin typeface="Arial" pitchFamily="34" charset="0"/>
                <a:cs typeface="Arial" pitchFamily="34" charset="0"/>
              </a:rPr>
              <a:t>Predicted </a:t>
            </a:r>
            <a:r>
              <a:rPr lang="en-GB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abundance of isotopes depends on the </a:t>
            </a:r>
            <a:r>
              <a:rPr lang="en-GB" b="1" dirty="0" smtClean="0">
                <a:latin typeface="Arial" pitchFamily="34" charset="0"/>
                <a:cs typeface="Arial" pitchFamily="34" charset="0"/>
              </a:rPr>
              <a:t>baryon density </a:t>
            </a:r>
            <a:r>
              <a:rPr lang="en-GB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of the Universe</a:t>
            </a:r>
          </a:p>
        </p:txBody>
      </p:sp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 cstate="print"/>
          <a:srcRect l="16165" t="7123" b="6556"/>
          <a:stretch>
            <a:fillRect/>
          </a:stretch>
        </p:blipFill>
        <p:spPr bwMode="auto">
          <a:xfrm>
            <a:off x="4572000" y="260648"/>
            <a:ext cx="4392488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180749" y="6156012"/>
            <a:ext cx="3063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800" dirty="0" smtClean="0">
                <a:solidFill>
                  <a:srgbClr val="FFFFFF"/>
                </a:solidFill>
              </a:rPr>
              <a:t>Baryon density  ( 10</a:t>
            </a:r>
            <a:r>
              <a:rPr lang="en-GB" sz="1800" baseline="30000" dirty="0" smtClean="0">
                <a:solidFill>
                  <a:srgbClr val="FFFFFF"/>
                </a:solidFill>
              </a:rPr>
              <a:t>-40</a:t>
            </a:r>
            <a:r>
              <a:rPr lang="en-GB" sz="1800" dirty="0" smtClean="0">
                <a:solidFill>
                  <a:srgbClr val="FFFFFF"/>
                </a:solidFill>
              </a:rPr>
              <a:t> kg m</a:t>
            </a:r>
            <a:r>
              <a:rPr lang="en-GB" sz="1800" baseline="30000" dirty="0" smtClean="0">
                <a:solidFill>
                  <a:srgbClr val="FFFFFF"/>
                </a:solidFill>
              </a:rPr>
              <a:t>-3</a:t>
            </a:r>
            <a:r>
              <a:rPr lang="en-GB" sz="1800" dirty="0" smtClean="0">
                <a:solidFill>
                  <a:srgbClr val="FFFFFF"/>
                </a:solidFill>
              </a:rPr>
              <a:t> )</a:t>
            </a:r>
            <a:endParaRPr lang="en-GB" sz="18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92080" y="5857527"/>
            <a:ext cx="3057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 smtClean="0">
                <a:solidFill>
                  <a:srgbClr val="FFFFFF"/>
                </a:solidFill>
              </a:rPr>
              <a:t>1                         2                                 5</a:t>
            </a:r>
            <a:endParaRPr lang="en-GB" sz="14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45153" y="397694"/>
            <a:ext cx="498855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FFFFFF"/>
                </a:solidFill>
              </a:rPr>
              <a:t>0.25</a:t>
            </a:r>
          </a:p>
          <a:p>
            <a:endParaRPr lang="en-GB" sz="600" dirty="0" smtClean="0">
              <a:solidFill>
                <a:srgbClr val="FFFFFF"/>
              </a:solidFill>
            </a:endParaRPr>
          </a:p>
          <a:p>
            <a:r>
              <a:rPr lang="en-GB" sz="1400" dirty="0" smtClean="0">
                <a:solidFill>
                  <a:srgbClr val="FFFFFF"/>
                </a:solidFill>
              </a:rPr>
              <a:t>0.24</a:t>
            </a:r>
          </a:p>
          <a:p>
            <a:endParaRPr lang="en-GB" sz="600" dirty="0" smtClean="0">
              <a:solidFill>
                <a:srgbClr val="FFFFFF"/>
              </a:solidFill>
            </a:endParaRPr>
          </a:p>
          <a:p>
            <a:r>
              <a:rPr lang="en-GB" sz="1400" dirty="0" smtClean="0">
                <a:solidFill>
                  <a:srgbClr val="FFFFFF"/>
                </a:solidFill>
              </a:rPr>
              <a:t>0.23</a:t>
            </a:r>
          </a:p>
          <a:p>
            <a:endParaRPr lang="en-GB" sz="600" dirty="0" smtClean="0">
              <a:solidFill>
                <a:srgbClr val="FFFFFF"/>
              </a:solidFill>
            </a:endParaRPr>
          </a:p>
          <a:p>
            <a:r>
              <a:rPr lang="en-GB" sz="1400" dirty="0" smtClean="0">
                <a:solidFill>
                  <a:srgbClr val="FFFFFF"/>
                </a:solidFill>
              </a:rPr>
              <a:t>0.22</a:t>
            </a:r>
            <a:endParaRPr lang="en-GB" sz="14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27965" y="908720"/>
            <a:ext cx="2004075" cy="400110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l"/>
            <a:r>
              <a:rPr lang="en-GB" sz="2000" baseline="30000" dirty="0" smtClean="0">
                <a:solidFill>
                  <a:srgbClr val="FFFFFF"/>
                </a:solidFill>
              </a:rPr>
              <a:t>4</a:t>
            </a:r>
            <a:r>
              <a:rPr lang="en-GB" sz="2000" dirty="0" smtClean="0">
                <a:solidFill>
                  <a:srgbClr val="FFFFFF"/>
                </a:solidFill>
              </a:rPr>
              <a:t>He mass fraction</a:t>
            </a:r>
            <a:endParaRPr lang="en-GB" sz="20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39952" y="2348880"/>
            <a:ext cx="522899" cy="35240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FFFFFF"/>
                </a:solidFill>
              </a:rPr>
              <a:t>10</a:t>
            </a:r>
            <a:r>
              <a:rPr lang="en-GB" sz="1400" baseline="30000" dirty="0" smtClean="0">
                <a:solidFill>
                  <a:srgbClr val="FFFFFF"/>
                </a:solidFill>
              </a:rPr>
              <a:t>-4</a:t>
            </a:r>
          </a:p>
          <a:p>
            <a:endParaRPr lang="en-GB" sz="1400" dirty="0" smtClean="0">
              <a:solidFill>
                <a:srgbClr val="FFFFFF"/>
              </a:solidFill>
            </a:endParaRPr>
          </a:p>
          <a:p>
            <a:endParaRPr lang="en-GB" sz="1400" dirty="0" smtClean="0">
              <a:solidFill>
                <a:srgbClr val="FFFFFF"/>
              </a:solidFill>
            </a:endParaRPr>
          </a:p>
          <a:p>
            <a:endParaRPr lang="en-GB" sz="1400" dirty="0" smtClean="0">
              <a:solidFill>
                <a:srgbClr val="FFFFFF"/>
              </a:solidFill>
            </a:endParaRPr>
          </a:p>
          <a:p>
            <a:endParaRPr lang="en-GB" sz="600" dirty="0" smtClean="0">
              <a:solidFill>
                <a:srgbClr val="FFFFFF"/>
              </a:solidFill>
            </a:endParaRPr>
          </a:p>
          <a:p>
            <a:endParaRPr lang="en-GB" sz="1400" dirty="0" smtClean="0">
              <a:solidFill>
                <a:srgbClr val="FFFFFF"/>
              </a:solidFill>
            </a:endParaRPr>
          </a:p>
          <a:p>
            <a:r>
              <a:rPr lang="en-GB" sz="1400" dirty="0" smtClean="0">
                <a:solidFill>
                  <a:srgbClr val="FFFFFF"/>
                </a:solidFill>
              </a:rPr>
              <a:t>10</a:t>
            </a:r>
            <a:r>
              <a:rPr lang="en-GB" sz="1400" baseline="30000" dirty="0" smtClean="0">
                <a:solidFill>
                  <a:srgbClr val="FFFFFF"/>
                </a:solidFill>
              </a:rPr>
              <a:t>-5</a:t>
            </a:r>
          </a:p>
          <a:p>
            <a:endParaRPr lang="en-GB" sz="900" dirty="0" smtClean="0">
              <a:solidFill>
                <a:srgbClr val="FFFFFF"/>
              </a:solidFill>
            </a:endParaRPr>
          </a:p>
          <a:p>
            <a:endParaRPr lang="en-GB" sz="600" dirty="0" smtClean="0">
              <a:solidFill>
                <a:srgbClr val="FFFFFF"/>
              </a:solidFill>
            </a:endParaRPr>
          </a:p>
          <a:p>
            <a:endParaRPr lang="en-GB" sz="600" dirty="0" smtClean="0">
              <a:solidFill>
                <a:srgbClr val="FFFFFF"/>
              </a:solidFill>
            </a:endParaRPr>
          </a:p>
          <a:p>
            <a:r>
              <a:rPr lang="en-GB" sz="1400" dirty="0" smtClean="0">
                <a:solidFill>
                  <a:srgbClr val="FFFFFF"/>
                </a:solidFill>
              </a:rPr>
              <a:t>10</a:t>
            </a:r>
            <a:r>
              <a:rPr lang="en-GB" sz="1400" baseline="30000" dirty="0" smtClean="0">
                <a:solidFill>
                  <a:srgbClr val="FFFFFF"/>
                </a:solidFill>
              </a:rPr>
              <a:t>-9</a:t>
            </a:r>
          </a:p>
          <a:p>
            <a:endParaRPr lang="en-GB" sz="1400" dirty="0" smtClean="0">
              <a:solidFill>
                <a:srgbClr val="FFFFFF"/>
              </a:solidFill>
            </a:endParaRPr>
          </a:p>
          <a:p>
            <a:endParaRPr lang="en-GB" sz="1400" dirty="0" smtClean="0">
              <a:solidFill>
                <a:srgbClr val="FFFFFF"/>
              </a:solidFill>
            </a:endParaRPr>
          </a:p>
          <a:p>
            <a:endParaRPr lang="en-GB" sz="1400" dirty="0" smtClean="0">
              <a:solidFill>
                <a:srgbClr val="FFFFFF"/>
              </a:solidFill>
            </a:endParaRPr>
          </a:p>
          <a:p>
            <a:endParaRPr lang="en-GB" sz="1050" dirty="0" smtClean="0">
              <a:solidFill>
                <a:srgbClr val="FFFFFF"/>
              </a:solidFill>
            </a:endParaRPr>
          </a:p>
          <a:p>
            <a:endParaRPr lang="en-GB" sz="1400" dirty="0" smtClean="0">
              <a:solidFill>
                <a:srgbClr val="FFFFFF"/>
              </a:solidFill>
            </a:endParaRPr>
          </a:p>
          <a:p>
            <a:endParaRPr lang="en-GB" sz="1400" dirty="0" smtClean="0">
              <a:solidFill>
                <a:srgbClr val="FFFFFF"/>
              </a:solidFill>
            </a:endParaRPr>
          </a:p>
          <a:p>
            <a:r>
              <a:rPr lang="en-GB" sz="1400" dirty="0" smtClean="0">
                <a:solidFill>
                  <a:srgbClr val="FFFFFF"/>
                </a:solidFill>
              </a:rPr>
              <a:t>10</a:t>
            </a:r>
            <a:r>
              <a:rPr lang="en-GB" sz="1400" baseline="30000" dirty="0" smtClean="0">
                <a:solidFill>
                  <a:srgbClr val="FFFFFF"/>
                </a:solidFill>
              </a:rPr>
              <a:t>-10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67284" y="4077072"/>
            <a:ext cx="2380780" cy="400110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l"/>
            <a:r>
              <a:rPr lang="en-GB" sz="2000" dirty="0" smtClean="0">
                <a:solidFill>
                  <a:srgbClr val="FFFFFF"/>
                </a:solidFill>
              </a:rPr>
              <a:t>Fraction relative to H</a:t>
            </a:r>
            <a:endParaRPr lang="en-GB" sz="2000" dirty="0">
              <a:solidFill>
                <a:srgbClr val="FFFFFF"/>
              </a:solidFill>
            </a:endParaRPr>
          </a:p>
        </p:txBody>
      </p:sp>
      <p:pic>
        <p:nvPicPr>
          <p:cNvPr id="115716" name="Picture 4" descr="http://marcianitosverdes.haaan.com/wp-content/uploads/2013/02/CosmicCooker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49682"/>
            <a:ext cx="2520280" cy="250325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51520" y="3126442"/>
            <a:ext cx="331236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 smtClean="0">
                <a:latin typeface="Arial" pitchFamily="34" charset="0"/>
                <a:cs typeface="Arial" pitchFamily="34" charset="0"/>
              </a:rPr>
              <a:t>Predicted </a:t>
            </a:r>
            <a:r>
              <a:rPr lang="en-GB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abundance of isotopes depends on the </a:t>
            </a:r>
            <a:r>
              <a:rPr lang="en-GB" b="1" dirty="0" smtClean="0">
                <a:latin typeface="Arial" pitchFamily="34" charset="0"/>
                <a:cs typeface="Arial" pitchFamily="34" charset="0"/>
              </a:rPr>
              <a:t>baryon density </a:t>
            </a:r>
            <a:r>
              <a:rPr lang="en-GB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of the Universe</a:t>
            </a:r>
          </a:p>
          <a:p>
            <a:pPr algn="l"/>
            <a:endParaRPr lang="en-GB" sz="3200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GB" i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We can compare with observed abundances (white boxes, limits)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 flipV="1">
            <a:off x="3347864" y="764704"/>
            <a:ext cx="3744416" cy="446449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3347864" y="3140968"/>
            <a:ext cx="4320480" cy="20882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3347864" y="3573016"/>
            <a:ext cx="2736304" cy="165618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V="1">
            <a:off x="3347864" y="5157192"/>
            <a:ext cx="1656184" cy="720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4940</TotalTime>
  <Words>342</Words>
  <Application>Microsoft Office PowerPoint</Application>
  <PresentationFormat>On-screen Show (4:3)</PresentationFormat>
  <Paragraphs>150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Default Design</vt:lpstr>
      <vt:lpstr>1_Default Design</vt:lpstr>
      <vt:lpstr>3_Default Design</vt:lpstr>
      <vt:lpstr>5_Default Design</vt:lpstr>
      <vt:lpstr>4_Default Design</vt:lpstr>
      <vt:lpstr>2_Default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University of Glasgow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</dc:creator>
  <cp:lastModifiedBy>martin</cp:lastModifiedBy>
  <cp:revision>504</cp:revision>
  <dcterms:created xsi:type="dcterms:W3CDTF">2000-07-28T16:23:06Z</dcterms:created>
  <dcterms:modified xsi:type="dcterms:W3CDTF">2013-12-15T19:58:13Z</dcterms:modified>
</cp:coreProperties>
</file>