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4105" r:id="rId4"/>
    <p:sldMasterId id="2147484118" r:id="rId5"/>
    <p:sldMasterId id="2147484130" r:id="rId6"/>
  </p:sldMasterIdLst>
  <p:notesMasterIdLst>
    <p:notesMasterId r:id="rId24"/>
  </p:notesMasterIdLst>
  <p:sldIdLst>
    <p:sldId id="642" r:id="rId7"/>
    <p:sldId id="910" r:id="rId8"/>
    <p:sldId id="911" r:id="rId9"/>
    <p:sldId id="912" r:id="rId10"/>
    <p:sldId id="892" r:id="rId11"/>
    <p:sldId id="894" r:id="rId12"/>
    <p:sldId id="916" r:id="rId13"/>
    <p:sldId id="917" r:id="rId14"/>
    <p:sldId id="895" r:id="rId15"/>
    <p:sldId id="913" r:id="rId16"/>
    <p:sldId id="914" r:id="rId17"/>
    <p:sldId id="903" r:id="rId18"/>
    <p:sldId id="889" r:id="rId19"/>
    <p:sldId id="907" r:id="rId20"/>
    <p:sldId id="908" r:id="rId21"/>
    <p:sldId id="877" r:id="rId22"/>
    <p:sldId id="890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CCCCFF"/>
    <a:srgbClr val="FFFFFF"/>
    <a:srgbClr val="FFFF00"/>
    <a:srgbClr val="EAEAEA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4505" autoAdjust="0"/>
    <p:restoredTop sz="94660"/>
  </p:normalViewPr>
  <p:slideViewPr>
    <p:cSldViewPr>
      <p:cViewPr>
        <p:scale>
          <a:sx n="60" d="100"/>
          <a:sy n="60" d="100"/>
        </p:scale>
        <p:origin x="-214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9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B6B86D-F063-433C-92C5-DCF60C400A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834CA-AE38-40E7-B7EA-5AB5ECD8C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3DB4A-3089-47A4-B409-8D2DD5547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F4F7-0934-4B53-A6DB-D35400CFC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2147888"/>
            <a:ext cx="6408738" cy="606425"/>
          </a:xfrm>
        </p:spPr>
        <p:txBody>
          <a:bodyPr/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2749550"/>
            <a:ext cx="6400800" cy="477838"/>
          </a:xfrm>
        </p:spPr>
        <p:txBody>
          <a:bodyPr/>
          <a:lstStyle>
            <a:lvl1pPr marL="0" indent="0">
              <a:buFontTx/>
              <a:buNone/>
              <a:defRPr sz="1600" b="1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50CEF1-7BAD-4C73-A34D-7CDEC6C692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8538" y="2060575"/>
            <a:ext cx="3235325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6263" y="2060575"/>
            <a:ext cx="3236912" cy="4260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E9B7-9316-4DE7-A182-93A8CBB25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7413" y="893763"/>
            <a:ext cx="1655762" cy="5427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8538" y="893763"/>
            <a:ext cx="4816475" cy="5427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1AE33-82B2-469B-8351-E6D8F58C2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FA3D2-ECE5-4336-B4FF-38E7E1E68AB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FA2B8-B23F-469E-915C-45233093A1A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0C94-4624-4269-B382-75BC93415D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C201D-F0A8-4498-8B4E-7D8A26ED364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37C7-5FBD-47D7-89E7-D2C6D65D401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3773-0485-4E7B-80F0-02B6F89DCF7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A35C7-BD0D-4E0E-95F5-FB09FBA7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84B4-629F-49F2-AFB9-285AFAD90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2EE3-7482-464A-BC47-E6F96799B83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97780-7A66-4EF0-ABFC-3F2AB48C88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06EED-3475-42D9-954B-4015575E55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59878-58F7-4E27-8845-D9E776F20C7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B32E1-DF9C-4EA5-93E3-9BCA80BBDE6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7910A-757B-4938-BADC-9AECAF78C8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1C5B6-446C-4536-BEAF-CED37FB9E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1ADA5-1637-4237-AADF-EF6ECD93C1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290CD-0640-4770-939A-D9B6A73AD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0AA48-7757-44AD-A3D7-42C88ADF8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F8E8E-0721-42D8-A867-FA982E02C6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7739F-4017-4164-AFC7-4CFB57C883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BD7A6-A2F9-4EA9-80C4-4509C93FD9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AD9C3-39DB-4DB9-A83F-8BCBFFF672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3971A-DDAC-4D3B-8C06-5178B3C703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2FB66-2150-46B3-A29F-B93306BE15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A261-B15A-47C0-ADE1-6271470AC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81243-827F-4E4F-AF7A-D037562B0E7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62F4D-C567-48E7-B382-D1B707D95AC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F44E6-A7D8-4482-949C-2FFD4634CD4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46A3E-A058-4256-A9F3-8141EB0FF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822F2-9D5C-428C-9516-2D9A7CBA80A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2C61D-9512-413B-BBA4-FB661887713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FEDE6-65D4-4489-B4D6-C837DFA306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20E5A-0BA3-43C3-B1FE-2E3FE5D854C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DE2AD-A692-40ED-97A0-D81F62C0E48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00032-8614-4F78-9D04-C94B524083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2A7C-7063-47DC-B23D-18F6BF8CB46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945B7-9B82-4F54-83C7-0EDD5E37D51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B36C2-0686-4F1C-BA4A-F0E990BEC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CE265-9B7C-4094-8653-6FF6B0B90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F0C66-FC6C-4E31-9B02-2AE01B153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E9C41E-25AA-4BAD-A573-F6F29E746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268538" y="1154113"/>
            <a:ext cx="2159000" cy="215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1238" y="893763"/>
            <a:ext cx="621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2060575"/>
            <a:ext cx="662463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owerpoint slide 3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7CF1606-64BE-4182-90C2-7789F199ADF1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  <p:sldLayoutId id="214748411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FC40C4-83B1-4F71-B458-22031840B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59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9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9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86BB66B-C9FA-4EFD-AD9F-0EE15F01AC0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2.xml"/><Relationship Id="rId1" Type="http://schemas.openxmlformats.org/officeDocument/2006/relationships/video" Target="file:///C:\gu_stuff\astro_resources\movies\wd_lg.mpg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025" y="1382713"/>
            <a:ext cx="7731125" cy="6064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Making the most of Public Engagement</a:t>
            </a:r>
            <a:endParaRPr lang="en-GB" sz="2800" dirty="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1800" y="2368550"/>
            <a:ext cx="83312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lang="en-GB" sz="2400" b="1" dirty="0" smtClean="0"/>
              <a:t>Martin </a:t>
            </a:r>
            <a:r>
              <a:rPr lang="en-GB" sz="2400" b="1" dirty="0"/>
              <a:t>Hendry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endParaRPr lang="en-GB" sz="900" b="1" dirty="0"/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lang="en-GB" b="1" dirty="0" smtClean="0"/>
              <a:t>Head of School</a:t>
            </a:r>
            <a:endParaRPr lang="en-GB" b="1" dirty="0"/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r>
              <a:rPr lang="en-GB" b="1" dirty="0" smtClean="0"/>
              <a:t>SUPA, School </a:t>
            </a:r>
            <a:r>
              <a:rPr lang="en-GB" b="1" dirty="0"/>
              <a:t>of Physics and Astronomy, University of Glasgow</a:t>
            </a:r>
            <a:endParaRPr lang="en-GB" sz="1500" b="1" dirty="0"/>
          </a:p>
          <a:p>
            <a:pPr algn="ctr">
              <a:spcBef>
                <a:spcPct val="20000"/>
              </a:spcBef>
              <a:buClr>
                <a:schemeClr val="bg2"/>
              </a:buClr>
            </a:pPr>
            <a:endParaRPr lang="en-GB" sz="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IGO_0102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106319"/>
            <a:ext cx="4176464" cy="2766907"/>
          </a:xfrm>
          <a:prstGeom prst="rect">
            <a:avLst/>
          </a:prstGeom>
        </p:spPr>
      </p:pic>
      <p:pic>
        <p:nvPicPr>
          <p:cNvPr id="17" name="Picture 16" descr="LIGO_0103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7261" y="339060"/>
            <a:ext cx="3514814" cy="2328564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9" y="339060"/>
            <a:ext cx="5287872" cy="26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64" name="Picture 4" descr="http://geco.phys.columbia.edu/LIGO_Exhibit/images/day4_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1134" y="2770315"/>
            <a:ext cx="4003354" cy="2914942"/>
          </a:xfrm>
          <a:prstGeom prst="rect">
            <a:avLst/>
          </a:prstGeom>
          <a:noFill/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3" name="Picture 12" descr="LSC logo - click to go to LSC homepage"/>
            <p:cNvPicPr>
              <a:picLocks noChangeAspect="1" noChangeArrowheads="1"/>
            </p:cNvPicPr>
            <p:nvPr/>
          </p:nvPicPr>
          <p:blipFill>
            <a:blip r:embed="rId6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24" name="Picture 17" descr="colourCMY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77530"/>
            <a:ext cx="9144000" cy="67229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800" smtClean="0">
              <a:solidFill>
                <a:srgbClr val="009999"/>
              </a:solidFill>
              <a:latin typeface="Trebuchet MS" pitchFamily="34" charset="0"/>
            </a:endParaRPr>
          </a:p>
        </p:txBody>
      </p:sp>
      <p:pic>
        <p:nvPicPr>
          <p:cNvPr id="2" name="Picture 1" descr="IMAG03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645" y="226562"/>
            <a:ext cx="3392634" cy="5666046"/>
          </a:xfrm>
          <a:prstGeom prst="rect">
            <a:avLst/>
          </a:prstGeom>
        </p:spPr>
      </p:pic>
      <p:pic>
        <p:nvPicPr>
          <p:cNvPr id="3" name="Picture 2" descr="IMGA0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6515" y="247679"/>
            <a:ext cx="4389898" cy="2926598"/>
          </a:xfrm>
          <a:prstGeom prst="rect">
            <a:avLst/>
          </a:prstGeom>
        </p:spPr>
      </p:pic>
      <p:pic>
        <p:nvPicPr>
          <p:cNvPr id="4" name="Picture 3" descr="IMG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6862" y="3294816"/>
            <a:ext cx="3697326" cy="2464884"/>
          </a:xfrm>
          <a:prstGeom prst="rect">
            <a:avLst/>
          </a:prstGeom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3" name="Picture 12" descr="LSC logo - click to go to LSC homepage"/>
            <p:cNvPicPr>
              <a:picLocks noChangeAspect="1" noChangeArrowheads="1"/>
            </p:cNvPicPr>
            <p:nvPr/>
          </p:nvPicPr>
          <p:blipFill>
            <a:blip r:embed="rId5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21" name="Picture 17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632237_4317014.jpg"/>
          <p:cNvPicPr>
            <a:picLocks noChangeAspect="1"/>
          </p:cNvPicPr>
          <p:nvPr/>
        </p:nvPicPr>
        <p:blipFill>
          <a:blip r:embed="rId2" cstate="print">
            <a:lum bright="-30000" contrast="-25000"/>
          </a:blip>
          <a:srcRect r="6014" b="17642"/>
          <a:stretch>
            <a:fillRect/>
          </a:stretch>
        </p:blipFill>
        <p:spPr>
          <a:xfrm>
            <a:off x="-36512" y="-1"/>
            <a:ext cx="9180512" cy="6858001"/>
          </a:xfrm>
          <a:prstGeom prst="rect">
            <a:avLst/>
          </a:prstGeom>
        </p:spPr>
      </p:pic>
      <p:pic>
        <p:nvPicPr>
          <p:cNvPr id="62466" name="Picture 2" descr="http://1.bp.blogspot.com/-8lw8mK37PDs/T1hs9JX4HII/AAAAAAAAABg/NyQlSOItz7M/s1600/island_universe_tour.bmp"/>
          <p:cNvPicPr>
            <a:picLocks noChangeAspect="1" noChangeArrowheads="1"/>
          </p:cNvPicPr>
          <p:nvPr/>
        </p:nvPicPr>
        <p:blipFill>
          <a:blip r:embed="rId3" cstate="print"/>
          <a:srcRect l="6383" t="594" r="4255" b="4201"/>
          <a:stretch>
            <a:fillRect/>
          </a:stretch>
        </p:blipFill>
        <p:spPr bwMode="auto">
          <a:xfrm>
            <a:off x="5004048" y="116632"/>
            <a:ext cx="3888432" cy="3790109"/>
          </a:xfrm>
          <a:prstGeom prst="rect">
            <a:avLst/>
          </a:prstGeom>
          <a:noFill/>
        </p:spPr>
      </p:pic>
      <p:pic>
        <p:nvPicPr>
          <p:cNvPr id="13" name="Picture 4" descr="http://stem-ncl.org/news/wp-content/uploads/2011/08/nsew201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476673"/>
            <a:ext cx="797075" cy="792087"/>
          </a:xfrm>
          <a:prstGeom prst="rect">
            <a:avLst/>
          </a:prstGeom>
          <a:noFill/>
        </p:spPr>
      </p:pic>
      <p:pic>
        <p:nvPicPr>
          <p:cNvPr id="14" name="Picture 13" descr="IMAG0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303004"/>
            <a:ext cx="2166785" cy="1297396"/>
          </a:xfrm>
          <a:prstGeom prst="rect">
            <a:avLst/>
          </a:prstGeom>
        </p:spPr>
      </p:pic>
      <p:pic>
        <p:nvPicPr>
          <p:cNvPr id="15" name="Picture 14" descr="IMAG019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2364708"/>
            <a:ext cx="2304256" cy="1379708"/>
          </a:xfrm>
          <a:prstGeom prst="rect">
            <a:avLst/>
          </a:prstGeom>
        </p:spPr>
      </p:pic>
      <p:pic>
        <p:nvPicPr>
          <p:cNvPr id="16" name="Picture 15" descr="tiree_tal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960440"/>
            <a:ext cx="2208397" cy="1217964"/>
          </a:xfrm>
          <a:prstGeom prst="rect">
            <a:avLst/>
          </a:prstGeom>
        </p:spPr>
      </p:pic>
      <p:pic>
        <p:nvPicPr>
          <p:cNvPr id="17" name="Picture 16" descr="IMAG01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0961" y="3672408"/>
            <a:ext cx="2166783" cy="1297395"/>
          </a:xfrm>
          <a:prstGeom prst="rect">
            <a:avLst/>
          </a:prstGeom>
        </p:spPr>
      </p:pic>
      <p:pic>
        <p:nvPicPr>
          <p:cNvPr id="18" name="Picture 17" descr="IMAG014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008" y="5040560"/>
            <a:ext cx="2195736" cy="1314731"/>
          </a:xfrm>
          <a:prstGeom prst="rect">
            <a:avLst/>
          </a:prstGeom>
        </p:spPr>
      </p:pic>
      <p:pic>
        <p:nvPicPr>
          <p:cNvPr id="19" name="Picture 18" descr="IMAG018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51078" y="3960440"/>
            <a:ext cx="2044433" cy="1224136"/>
          </a:xfrm>
          <a:prstGeom prst="rect">
            <a:avLst/>
          </a:prstGeom>
        </p:spPr>
      </p:pic>
      <p:pic>
        <p:nvPicPr>
          <p:cNvPr id="20" name="Picture 19" descr="IMG_535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88024" y="5268924"/>
            <a:ext cx="1615728" cy="1211796"/>
          </a:xfrm>
          <a:prstGeom prst="rect">
            <a:avLst/>
          </a:prstGeom>
        </p:spPr>
      </p:pic>
      <p:pic>
        <p:nvPicPr>
          <p:cNvPr id="22" name="Picture 21" descr="IMAG0167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60232" y="5256584"/>
            <a:ext cx="2046522" cy="1225387"/>
          </a:xfrm>
          <a:prstGeom prst="rect">
            <a:avLst/>
          </a:prstGeom>
        </p:spPr>
      </p:pic>
      <p:pic>
        <p:nvPicPr>
          <p:cNvPr id="23" name="Picture 22" descr="IMAG0229.jpg"/>
          <p:cNvPicPr>
            <a:picLocks noChangeAspect="1"/>
          </p:cNvPicPr>
          <p:nvPr/>
        </p:nvPicPr>
        <p:blipFill>
          <a:blip r:embed="rId13" cstate="print"/>
          <a:srcRect l="4407" r="18435" b="34170"/>
          <a:stretch>
            <a:fillRect/>
          </a:stretch>
        </p:blipFill>
        <p:spPr>
          <a:xfrm>
            <a:off x="2505396" y="3888432"/>
            <a:ext cx="1850580" cy="26369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9512" y="476672"/>
            <a:ext cx="4536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GB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“Island Universe” Schools lectures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115616" y="6309320"/>
            <a:ext cx="691276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http://thecosmicexplorer.blogspot.com</a:t>
            </a:r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</a:rPr>
              <a:t>/</a:t>
            </a:r>
            <a:endParaRPr lang="en-GB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7501" r="18373" b="4891"/>
          <a:stretch>
            <a:fillRect/>
          </a:stretch>
        </p:blipFill>
        <p:spPr bwMode="auto">
          <a:xfrm>
            <a:off x="0" y="44624"/>
            <a:ext cx="9144000" cy="695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632237_4317014.jpg"/>
          <p:cNvPicPr>
            <a:picLocks noChangeAspect="1"/>
          </p:cNvPicPr>
          <p:nvPr/>
        </p:nvPicPr>
        <p:blipFill>
          <a:blip r:embed="rId2" cstate="print">
            <a:lum bright="-30000" contrast="-25000"/>
          </a:blip>
          <a:srcRect r="6014" b="17642"/>
          <a:stretch>
            <a:fillRect/>
          </a:stretch>
        </p:blipFill>
        <p:spPr>
          <a:xfrm>
            <a:off x="-36512" y="-1"/>
            <a:ext cx="918051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Global Coordination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/>
          <a:srcRect l="15215" t="7501" r="16159" b="6250"/>
          <a:stretch>
            <a:fillRect/>
          </a:stretch>
        </p:blipFill>
        <p:spPr bwMode="auto">
          <a:xfrm>
            <a:off x="827584" y="1196752"/>
            <a:ext cx="7400399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632237_4317014.jpg"/>
          <p:cNvPicPr>
            <a:picLocks noChangeAspect="1"/>
          </p:cNvPicPr>
          <p:nvPr/>
        </p:nvPicPr>
        <p:blipFill>
          <a:blip r:embed="rId2" cstate="print">
            <a:lum bright="-30000" contrast="-25000"/>
          </a:blip>
          <a:srcRect r="6014" b="17642"/>
          <a:stretch>
            <a:fillRect/>
          </a:stretch>
        </p:blipFill>
        <p:spPr>
          <a:xfrm>
            <a:off x="-36512" y="-1"/>
            <a:ext cx="918051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Global Coordination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3767202" cy="502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ligo.org/images/beam-tube-ki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0092" y="404664"/>
            <a:ext cx="3410528" cy="2016224"/>
          </a:xfrm>
          <a:prstGeom prst="rect">
            <a:avLst/>
          </a:prstGeom>
          <a:noFill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 l="21303" t="12422" r="22800" b="6516"/>
          <a:stretch>
            <a:fillRect/>
          </a:stretch>
        </p:blipFill>
        <p:spPr bwMode="auto">
          <a:xfrm>
            <a:off x="4788025" y="2746771"/>
            <a:ext cx="4104456" cy="33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075" y="332656"/>
            <a:ext cx="7019925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187624" y="476672"/>
            <a:ext cx="6434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Top </a:t>
            </a:r>
            <a:r>
              <a:rPr lang="en-GB" sz="3600" b="1" dirty="0" smtClean="0">
                <a:solidFill>
                  <a:srgbClr val="FF0000"/>
                </a:solidFill>
              </a:rPr>
              <a:t>six PE tips </a:t>
            </a:r>
            <a:r>
              <a:rPr lang="en-GB" sz="3600" b="1" dirty="0">
                <a:solidFill>
                  <a:srgbClr val="FF0000"/>
                </a:solidFill>
              </a:rPr>
              <a:t>I have learnt: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30312" y="1700808"/>
            <a:ext cx="336502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GB" sz="2800" b="1" dirty="0"/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b="1" dirty="0" smtClean="0">
                <a:solidFill>
                  <a:srgbClr val="000066"/>
                </a:solidFill>
              </a:rPr>
              <a:t>opular </a:t>
            </a:r>
            <a:r>
              <a:rPr lang="en-GB" sz="2800" b="1" dirty="0">
                <a:solidFill>
                  <a:srgbClr val="000066"/>
                </a:solidFill>
              </a:rPr>
              <a:t>culture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b="1" dirty="0" smtClean="0">
                <a:solidFill>
                  <a:srgbClr val="000066"/>
                </a:solidFill>
              </a:rPr>
              <a:t>nthusiasm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T</a:t>
            </a:r>
            <a:r>
              <a:rPr lang="en-GB" sz="2800" b="1" dirty="0" smtClean="0">
                <a:solidFill>
                  <a:srgbClr val="000066"/>
                </a:solidFill>
              </a:rPr>
              <a:t>opicality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I</a:t>
            </a:r>
            <a:r>
              <a:rPr lang="en-GB" sz="2800" b="1" dirty="0" smtClean="0">
                <a:solidFill>
                  <a:srgbClr val="000066"/>
                </a:solidFill>
              </a:rPr>
              <a:t>nteraction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b="1" dirty="0" smtClean="0">
                <a:solidFill>
                  <a:srgbClr val="000066"/>
                </a:solidFill>
              </a:rPr>
              <a:t>ersonality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S</a:t>
            </a:r>
            <a:r>
              <a:rPr lang="en-GB" sz="2800" b="1" dirty="0" smtClean="0">
                <a:solidFill>
                  <a:srgbClr val="000066"/>
                </a:solidFill>
              </a:rPr>
              <a:t>yllabus</a:t>
            </a:r>
            <a:endParaRPr lang="en-GB" sz="2800" b="1" dirty="0"/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8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2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11" name="Picture 1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http://www.chamdol.co.uk/ESW/Images/pg_t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12776"/>
            <a:ext cx="3810000" cy="4200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4075" y="332656"/>
            <a:ext cx="7019925" cy="863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187624" y="476672"/>
            <a:ext cx="64341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Top </a:t>
            </a:r>
            <a:r>
              <a:rPr lang="en-GB" sz="3600" b="1" dirty="0" smtClean="0">
                <a:solidFill>
                  <a:srgbClr val="FF0000"/>
                </a:solidFill>
              </a:rPr>
              <a:t>six PE tips </a:t>
            </a:r>
            <a:r>
              <a:rPr lang="en-GB" sz="3600" b="1" dirty="0">
                <a:solidFill>
                  <a:srgbClr val="FF0000"/>
                </a:solidFill>
              </a:rPr>
              <a:t>I have learnt: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8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2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11" name="Picture 17" descr="colourCMY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98" name="Picture 2" descr="http://www.chamdol.co.uk/ESW/Images/pg_t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412776"/>
            <a:ext cx="3810000" cy="4200526"/>
          </a:xfrm>
          <a:prstGeom prst="rect">
            <a:avLst/>
          </a:prstGeom>
          <a:noFill/>
        </p:spPr>
      </p:pic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11560" y="1680478"/>
            <a:ext cx="366638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GB" sz="2800" b="1" dirty="0"/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S</a:t>
            </a:r>
            <a:r>
              <a:rPr lang="en-GB" sz="2800" b="1" dirty="0" smtClean="0">
                <a:solidFill>
                  <a:srgbClr val="000066"/>
                </a:solidFill>
              </a:rPr>
              <a:t>trategy</a:t>
            </a:r>
            <a:endParaRPr lang="en-GB" sz="2800" b="1" dirty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endParaRPr lang="en-GB" sz="1600" b="1" dirty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b="1" dirty="0" smtClean="0">
                <a:solidFill>
                  <a:srgbClr val="000066"/>
                </a:solidFill>
              </a:rPr>
              <a:t>&amp;DR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I</a:t>
            </a:r>
            <a:r>
              <a:rPr lang="en-GB" sz="2800" b="1" dirty="0" smtClean="0">
                <a:solidFill>
                  <a:srgbClr val="000066"/>
                </a:solidFill>
              </a:rPr>
              <a:t>mpact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T</a:t>
            </a:r>
            <a:r>
              <a:rPr lang="en-GB" sz="2800" b="1" dirty="0" smtClean="0">
                <a:solidFill>
                  <a:srgbClr val="000066"/>
                </a:solidFill>
              </a:rPr>
              <a:t>echnology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E</a:t>
            </a:r>
            <a:r>
              <a:rPr lang="en-GB" sz="2800" b="1" dirty="0" smtClean="0">
                <a:solidFill>
                  <a:srgbClr val="000066"/>
                </a:solidFill>
              </a:rPr>
              <a:t>valuation</a:t>
            </a:r>
          </a:p>
          <a:p>
            <a:pPr marL="342900" indent="-342900">
              <a:buFont typeface="Arial" charset="0"/>
              <a:buAutoNum type="arabicPeriod"/>
            </a:pPr>
            <a:endParaRPr lang="en-GB" sz="1600" b="1" dirty="0" smtClean="0">
              <a:solidFill>
                <a:srgbClr val="000066"/>
              </a:solidFill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2800" b="1" dirty="0" smtClean="0">
                <a:solidFill>
                  <a:srgbClr val="000066"/>
                </a:solidFill>
              </a:rPr>
              <a:t>  </a:t>
            </a:r>
            <a:r>
              <a:rPr lang="en-GB" sz="2800" b="1" dirty="0" smtClean="0">
                <a:solidFill>
                  <a:srgbClr val="FF0000"/>
                </a:solidFill>
              </a:rPr>
              <a:t>P</a:t>
            </a:r>
            <a:r>
              <a:rPr lang="en-GB" sz="2800" b="1" dirty="0" smtClean="0">
                <a:solidFill>
                  <a:srgbClr val="000066"/>
                </a:solidFill>
              </a:rPr>
              <a:t>ractical support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36433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424963" name="Picture 3" descr="kelb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542925"/>
            <a:ext cx="5113338" cy="2454275"/>
          </a:xfrm>
          <a:prstGeom prst="rect">
            <a:avLst/>
          </a:prstGeom>
          <a:noFill/>
        </p:spPr>
      </p:pic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i="1">
                <a:solidFill>
                  <a:srgbClr val="000066"/>
                </a:solidFill>
                <a:latin typeface="Comic Sans MS" pitchFamily="66" charset="0"/>
              </a:rPr>
              <a:t>Who am I?…</a:t>
            </a:r>
          </a:p>
        </p:txBody>
      </p:sp>
      <p:pic>
        <p:nvPicPr>
          <p:cNvPr id="424966" name="Picture 6" descr="kelvin"/>
          <p:cNvPicPr>
            <a:picLocks noChangeAspect="1" noChangeArrowheads="1"/>
          </p:cNvPicPr>
          <p:nvPr/>
        </p:nvPicPr>
        <p:blipFill>
          <a:blip r:embed="rId3" cstate="print"/>
          <a:srcRect t="8333" b="16667"/>
          <a:stretch>
            <a:fillRect/>
          </a:stretch>
        </p:blipFill>
        <p:spPr bwMode="auto">
          <a:xfrm>
            <a:off x="876300" y="3119438"/>
            <a:ext cx="1709738" cy="2057400"/>
          </a:xfrm>
          <a:prstGeom prst="rect">
            <a:avLst/>
          </a:prstGeom>
          <a:noFill/>
        </p:spPr>
      </p:pic>
      <p:pic>
        <p:nvPicPr>
          <p:cNvPr id="424967" name="Picture 7" descr="KelvinStat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141663"/>
            <a:ext cx="2455863" cy="3095625"/>
          </a:xfrm>
          <a:prstGeom prst="rect">
            <a:avLst/>
          </a:prstGeom>
          <a:noFill/>
        </p:spPr>
      </p:pic>
      <p:sp>
        <p:nvSpPr>
          <p:cNvPr id="424968" name="Text Box 8"/>
          <p:cNvSpPr txBox="1">
            <a:spLocks noChangeArrowheads="1"/>
          </p:cNvSpPr>
          <p:nvPr/>
        </p:nvSpPr>
        <p:spPr bwMode="auto">
          <a:xfrm>
            <a:off x="396875" y="836613"/>
            <a:ext cx="37433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Head of School of 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Physics &amp; Astronomy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University of Glasgow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400" i="1" dirty="0">
                <a:solidFill>
                  <a:srgbClr val="000000"/>
                </a:solidFill>
              </a:rPr>
              <a:t>the </a:t>
            </a:r>
            <a:r>
              <a:rPr lang="en-GB" sz="2400" b="1" i="1" dirty="0">
                <a:solidFill>
                  <a:srgbClr val="FF0000"/>
                </a:solidFill>
              </a:rPr>
              <a:t>Kelvin</a:t>
            </a:r>
            <a:r>
              <a:rPr lang="en-GB" sz="2400" i="1" dirty="0">
                <a:solidFill>
                  <a:srgbClr val="000000"/>
                </a:solidFill>
              </a:rPr>
              <a:t> Building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815975" y="5219700"/>
            <a:ext cx="1671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William Thompson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(Lord Kelvin)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1824 - 1907</a:t>
            </a: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6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5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20" name="Picture 17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ChangeArrowheads="1"/>
          </p:cNvSpPr>
          <p:nvPr/>
        </p:nvSpPr>
        <p:spPr bwMode="auto">
          <a:xfrm>
            <a:off x="36433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421891" name="Picture 3" descr="kelb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350" y="542925"/>
            <a:ext cx="5113338" cy="2454275"/>
          </a:xfrm>
          <a:prstGeom prst="rect">
            <a:avLst/>
          </a:prstGeom>
          <a:noFill/>
        </p:spPr>
      </p:pic>
      <p:sp>
        <p:nvSpPr>
          <p:cNvPr id="421893" name="Text Box 5"/>
          <p:cNvSpPr txBox="1">
            <a:spLocks noChangeArrowheads="1"/>
          </p:cNvSpPr>
          <p:nvPr/>
        </p:nvSpPr>
        <p:spPr bwMode="auto">
          <a:xfrm>
            <a:off x="815975" y="5219700"/>
            <a:ext cx="16716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William Thompson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(Lord Kelvin)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Comic Sans MS" pitchFamily="66" charset="0"/>
              </a:rPr>
              <a:t>1824 - 1907</a:t>
            </a:r>
          </a:p>
        </p:txBody>
      </p:sp>
      <p:pic>
        <p:nvPicPr>
          <p:cNvPr id="421894" name="Picture 6" descr="kelvin"/>
          <p:cNvPicPr>
            <a:picLocks noChangeAspect="1" noChangeArrowheads="1"/>
          </p:cNvPicPr>
          <p:nvPr/>
        </p:nvPicPr>
        <p:blipFill>
          <a:blip r:embed="rId3" cstate="print"/>
          <a:srcRect t="8333" b="16667"/>
          <a:stretch>
            <a:fillRect/>
          </a:stretch>
        </p:blipFill>
        <p:spPr bwMode="auto">
          <a:xfrm>
            <a:off x="876300" y="3119438"/>
            <a:ext cx="1709738" cy="2057400"/>
          </a:xfrm>
          <a:prstGeom prst="rect">
            <a:avLst/>
          </a:prstGeom>
          <a:noFill/>
        </p:spPr>
      </p:pic>
      <p:pic>
        <p:nvPicPr>
          <p:cNvPr id="421895" name="Picture 7" descr="KelvinStat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141663"/>
            <a:ext cx="2455863" cy="3095625"/>
          </a:xfrm>
          <a:prstGeom prst="rect">
            <a:avLst/>
          </a:prstGeom>
          <a:noFill/>
        </p:spPr>
      </p:pic>
      <p:sp>
        <p:nvSpPr>
          <p:cNvPr id="421903" name="Rectangle 15"/>
          <p:cNvSpPr>
            <a:spLocks noChangeArrowheads="1"/>
          </p:cNvSpPr>
          <p:nvPr/>
        </p:nvSpPr>
        <p:spPr bwMode="auto">
          <a:xfrm>
            <a:off x="5651500" y="3284538"/>
            <a:ext cx="295275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“There is nothing new to be discovered in physics now. </a:t>
            </a:r>
          </a:p>
          <a:p>
            <a:pPr>
              <a:lnSpc>
                <a:spcPct val="110000"/>
              </a:lnSpc>
            </a:pPr>
            <a:endParaRPr lang="en-GB" sz="100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GB" sz="2200">
                <a:solidFill>
                  <a:srgbClr val="000000"/>
                </a:solidFill>
                <a:latin typeface="Times New Roman" pitchFamily="18" charset="0"/>
              </a:rPr>
              <a:t>All that remains is more and more precise measurement”   (1900)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96875" y="836613"/>
            <a:ext cx="37433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</a:rPr>
              <a:t>Head of School of </a:t>
            </a:r>
            <a:endParaRPr lang="en-GB" sz="2000" dirty="0">
              <a:solidFill>
                <a:srgbClr val="000000"/>
              </a:solidFill>
            </a:endParaRPr>
          </a:p>
          <a:p>
            <a:r>
              <a:rPr lang="en-GB" sz="2000" dirty="0">
                <a:solidFill>
                  <a:srgbClr val="FF0000"/>
                </a:solidFill>
              </a:rPr>
              <a:t>Physics &amp; Astronomy</a:t>
            </a:r>
          </a:p>
          <a:p>
            <a:r>
              <a:rPr lang="en-GB" sz="2000" dirty="0" smtClean="0">
                <a:solidFill>
                  <a:srgbClr val="000000"/>
                </a:solidFill>
              </a:rPr>
              <a:t>University of Glasgow</a:t>
            </a:r>
          </a:p>
          <a:p>
            <a:endParaRPr lang="en-GB" sz="2000" dirty="0">
              <a:solidFill>
                <a:srgbClr val="FF0000"/>
              </a:solidFill>
            </a:endParaRPr>
          </a:p>
          <a:p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400" i="1" dirty="0">
                <a:solidFill>
                  <a:srgbClr val="000000"/>
                </a:solidFill>
              </a:rPr>
              <a:t>the </a:t>
            </a:r>
            <a:r>
              <a:rPr lang="en-GB" sz="2400" b="1" i="1" dirty="0">
                <a:solidFill>
                  <a:srgbClr val="FF0000"/>
                </a:solidFill>
              </a:rPr>
              <a:t>Kelvin</a:t>
            </a:r>
            <a:r>
              <a:rPr lang="en-GB" sz="2400" i="1" dirty="0">
                <a:solidFill>
                  <a:srgbClr val="000000"/>
                </a:solidFill>
              </a:rPr>
              <a:t> Building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endParaRPr lang="en-US" sz="2000" i="1" dirty="0">
              <a:solidFill>
                <a:srgbClr val="0000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2800" b="1" i="1" dirty="0">
                <a:solidFill>
                  <a:srgbClr val="000066"/>
                </a:solidFill>
                <a:latin typeface="Comic Sans MS" pitchFamily="66" charset="0"/>
              </a:rPr>
              <a:t>Who am I?…</a:t>
            </a:r>
          </a:p>
        </p:txBody>
      </p: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7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5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22" name="Picture 17" descr="colourCMYK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3643313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GB" sz="2800" b="1" i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25989" name="Text Box 5"/>
          <p:cNvSpPr txBox="1">
            <a:spLocks noChangeArrowheads="1"/>
          </p:cNvSpPr>
          <p:nvPr/>
        </p:nvSpPr>
        <p:spPr bwMode="auto">
          <a:xfrm>
            <a:off x="179512" y="404664"/>
            <a:ext cx="4681537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GB" sz="2400" dirty="0">
                <a:solidFill>
                  <a:srgbClr val="333399"/>
                </a:solidFill>
                <a:latin typeface="Comic Sans MS" pitchFamily="66" charset="0"/>
              </a:rPr>
              <a:t>Cosmology:	</a:t>
            </a: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how big is the Universe?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		how did it begin?</a:t>
            </a:r>
          </a:p>
          <a:p>
            <a:pPr>
              <a:lnSpc>
                <a:spcPct val="115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		why is it expanding</a:t>
            </a:r>
            <a:r>
              <a:rPr lang="en-GB" sz="1600" dirty="0" smtClean="0">
                <a:solidFill>
                  <a:srgbClr val="000000"/>
                </a:solidFill>
                <a:latin typeface="Comic Sans MS" pitchFamily="66" charset="0"/>
              </a:rPr>
              <a:t>?</a:t>
            </a:r>
            <a:endParaRPr lang="en-GB" sz="1400" dirty="0">
              <a:solidFill>
                <a:srgbClr val="333399"/>
              </a:solidFill>
              <a:latin typeface="Comic Sans MS" pitchFamily="66" charset="0"/>
            </a:endParaRPr>
          </a:p>
          <a:p>
            <a:endParaRPr lang="en-GB" sz="900" dirty="0">
              <a:solidFill>
                <a:srgbClr val="333399"/>
              </a:solidFill>
              <a:latin typeface="Comic Sans MS" pitchFamily="66" charset="0"/>
            </a:endParaRPr>
          </a:p>
          <a:p>
            <a:r>
              <a:rPr lang="en-GB" sz="2400" dirty="0">
                <a:solidFill>
                  <a:srgbClr val="333399"/>
                </a:solidFill>
                <a:latin typeface="Comic Sans MS" pitchFamily="66" charset="0"/>
              </a:rPr>
              <a:t>Gravitational wave astronomy:</a:t>
            </a:r>
          </a:p>
          <a:p>
            <a:endParaRPr lang="en-GB" sz="800" dirty="0">
              <a:solidFill>
                <a:srgbClr val="333399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what are black holes and neutron stars?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what happens when they collide?</a:t>
            </a:r>
          </a:p>
          <a:p>
            <a:pPr>
              <a:lnSpc>
                <a:spcPct val="120000"/>
              </a:lnSpc>
            </a:pPr>
            <a:r>
              <a:rPr lang="en-GB" sz="1600" dirty="0">
                <a:solidFill>
                  <a:srgbClr val="000000"/>
                </a:solidFill>
                <a:latin typeface="Comic Sans MS" pitchFamily="66" charset="0"/>
              </a:rPr>
              <a:t>was Einstein’s picture of gravity correct?</a:t>
            </a:r>
          </a:p>
          <a:p>
            <a:endParaRPr lang="en-GB" sz="9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8" name="Picture 2" descr="800px-CMB_Timeline300"/>
          <p:cNvPicPr>
            <a:picLocks noChangeAspect="1" noChangeArrowheads="1"/>
          </p:cNvPicPr>
          <p:nvPr/>
        </p:nvPicPr>
        <p:blipFill>
          <a:blip r:embed="rId3" cstate="print"/>
          <a:srcRect l="12587" t="11723" r="7683" b="10368"/>
          <a:stretch>
            <a:fillRect/>
          </a:stretch>
        </p:blipFill>
        <p:spPr bwMode="auto">
          <a:xfrm>
            <a:off x="5076056" y="222294"/>
            <a:ext cx="3841573" cy="270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wd_lg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6056" y="3140968"/>
            <a:ext cx="3816424" cy="2543654"/>
          </a:xfrm>
          <a:prstGeom prst="rect">
            <a:avLst/>
          </a:prstGeom>
        </p:spPr>
      </p:pic>
      <p:pic>
        <p:nvPicPr>
          <p:cNvPr id="426005" name="Picture 21" descr="C:\gu_stuff\lsc\epo\epo_resources\ligo_livings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81645"/>
            <a:ext cx="3456384" cy="2323619"/>
          </a:xfrm>
          <a:prstGeom prst="rect">
            <a:avLst/>
          </a:prstGeom>
          <a:noFill/>
        </p:spPr>
      </p:pic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15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6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20" name="Picture 17" descr="colourCMYK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0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8936" t="2077"/>
          <a:stretch>
            <a:fillRect/>
          </a:stretch>
        </p:blipFill>
        <p:spPr bwMode="auto">
          <a:xfrm>
            <a:off x="179338" y="404664"/>
            <a:ext cx="3456558" cy="49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04483" y="544522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000066"/>
                </a:solidFill>
              </a:rPr>
              <a:t>From NCCPE</a:t>
            </a:r>
            <a:endParaRPr lang="en-GB" i="1" dirty="0">
              <a:solidFill>
                <a:srgbClr val="000066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7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3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10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2" descr="Vitae_RDF_circle_detail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04664"/>
            <a:ext cx="5364088" cy="5636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6511"/>
          <a:stretch>
            <a:fillRect/>
          </a:stretch>
        </p:blipFill>
        <p:spPr bwMode="auto">
          <a:xfrm>
            <a:off x="611560" y="181520"/>
            <a:ext cx="8255876" cy="5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6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3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9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7081147" y="5517232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000066"/>
                </a:solidFill>
              </a:rPr>
              <a:t>From NCCPE</a:t>
            </a:r>
            <a:endParaRPr lang="en-GB" i="1" dirty="0">
              <a:solidFill>
                <a:srgbClr val="00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4048" y="1268760"/>
            <a:ext cx="244827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3568" y="3789040"/>
            <a:ext cx="2448272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403648" y="3068960"/>
            <a:ext cx="2808312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7501" r="15052" b="14735"/>
          <a:stretch>
            <a:fillRect/>
          </a:stretch>
        </p:blipFill>
        <p:spPr bwMode="auto">
          <a:xfrm>
            <a:off x="0" y="188640"/>
            <a:ext cx="9144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71438" y="6194425"/>
            <a:ext cx="8893175" cy="663575"/>
            <a:chOff x="45" y="3902"/>
            <a:chExt cx="5602" cy="418"/>
          </a:xfrm>
        </p:grpSpPr>
        <p:pic>
          <p:nvPicPr>
            <p:cNvPr id="6" name="Picture 14" descr="LSC logo - click to go to LSC homepage"/>
            <p:cNvPicPr>
              <a:picLocks noChangeAspect="1" noChangeArrowheads="1"/>
            </p:cNvPicPr>
            <p:nvPr/>
          </p:nvPicPr>
          <p:blipFill>
            <a:blip r:embed="rId3" cstate="print"/>
            <a:srcRect b="13098"/>
            <a:stretch>
              <a:fillRect/>
            </a:stretch>
          </p:blipFill>
          <p:spPr bwMode="auto">
            <a:xfrm>
              <a:off x="45" y="3902"/>
              <a:ext cx="3742" cy="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03" y="3929"/>
              <a:ext cx="544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2369" y="4140"/>
              <a:ext cx="1170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1000" dirty="0" smtClean="0"/>
                <a:t>Scottish Crucible, June 2014</a:t>
              </a:r>
              <a:endParaRPr lang="en-US" sz="1000" dirty="0"/>
            </a:p>
          </p:txBody>
        </p:sp>
        <p:pic>
          <p:nvPicPr>
            <p:cNvPr id="9" name="Picture 17" descr="colourCMYK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7" y="3944"/>
              <a:ext cx="975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9469" r="24460" b="10797"/>
          <a:stretch>
            <a:fillRect/>
          </a:stretch>
        </p:blipFill>
        <p:spPr bwMode="auto">
          <a:xfrm>
            <a:off x="144016" y="0"/>
            <a:ext cx="8820472" cy="680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632237_4317014.jpg"/>
          <p:cNvPicPr>
            <a:picLocks noChangeAspect="1"/>
          </p:cNvPicPr>
          <p:nvPr/>
        </p:nvPicPr>
        <p:blipFill>
          <a:blip r:embed="rId2" cstate="print">
            <a:lum bright="-30000" contrast="-25000"/>
          </a:blip>
          <a:srcRect r="6014" b="17642"/>
          <a:stretch>
            <a:fillRect/>
          </a:stretch>
        </p:blipFill>
        <p:spPr>
          <a:xfrm>
            <a:off x="-36512" y="-1"/>
            <a:ext cx="9180512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5534" y="188640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Some PE Highlights</a:t>
            </a:r>
            <a:endParaRPr lang="en-GB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10797"/>
            <a:ext cx="4086375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Exhibitions + Festivals</a:t>
            </a:r>
          </a:p>
          <a:p>
            <a:endParaRPr lang="en-GB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Schools lectures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en-GB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Community events</a:t>
            </a: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endParaRPr lang="en-GB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Curriculum development</a:t>
            </a:r>
          </a:p>
          <a:p>
            <a:pPr>
              <a:buClr>
                <a:srgbClr val="FFFF00"/>
              </a:buClr>
            </a:pPr>
            <a:endParaRPr lang="en-GB" sz="1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FF00"/>
              </a:buClr>
              <a:buFont typeface="Arial" pitchFamily="34" charset="0"/>
              <a:buChar char="•"/>
            </a:pPr>
            <a:r>
              <a:rPr lang="en-GB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Global coordination</a:t>
            </a:r>
            <a:endParaRPr lang="en-GB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 l="51188" t="26203" r="26674" b="15719"/>
          <a:stretch>
            <a:fillRect/>
          </a:stretch>
        </p:blipFill>
        <p:spPr bwMode="auto">
          <a:xfrm>
            <a:off x="4932040" y="476672"/>
            <a:ext cx="40519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iversity of Glasgow template v2 - Sept 2007">
  <a:themeElements>
    <a:clrScheme name="University of Glasgow template v2 - Sept 2007 1">
      <a:dk1>
        <a:srgbClr val="000000"/>
      </a:dk1>
      <a:lt1>
        <a:srgbClr val="FFFFFF"/>
      </a:lt1>
      <a:dk2>
        <a:srgbClr val="FFFFFF"/>
      </a:dk2>
      <a:lt2>
        <a:srgbClr val="023761"/>
      </a:lt2>
      <a:accent1>
        <a:srgbClr val="023761"/>
      </a:accent1>
      <a:accent2>
        <a:srgbClr val="7A7E9A"/>
      </a:accent2>
      <a:accent3>
        <a:srgbClr val="FFFFFF"/>
      </a:accent3>
      <a:accent4>
        <a:srgbClr val="000000"/>
      </a:accent4>
      <a:accent5>
        <a:srgbClr val="AAAEB7"/>
      </a:accent5>
      <a:accent6>
        <a:srgbClr val="6E728B"/>
      </a:accent6>
      <a:hlink>
        <a:srgbClr val="77A8ED"/>
      </a:hlink>
      <a:folHlink>
        <a:srgbClr val="FF9900"/>
      </a:folHlink>
    </a:clrScheme>
    <a:fontScheme name="University of Glasgow template v2 - Sept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niversity of Glasgow template v2 - Sept 2007 1">
        <a:dk1>
          <a:srgbClr val="000000"/>
        </a:dk1>
        <a:lt1>
          <a:srgbClr val="FFFFFF"/>
        </a:lt1>
        <a:dk2>
          <a:srgbClr val="FFFFFF"/>
        </a:dk2>
        <a:lt2>
          <a:srgbClr val="023761"/>
        </a:lt2>
        <a:accent1>
          <a:srgbClr val="023761"/>
        </a:accent1>
        <a:accent2>
          <a:srgbClr val="7A7E9A"/>
        </a:accent2>
        <a:accent3>
          <a:srgbClr val="FFFFFF"/>
        </a:accent3>
        <a:accent4>
          <a:srgbClr val="000000"/>
        </a:accent4>
        <a:accent5>
          <a:srgbClr val="AAAEB7"/>
        </a:accent5>
        <a:accent6>
          <a:srgbClr val="6E728B"/>
        </a:accent6>
        <a:hlink>
          <a:srgbClr val="77A8E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234</Words>
  <Application>Microsoft Office PowerPoint</Application>
  <PresentationFormat>On-screen Show (4:3)</PresentationFormat>
  <Paragraphs>85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Default Design</vt:lpstr>
      <vt:lpstr>University of Glasgow template v2 - Sept 2007</vt:lpstr>
      <vt:lpstr>2_Office Theme</vt:lpstr>
      <vt:lpstr>1_Default Design</vt:lpstr>
      <vt:lpstr>2_Default Design</vt:lpstr>
      <vt:lpstr>3_Default Design</vt:lpstr>
      <vt:lpstr>Making the most of Public Engagement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Hendry</dc:creator>
  <cp:lastModifiedBy>martin</cp:lastModifiedBy>
  <cp:revision>175</cp:revision>
  <dcterms:created xsi:type="dcterms:W3CDTF">2009-02-17T16:02:10Z</dcterms:created>
  <dcterms:modified xsi:type="dcterms:W3CDTF">2014-06-13T09:20:02Z</dcterms:modified>
</cp:coreProperties>
</file>