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4" r:id="rId3"/>
    <p:sldMasterId id="2147484105" r:id="rId4"/>
    <p:sldMasterId id="2147484118" r:id="rId5"/>
    <p:sldMasterId id="2147484130" r:id="rId6"/>
    <p:sldMasterId id="2147484142" r:id="rId7"/>
    <p:sldMasterId id="2147484155" r:id="rId8"/>
  </p:sldMasterIdLst>
  <p:notesMasterIdLst>
    <p:notesMasterId r:id="rId32"/>
  </p:notesMasterIdLst>
  <p:sldIdLst>
    <p:sldId id="642" r:id="rId9"/>
    <p:sldId id="910" r:id="rId10"/>
    <p:sldId id="911" r:id="rId11"/>
    <p:sldId id="923" r:id="rId12"/>
    <p:sldId id="912" r:id="rId13"/>
    <p:sldId id="919" r:id="rId14"/>
    <p:sldId id="894" r:id="rId15"/>
    <p:sldId id="924" r:id="rId16"/>
    <p:sldId id="925" r:id="rId17"/>
    <p:sldId id="916" r:id="rId18"/>
    <p:sldId id="917" r:id="rId19"/>
    <p:sldId id="895" r:id="rId20"/>
    <p:sldId id="914" r:id="rId21"/>
    <p:sldId id="920" r:id="rId22"/>
    <p:sldId id="922" r:id="rId23"/>
    <p:sldId id="921" r:id="rId24"/>
    <p:sldId id="903" r:id="rId25"/>
    <p:sldId id="889" r:id="rId26"/>
    <p:sldId id="907" r:id="rId27"/>
    <p:sldId id="908" r:id="rId28"/>
    <p:sldId id="918" r:id="rId29"/>
    <p:sldId id="877" r:id="rId30"/>
    <p:sldId id="890" r:id="rId3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0066"/>
    <a:srgbClr val="CCCCFF"/>
    <a:srgbClr val="FFFFFF"/>
    <a:srgbClr val="EAEAEA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505" autoAdjust="0"/>
    <p:restoredTop sz="94660"/>
  </p:normalViewPr>
  <p:slideViewPr>
    <p:cSldViewPr>
      <p:cViewPr>
        <p:scale>
          <a:sx n="60" d="100"/>
          <a:sy n="60" d="100"/>
        </p:scale>
        <p:origin x="-163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9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9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9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B6B86D-F063-433C-92C5-DCF60C400A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34CA-AE38-40E7-B7EA-5AB5ECD8C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DB4A-3089-47A4-B409-8D2DD5547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3F4F7-0934-4B53-A6DB-D35400CFC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5875" y="2147888"/>
            <a:ext cx="6408738" cy="606425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55875" y="2749550"/>
            <a:ext cx="6400800" cy="477838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50CEF1-7BAD-4C73-A34D-7CDEC6C692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8538" y="2060575"/>
            <a:ext cx="3235325" cy="4260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6263" y="2060575"/>
            <a:ext cx="3236912" cy="4260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2E9B7-9316-4DE7-A182-93A8CBB25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7413" y="893763"/>
            <a:ext cx="1655762" cy="5427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8538" y="893763"/>
            <a:ext cx="4816475" cy="5427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1AE33-82B2-469B-8351-E6D8F58C2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FA3D2-ECE5-4336-B4FF-38E7E1E68A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A2B8-B23F-469E-915C-45233093A1A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0C94-4624-4269-B382-75BC934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201D-F0A8-4498-8B4E-7D8A26ED36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37C7-5FBD-47D7-89E7-D2C6D65D40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3773-0485-4E7B-80F0-02B6F89DCF7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A35C7-BD0D-4E0E-95F5-FB09FBA7C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84B4-629F-49F2-AFB9-285AFAD90A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82EE3-7482-464A-BC47-E6F96799B8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7780-7A66-4EF0-ABFC-3F2AB48C889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6EED-3475-42D9-954B-4015575E554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59878-58F7-4E27-8845-D9E776F20C7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32E1-DF9C-4EA5-93E3-9BCA80BBDE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910A-757B-4938-BADC-9AECAF78C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1C5B6-446C-4536-BEAF-CED37FB9EB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1ADA5-1637-4237-AADF-EF6ECD93C1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290CD-0640-4770-939A-D9B6A73AD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0AA48-7757-44AD-A3D7-42C88ADF8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F8E8E-0721-42D8-A867-FA982E02C6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7739F-4017-4164-AFC7-4CFB57C88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BD7A6-A2F9-4EA9-80C4-4509C93FD9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AD9C3-39DB-4DB9-A83F-8BCBFFF672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3971A-DDAC-4D3B-8C06-5178B3C703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2FB66-2150-46B3-A29F-B93306BE1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7A261-B15A-47C0-ADE1-6271470AC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81243-827F-4E4F-AF7A-D037562B0E7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62F4D-C567-48E7-B382-D1B707D95AC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F44E6-A7D8-4482-949C-2FFD4634CD4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46A3E-A058-4256-A9F3-8141EB0FF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822F2-9D5C-428C-9516-2D9A7CBA80A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C61D-9512-413B-BBA4-FB661887713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FEDE6-65D4-4489-B4D6-C837DFA306D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0E5A-0BA3-43C3-B1FE-2E3FE5D854C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DE2AD-A692-40ED-97A0-D81F62C0E48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00032-8614-4F78-9D04-C94B524083E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2A7C-7063-47DC-B23D-18F6BF8CB46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945B7-9B82-4F54-83C7-0EDD5E37D51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7DDDA-17CF-4071-B6AB-01B23FDDE6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5723B-E943-442A-9020-10D93528C1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B36C2-0686-4F1C-BA4A-F0E990BEC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09DCF-B848-43B6-8E0C-537507B87F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B6223-694E-47C6-8535-2CCF317D9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A6909-08A2-4D00-A91F-23E2C49B27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B6AB8-6472-48B2-B1EB-4F3BB0742E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F759-3F94-4CFA-A05D-92EBFF122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007F2-128C-4D45-BCEA-6A36B71F1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AAD3B-B59E-4F76-B343-BB1E2D9827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86440-A1CE-43E4-894F-95FDAEFB1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9EA35-EBC7-4A4E-AB8B-8CAF279EF2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6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84250" y="1447800"/>
            <a:ext cx="3757613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263" y="1447800"/>
            <a:ext cx="3757612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58D1B-9553-463F-ADCC-A73AF3B75F79}" type="slidenum">
              <a:rPr lang="en-US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CE265-9B7C-4094-8653-6FF6B0B90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300B4-9B53-40BA-AF16-7510C6400D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3878B-671A-475B-B514-644CCFBB8B5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9B70-9CCC-49F8-9B13-10BC2391E32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10497-291F-48E1-8A94-B666364847E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5EC65-0497-4F3B-9C98-DF0762A01FE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9FC59-53CF-4B41-8AE0-D89A30D05C1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1D88E-6629-4C89-9A92-D1F20D7D72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6BEB6-F9A5-4DE4-993E-9FA9E9D93A4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3619A-1BC1-4D2D-AE08-0CD24121734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434B9-6AAB-4776-9114-D7AC7DFD940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F0C66-FC6C-4E31-9B02-2AE01B153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51A1E-7D8C-424A-A7CC-64266FE0AB2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E9C41E-25AA-4BAD-A573-F6F29E74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268538" y="1154113"/>
            <a:ext cx="21590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1238" y="893763"/>
            <a:ext cx="62134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8538" y="2060575"/>
            <a:ext cx="6624637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powerpoint slide 3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F1606-64BE-4182-90C2-7789F199ADF1}" type="slidenum">
              <a:rPr lang="en-GB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FC40C4-83B1-4F71-B458-22031840B1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59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9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86BB66B-C9FA-4EFD-AD9F-0EE15F01AC0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smtClean="0"/>
            </a:lvl1pPr>
          </a:lstStyle>
          <a:p>
            <a:pPr>
              <a:defRPr/>
            </a:pPr>
            <a:fld id="{ED875BD9-2837-41DF-B2AB-F9B21E0711E2}" type="slidenum">
              <a:rPr lang="en-US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ransition advClick="0" advTm="600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570CA4-173B-4846-BAED-7221D4F1106A}" type="slidenum">
              <a:rPr lang="en-GB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4.jpeg"/><Relationship Id="rId7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dit.com/r/science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gu_stuff\astro_resources\movies\wd_lg.mpg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9025" y="1382713"/>
            <a:ext cx="7731125" cy="6064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Making the most of Public Engagement</a:t>
            </a:r>
            <a:endParaRPr lang="en-GB" sz="2800" dirty="0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31800" y="2368550"/>
            <a:ext cx="83312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bg2"/>
              </a:buClr>
            </a:pPr>
            <a:r>
              <a:rPr lang="en-GB" sz="2400" b="1" dirty="0" smtClean="0"/>
              <a:t>Martin </a:t>
            </a:r>
            <a:r>
              <a:rPr lang="en-GB" sz="2400" b="1" dirty="0"/>
              <a:t>Hendry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</a:pPr>
            <a:endParaRPr lang="en-GB" sz="900" b="1" dirty="0"/>
          </a:p>
          <a:p>
            <a:pPr algn="ctr">
              <a:spcBef>
                <a:spcPct val="20000"/>
              </a:spcBef>
              <a:buClr>
                <a:schemeClr val="bg2"/>
              </a:buClr>
            </a:pPr>
            <a:r>
              <a:rPr lang="en-GB" b="1" dirty="0" smtClean="0"/>
              <a:t>SUPA, School </a:t>
            </a:r>
            <a:r>
              <a:rPr lang="en-GB" b="1" dirty="0"/>
              <a:t>of Physics and Astronomy, University of Glasgow</a:t>
            </a:r>
            <a:endParaRPr lang="en-GB" sz="1500" b="1" dirty="0"/>
          </a:p>
          <a:p>
            <a:pPr algn="ctr">
              <a:spcBef>
                <a:spcPct val="20000"/>
              </a:spcBef>
              <a:buClr>
                <a:schemeClr val="bg2"/>
              </a:buClr>
            </a:pPr>
            <a:endParaRPr lang="en-GB" sz="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 l="14109" t="7501" r="15052" b="14735"/>
          <a:stretch>
            <a:fillRect/>
          </a:stretch>
        </p:blipFill>
        <p:spPr bwMode="auto">
          <a:xfrm>
            <a:off x="0" y="188640"/>
            <a:ext cx="91440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6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3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9" name="Picture 17" descr="colourCMY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 l="17429" t="9469" r="24460" b="10797"/>
          <a:stretch>
            <a:fillRect/>
          </a:stretch>
        </p:blipFill>
        <p:spPr bwMode="auto">
          <a:xfrm>
            <a:off x="144016" y="0"/>
            <a:ext cx="8820472" cy="68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632237_4317014.jpg"/>
          <p:cNvPicPr>
            <a:picLocks noChangeAspect="1"/>
          </p:cNvPicPr>
          <p:nvPr/>
        </p:nvPicPr>
        <p:blipFill>
          <a:blip r:embed="rId2" cstate="print">
            <a:lum bright="-30000" contrast="-25000"/>
          </a:blip>
          <a:srcRect r="6014" b="17642"/>
          <a:stretch>
            <a:fillRect/>
          </a:stretch>
        </p:blipFill>
        <p:spPr>
          <a:xfrm>
            <a:off x="-36512" y="-1"/>
            <a:ext cx="9180512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535" y="188640"/>
            <a:ext cx="4498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Some examples of PE </a:t>
            </a:r>
            <a:r>
              <a:rPr lang="en-GB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approaches</a:t>
            </a:r>
            <a:r>
              <a:rPr lang="en-GB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GB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780361"/>
            <a:ext cx="408637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Exhibitions + Festivals</a:t>
            </a:r>
          </a:p>
          <a:p>
            <a:endParaRPr lang="en-GB" sz="1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Schools </a:t>
            </a:r>
            <a:r>
              <a:rPr lang="en-GB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engagement</a:t>
            </a:r>
            <a:endParaRPr lang="en-GB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endParaRPr lang="en-GB" sz="1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Community events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endParaRPr lang="en-GB" sz="1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Curriculum development</a:t>
            </a:r>
          </a:p>
          <a:p>
            <a:pPr>
              <a:buClr>
                <a:srgbClr val="FFFF00"/>
              </a:buClr>
            </a:pPr>
            <a:endParaRPr lang="en-GB" sz="1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Online engagement</a:t>
            </a:r>
            <a:endParaRPr lang="en-GB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 l="51188" t="26203" r="26674" b="15719"/>
          <a:stretch>
            <a:fillRect/>
          </a:stretch>
        </p:blipFill>
        <p:spPr bwMode="auto">
          <a:xfrm>
            <a:off x="4932040" y="476672"/>
            <a:ext cx="405197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677530"/>
            <a:ext cx="9144000" cy="67229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2800" smtClean="0">
              <a:solidFill>
                <a:srgbClr val="009999"/>
              </a:solidFill>
              <a:latin typeface="Trebuchet MS" pitchFamily="34" charset="0"/>
            </a:endParaRPr>
          </a:p>
        </p:txBody>
      </p:sp>
      <p:pic>
        <p:nvPicPr>
          <p:cNvPr id="2" name="Picture 1" descr="IMAG0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645" y="226562"/>
            <a:ext cx="3392634" cy="5666046"/>
          </a:xfrm>
          <a:prstGeom prst="rect">
            <a:avLst/>
          </a:prstGeom>
        </p:spPr>
      </p:pic>
      <p:pic>
        <p:nvPicPr>
          <p:cNvPr id="3" name="Picture 2" descr="IMGA0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6515" y="247679"/>
            <a:ext cx="4389898" cy="2926598"/>
          </a:xfrm>
          <a:prstGeom prst="rect">
            <a:avLst/>
          </a:prstGeom>
        </p:spPr>
      </p:pic>
      <p:pic>
        <p:nvPicPr>
          <p:cNvPr id="4" name="Picture 3" descr="IMGA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6862" y="3294816"/>
            <a:ext cx="3697326" cy="24648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13" name="Picture 12" descr="LSC logo - click to go to LSC homepage"/>
            <p:cNvPicPr>
              <a:picLocks noChangeAspect="1" noChangeArrowheads="1"/>
            </p:cNvPicPr>
            <p:nvPr/>
          </p:nvPicPr>
          <p:blipFill>
            <a:blip r:embed="rId5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21" name="Picture 17" descr="colourCMYK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IGO_0102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106319"/>
            <a:ext cx="4176464" cy="2766907"/>
          </a:xfrm>
          <a:prstGeom prst="rect">
            <a:avLst/>
          </a:prstGeom>
        </p:spPr>
      </p:pic>
      <p:pic>
        <p:nvPicPr>
          <p:cNvPr id="17" name="Picture 16" descr="LIGO_0103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7261" y="339060"/>
            <a:ext cx="3514814" cy="2328564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39" y="339060"/>
            <a:ext cx="5287872" cy="263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4" name="Picture 4" descr="http://geco.phys.columbia.edu/LIGO_Exhibit/images/day4_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1134" y="2770315"/>
            <a:ext cx="4003354" cy="2914942"/>
          </a:xfrm>
          <a:prstGeom prst="rect">
            <a:avLst/>
          </a:prstGeom>
          <a:noFill/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12" name="Picture 11" descr="LSC logo - click to go to LSC homepage"/>
            <p:cNvPicPr>
              <a:picLocks noChangeAspect="1" noChangeArrowheads="1"/>
            </p:cNvPicPr>
            <p:nvPr/>
          </p:nvPicPr>
          <p:blipFill>
            <a:blip r:embed="rId6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19" name="Picture 17" descr="colourCMYK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7501" r="17819" b="6250"/>
          <a:stretch>
            <a:fillRect/>
          </a:stretch>
        </p:blipFill>
        <p:spPr bwMode="auto">
          <a:xfrm>
            <a:off x="611560" y="44624"/>
            <a:ext cx="7920880" cy="588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73729" y="6135687"/>
            <a:ext cx="494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http://www.tinyurl.com/powersof60/</a:t>
            </a:r>
            <a:endParaRPr lang="en-GB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890main_BetaPictDiskbM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708920"/>
            <a:ext cx="2916324" cy="1944216"/>
          </a:xfrm>
          <a:prstGeom prst="rect">
            <a:avLst/>
          </a:prstGeom>
        </p:spPr>
      </p:pic>
      <p:pic>
        <p:nvPicPr>
          <p:cNvPr id="3" name="Picture 2" descr="384572main_ero_ngc6302_full_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3868" y="2708920"/>
            <a:ext cx="1628240" cy="1944216"/>
          </a:xfrm>
          <a:prstGeom prst="rect">
            <a:avLst/>
          </a:prstGeom>
        </p:spPr>
      </p:pic>
      <p:pic>
        <p:nvPicPr>
          <p:cNvPr id="4" name="Picture 3" descr="UMiDwarf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540" y="4752839"/>
            <a:ext cx="2592288" cy="1844513"/>
          </a:xfrm>
          <a:prstGeom prst="rect">
            <a:avLst/>
          </a:prstGeom>
        </p:spPr>
      </p:pic>
      <p:pic>
        <p:nvPicPr>
          <p:cNvPr id="5" name="Picture 4" descr="cena_comp.tif"/>
          <p:cNvPicPr>
            <a:picLocks noChangeAspect="1"/>
          </p:cNvPicPr>
          <p:nvPr/>
        </p:nvPicPr>
        <p:blipFill>
          <a:blip r:embed="rId5" cstate="print"/>
          <a:srcRect l="2772" t="4851" r="27587" b="5901"/>
          <a:stretch>
            <a:fillRect/>
          </a:stretch>
        </p:blipFill>
        <p:spPr>
          <a:xfrm>
            <a:off x="3095836" y="4725144"/>
            <a:ext cx="1944215" cy="1899521"/>
          </a:xfrm>
          <a:prstGeom prst="rect">
            <a:avLst/>
          </a:prstGeom>
        </p:spPr>
      </p:pic>
      <p:pic>
        <p:nvPicPr>
          <p:cNvPr id="7" name="Picture 6" descr="CygA-YellowOrange_hi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62872" y="2708920"/>
            <a:ext cx="3513584" cy="1633817"/>
          </a:xfrm>
          <a:prstGeom prst="rect">
            <a:avLst/>
          </a:prstGeom>
        </p:spPr>
      </p:pic>
      <p:pic>
        <p:nvPicPr>
          <p:cNvPr id="8" name="Picture 7" descr="wmap28021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4581129"/>
            <a:ext cx="3478538" cy="2016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487" y="260648"/>
            <a:ext cx="78734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“Powers of 60”: An </a:t>
            </a:r>
          </a:p>
          <a:p>
            <a:r>
              <a:rPr lang="en-GB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Astronomical Jubilee</a:t>
            </a:r>
            <a:endParaRPr lang="en-GB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 i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Discover the </a:t>
            </a:r>
            <a:r>
              <a:rPr lang="en-GB" sz="2800" b="1" i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multiwavelength</a:t>
            </a:r>
            <a:r>
              <a:rPr lang="en-GB" sz="2800" b="1" i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universe, </a:t>
            </a:r>
          </a:p>
          <a:p>
            <a:pPr algn="ctr"/>
            <a:r>
              <a:rPr lang="en-GB" sz="2800" b="1" i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and the scale of the cosmos in powers of 60 </a:t>
            </a:r>
            <a:endParaRPr lang="en-GB" sz="2800" b="1" i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Picture 2" descr="http://www.glasgowsciencefestival.org.uk/media/media_194912_en.jpg"/>
          <p:cNvPicPr>
            <a:picLocks noChangeAspect="1" noChangeArrowheads="1"/>
          </p:cNvPicPr>
          <p:nvPr/>
        </p:nvPicPr>
        <p:blipFill>
          <a:blip r:embed="rId8" cstate="print"/>
          <a:srcRect t="18609" b="18586"/>
          <a:stretch>
            <a:fillRect/>
          </a:stretch>
        </p:blipFill>
        <p:spPr bwMode="auto">
          <a:xfrm>
            <a:off x="6228184" y="116632"/>
            <a:ext cx="2016224" cy="1266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632237_4317014.jpg"/>
          <p:cNvPicPr>
            <a:picLocks noChangeAspect="1"/>
          </p:cNvPicPr>
          <p:nvPr/>
        </p:nvPicPr>
        <p:blipFill>
          <a:blip r:embed="rId2" cstate="print">
            <a:lum bright="-30000" contrast="-25000"/>
          </a:blip>
          <a:srcRect r="6014" b="17642"/>
          <a:stretch>
            <a:fillRect/>
          </a:stretch>
        </p:blipFill>
        <p:spPr>
          <a:xfrm>
            <a:off x="-36512" y="-1"/>
            <a:ext cx="9180512" cy="6858001"/>
          </a:xfrm>
          <a:prstGeom prst="rect">
            <a:avLst/>
          </a:prstGeom>
        </p:spPr>
      </p:pic>
      <p:pic>
        <p:nvPicPr>
          <p:cNvPr id="62466" name="Picture 2" descr="http://1.bp.blogspot.com/-8lw8mK37PDs/T1hs9JX4HII/AAAAAAAAABg/NyQlSOItz7M/s1600/island_universe_tour.bmp"/>
          <p:cNvPicPr>
            <a:picLocks noChangeAspect="1" noChangeArrowheads="1"/>
          </p:cNvPicPr>
          <p:nvPr/>
        </p:nvPicPr>
        <p:blipFill>
          <a:blip r:embed="rId3" cstate="print"/>
          <a:srcRect l="6383" t="594" r="4255" b="4201"/>
          <a:stretch>
            <a:fillRect/>
          </a:stretch>
        </p:blipFill>
        <p:spPr bwMode="auto">
          <a:xfrm>
            <a:off x="5004048" y="116632"/>
            <a:ext cx="3888432" cy="3790109"/>
          </a:xfrm>
          <a:prstGeom prst="rect">
            <a:avLst/>
          </a:prstGeom>
          <a:noFill/>
        </p:spPr>
      </p:pic>
      <p:pic>
        <p:nvPicPr>
          <p:cNvPr id="13" name="Picture 4" descr="http://stem-ncl.org/news/wp-content/uploads/2011/08/nsew201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476673"/>
            <a:ext cx="797075" cy="792087"/>
          </a:xfrm>
          <a:prstGeom prst="rect">
            <a:avLst/>
          </a:prstGeom>
          <a:noFill/>
        </p:spPr>
      </p:pic>
      <p:pic>
        <p:nvPicPr>
          <p:cNvPr id="14" name="Picture 13" descr="IMAG0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303004"/>
            <a:ext cx="2166785" cy="1297396"/>
          </a:xfrm>
          <a:prstGeom prst="rect">
            <a:avLst/>
          </a:prstGeom>
        </p:spPr>
      </p:pic>
      <p:pic>
        <p:nvPicPr>
          <p:cNvPr id="15" name="Picture 14" descr="IMAG01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2364708"/>
            <a:ext cx="2304256" cy="1379708"/>
          </a:xfrm>
          <a:prstGeom prst="rect">
            <a:avLst/>
          </a:prstGeom>
        </p:spPr>
      </p:pic>
      <p:pic>
        <p:nvPicPr>
          <p:cNvPr id="16" name="Picture 15" descr="tiree_tal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3960440"/>
            <a:ext cx="2208397" cy="1217964"/>
          </a:xfrm>
          <a:prstGeom prst="rect">
            <a:avLst/>
          </a:prstGeom>
        </p:spPr>
      </p:pic>
      <p:pic>
        <p:nvPicPr>
          <p:cNvPr id="17" name="Picture 16" descr="IMAG013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961" y="3672408"/>
            <a:ext cx="2166783" cy="1297395"/>
          </a:xfrm>
          <a:prstGeom prst="rect">
            <a:avLst/>
          </a:prstGeom>
        </p:spPr>
      </p:pic>
      <p:pic>
        <p:nvPicPr>
          <p:cNvPr id="18" name="Picture 17" descr="IMAG014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008" y="5040560"/>
            <a:ext cx="2195736" cy="1314731"/>
          </a:xfrm>
          <a:prstGeom prst="rect">
            <a:avLst/>
          </a:prstGeom>
        </p:spPr>
      </p:pic>
      <p:pic>
        <p:nvPicPr>
          <p:cNvPr id="19" name="Picture 18" descr="IMAG018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51078" y="3960440"/>
            <a:ext cx="2044433" cy="1224136"/>
          </a:xfrm>
          <a:prstGeom prst="rect">
            <a:avLst/>
          </a:prstGeom>
        </p:spPr>
      </p:pic>
      <p:pic>
        <p:nvPicPr>
          <p:cNvPr id="20" name="Picture 19" descr="IMG_53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8024" y="5268924"/>
            <a:ext cx="1615728" cy="1211796"/>
          </a:xfrm>
          <a:prstGeom prst="rect">
            <a:avLst/>
          </a:prstGeom>
        </p:spPr>
      </p:pic>
      <p:pic>
        <p:nvPicPr>
          <p:cNvPr id="22" name="Picture 21" descr="IMAG016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60232" y="5256584"/>
            <a:ext cx="2046522" cy="1225387"/>
          </a:xfrm>
          <a:prstGeom prst="rect">
            <a:avLst/>
          </a:prstGeom>
        </p:spPr>
      </p:pic>
      <p:pic>
        <p:nvPicPr>
          <p:cNvPr id="23" name="Picture 22" descr="IMAG0229.jpg"/>
          <p:cNvPicPr>
            <a:picLocks noChangeAspect="1"/>
          </p:cNvPicPr>
          <p:nvPr/>
        </p:nvPicPr>
        <p:blipFill>
          <a:blip r:embed="rId13" cstate="print"/>
          <a:srcRect l="4407" r="18435" b="34170"/>
          <a:stretch>
            <a:fillRect/>
          </a:stretch>
        </p:blipFill>
        <p:spPr>
          <a:xfrm>
            <a:off x="2505396" y="3888432"/>
            <a:ext cx="1850580" cy="26369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9512" y="47667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GB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“Island Universe” Schools </a:t>
            </a:r>
            <a:r>
              <a:rPr lang="en-GB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lecture tour</a:t>
            </a:r>
            <a:endParaRPr lang="en-GB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5616" y="6309320"/>
            <a:ext cx="6912768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http://thecosmicexplorer.blogspot.com</a:t>
            </a:r>
            <a:r>
              <a:rPr lang="en-GB" sz="2400" dirty="0" smtClean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GB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 l="16876" t="7501" r="18373" b="4891"/>
          <a:stretch>
            <a:fillRect/>
          </a:stretch>
        </p:blipFill>
        <p:spPr bwMode="auto">
          <a:xfrm>
            <a:off x="0" y="44624"/>
            <a:ext cx="9144000" cy="695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632237_4317014.jpg"/>
          <p:cNvPicPr>
            <a:picLocks noChangeAspect="1"/>
          </p:cNvPicPr>
          <p:nvPr/>
        </p:nvPicPr>
        <p:blipFill>
          <a:blip r:embed="rId2" cstate="print">
            <a:lum bright="-30000" contrast="-25000"/>
          </a:blip>
          <a:srcRect r="6014" b="17642"/>
          <a:stretch>
            <a:fillRect/>
          </a:stretch>
        </p:blipFill>
        <p:spPr>
          <a:xfrm>
            <a:off x="-36512" y="-1"/>
            <a:ext cx="9180512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88640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Online engagement</a:t>
            </a:r>
            <a:endParaRPr lang="en-GB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 l="15215" t="7501" r="16159" b="6250"/>
          <a:stretch>
            <a:fillRect/>
          </a:stretch>
        </p:blipFill>
        <p:spPr bwMode="auto">
          <a:xfrm>
            <a:off x="827584" y="1196752"/>
            <a:ext cx="7400399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3643313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24963" name="Picture 3" descr="kelb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134" y="542925"/>
            <a:ext cx="5113338" cy="2454275"/>
          </a:xfrm>
          <a:prstGeom prst="rect">
            <a:avLst/>
          </a:prstGeom>
          <a:noFill/>
        </p:spPr>
      </p:pic>
      <p:sp>
        <p:nvSpPr>
          <p:cNvPr id="424964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2362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800" b="1" i="1" dirty="0">
                <a:solidFill>
                  <a:srgbClr val="000066"/>
                </a:solidFill>
                <a:latin typeface="Comic Sans MS" pitchFamily="66" charset="0"/>
              </a:rPr>
              <a:t>Who am I?…</a:t>
            </a:r>
          </a:p>
        </p:txBody>
      </p:sp>
      <p:pic>
        <p:nvPicPr>
          <p:cNvPr id="424966" name="Picture 6" descr="kelvin"/>
          <p:cNvPicPr>
            <a:picLocks noChangeAspect="1" noChangeArrowheads="1"/>
          </p:cNvPicPr>
          <p:nvPr/>
        </p:nvPicPr>
        <p:blipFill>
          <a:blip r:embed="rId3" cstate="print"/>
          <a:srcRect t="8333" b="16667"/>
          <a:stretch>
            <a:fillRect/>
          </a:stretch>
        </p:blipFill>
        <p:spPr bwMode="auto">
          <a:xfrm>
            <a:off x="876300" y="3119438"/>
            <a:ext cx="1709738" cy="2057400"/>
          </a:xfrm>
          <a:prstGeom prst="rect">
            <a:avLst/>
          </a:prstGeom>
          <a:noFill/>
        </p:spPr>
      </p:pic>
      <p:pic>
        <p:nvPicPr>
          <p:cNvPr id="424967" name="Picture 7" descr="KelvinStat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3141663"/>
            <a:ext cx="2455863" cy="3095625"/>
          </a:xfrm>
          <a:prstGeom prst="rect">
            <a:avLst/>
          </a:prstGeom>
          <a:noFill/>
        </p:spPr>
      </p:pic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396875" y="836613"/>
            <a:ext cx="374332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Head of School of </a:t>
            </a:r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Physics &amp; Astronomy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University of Glasgow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2000" i="1" dirty="0">
                <a:solidFill>
                  <a:srgbClr val="000000"/>
                </a:solidFill>
              </a:rPr>
              <a:t>(</a:t>
            </a:r>
            <a:r>
              <a:rPr lang="en-GB" sz="2400" i="1" dirty="0">
                <a:solidFill>
                  <a:srgbClr val="000000"/>
                </a:solidFill>
              </a:rPr>
              <a:t>the </a:t>
            </a:r>
            <a:r>
              <a:rPr lang="en-GB" sz="2400" b="1" i="1" dirty="0">
                <a:solidFill>
                  <a:srgbClr val="FF0000"/>
                </a:solidFill>
              </a:rPr>
              <a:t>Kelvin</a:t>
            </a:r>
            <a:r>
              <a:rPr lang="en-GB" sz="2400" i="1" dirty="0">
                <a:solidFill>
                  <a:srgbClr val="000000"/>
                </a:solidFill>
              </a:rPr>
              <a:t> Building</a:t>
            </a:r>
            <a:r>
              <a:rPr lang="en-GB" sz="2000" i="1" dirty="0">
                <a:solidFill>
                  <a:srgbClr val="000000"/>
                </a:solidFill>
              </a:rPr>
              <a:t>)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15975" y="5219700"/>
            <a:ext cx="16716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William Thompson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(Lord Kelvin)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1824 - 1907</a:t>
            </a: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16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5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20" name="Picture 17" descr="colourCMYK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55044" y="2483604"/>
            <a:ext cx="358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0066"/>
                </a:solidFill>
              </a:rPr>
              <a:t>martin.hendry@glasgow,ac.uk</a:t>
            </a:r>
            <a:endParaRPr lang="en-GB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632237_4317014.jpg"/>
          <p:cNvPicPr>
            <a:picLocks noChangeAspect="1"/>
          </p:cNvPicPr>
          <p:nvPr/>
        </p:nvPicPr>
        <p:blipFill>
          <a:blip r:embed="rId2" cstate="print">
            <a:lum bright="-30000" contrast="-25000"/>
          </a:blip>
          <a:srcRect r="6014" b="17642"/>
          <a:stretch>
            <a:fillRect/>
          </a:stretch>
        </p:blipFill>
        <p:spPr>
          <a:xfrm>
            <a:off x="-36512" y="-1"/>
            <a:ext cx="9180512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88640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Online engagement</a:t>
            </a:r>
            <a:endParaRPr lang="en-GB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767202" cy="50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ligo.org/images/beam-tube-ki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0092" y="404664"/>
            <a:ext cx="3410528" cy="2016224"/>
          </a:xfrm>
          <a:prstGeom prst="rect">
            <a:avLst/>
          </a:prstGeom>
          <a:noFill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5" cstate="print"/>
          <a:srcRect l="21303" t="12422" r="22800" b="6516"/>
          <a:stretch>
            <a:fillRect/>
          </a:stretch>
        </p:blipFill>
        <p:spPr bwMode="auto">
          <a:xfrm>
            <a:off x="4788025" y="2746771"/>
            <a:ext cx="4104456" cy="33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2"/>
          <p:cNvPicPr>
            <a:picLocks noChangeAspect="1" noChangeArrowheads="1"/>
          </p:cNvPicPr>
          <p:nvPr/>
        </p:nvPicPr>
        <p:blipFill>
          <a:blip r:embed="rId2" cstate="print"/>
          <a:srcRect l="8021" t="7501" r="9518" b="6250"/>
          <a:stretch>
            <a:fillRect/>
          </a:stretch>
        </p:blipFill>
        <p:spPr bwMode="auto">
          <a:xfrm>
            <a:off x="107504" y="71970"/>
            <a:ext cx="8892480" cy="52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28184" y="188640"/>
            <a:ext cx="250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Arial" pitchFamily="34" charset="0"/>
              </a:rPr>
              <a:t>www.ligo.org</a:t>
            </a:r>
            <a:endParaRPr lang="en-GB" sz="32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915" y="5877272"/>
            <a:ext cx="8159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FF0000"/>
                </a:solidFill>
                <a:latin typeface="Arial" pitchFamily="34" charset="0"/>
                <a:hlinkClick r:id="rId3"/>
              </a:rPr>
              <a:t>www.reddit.com/r/science</a:t>
            </a:r>
            <a:r>
              <a:rPr lang="en-GB" sz="2400" i="1" dirty="0" smtClean="0">
                <a:solidFill>
                  <a:srgbClr val="0070C0"/>
                </a:solidFill>
                <a:latin typeface="Arial" pitchFamily="34" charset="0"/>
              </a:rPr>
              <a:t>  AMA, Fri 13/2 from 1pm GMT</a:t>
            </a:r>
            <a:endParaRPr lang="en-GB" sz="2400" i="1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4075" y="332656"/>
            <a:ext cx="7019925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187624" y="476672"/>
            <a:ext cx="6434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Top </a:t>
            </a:r>
            <a:r>
              <a:rPr lang="en-GB" sz="3600" b="1" dirty="0" smtClean="0">
                <a:solidFill>
                  <a:srgbClr val="FF0000"/>
                </a:solidFill>
              </a:rPr>
              <a:t>six PE tips </a:t>
            </a:r>
            <a:r>
              <a:rPr lang="en-GB" sz="3600" b="1" dirty="0">
                <a:solidFill>
                  <a:srgbClr val="FF0000"/>
                </a:solidFill>
              </a:rPr>
              <a:t>I have learnt: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630312" y="1700808"/>
            <a:ext cx="336502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AutoNum type="arabicPeriod"/>
            </a:pPr>
            <a:r>
              <a:rPr lang="en-GB" sz="2800" b="1" dirty="0"/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P</a:t>
            </a:r>
            <a:r>
              <a:rPr lang="en-GB" sz="2800" b="1" dirty="0" smtClean="0">
                <a:solidFill>
                  <a:srgbClr val="000066"/>
                </a:solidFill>
              </a:rPr>
              <a:t>ersonality</a:t>
            </a:r>
            <a:endParaRPr lang="en-GB" sz="2800" b="1" dirty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endParaRPr lang="en-GB" sz="1600" b="1" dirty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E</a:t>
            </a:r>
            <a:r>
              <a:rPr lang="en-GB" sz="2800" b="1" dirty="0" smtClean="0">
                <a:solidFill>
                  <a:srgbClr val="000066"/>
                </a:solidFill>
              </a:rPr>
              <a:t>nthusiasm</a:t>
            </a: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T</a:t>
            </a:r>
            <a:r>
              <a:rPr lang="en-GB" sz="2800" b="1" dirty="0" smtClean="0">
                <a:solidFill>
                  <a:srgbClr val="000066"/>
                </a:solidFill>
              </a:rPr>
              <a:t>opicality</a:t>
            </a: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I</a:t>
            </a:r>
            <a:r>
              <a:rPr lang="en-GB" sz="2800" b="1" dirty="0" smtClean="0">
                <a:solidFill>
                  <a:srgbClr val="000066"/>
                </a:solidFill>
              </a:rPr>
              <a:t>nternet</a:t>
            </a:r>
            <a:endParaRPr lang="en-GB" sz="28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P</a:t>
            </a:r>
            <a:r>
              <a:rPr lang="en-GB" sz="2800" b="1" dirty="0" smtClean="0">
                <a:solidFill>
                  <a:srgbClr val="000066"/>
                </a:solidFill>
              </a:rPr>
              <a:t>opular culture</a:t>
            </a: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S</a:t>
            </a:r>
            <a:r>
              <a:rPr lang="en-GB" sz="2800" b="1" dirty="0" smtClean="0">
                <a:solidFill>
                  <a:srgbClr val="000066"/>
                </a:solidFill>
              </a:rPr>
              <a:t>yllabus</a:t>
            </a:r>
            <a:endParaRPr lang="en-GB" sz="2800" b="1" dirty="0"/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8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2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11" name="Picture 17" descr="colourCMY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8" name="Picture 2" descr="http://www.chamdol.co.uk/ESW/Images/pg_ti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3810000" cy="4200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4075" y="332656"/>
            <a:ext cx="7019925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1187624" y="476672"/>
            <a:ext cx="6434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Top </a:t>
            </a:r>
            <a:r>
              <a:rPr lang="en-GB" sz="3600" b="1" dirty="0" smtClean="0">
                <a:solidFill>
                  <a:srgbClr val="FF0000"/>
                </a:solidFill>
              </a:rPr>
              <a:t>six PE tips </a:t>
            </a:r>
            <a:r>
              <a:rPr lang="en-GB" sz="3600" b="1" dirty="0">
                <a:solidFill>
                  <a:srgbClr val="FF0000"/>
                </a:solidFill>
              </a:rPr>
              <a:t>I have learnt: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8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2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11" name="Picture 17" descr="colourCMY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8" name="Picture 2" descr="http://www.chamdol.co.uk/ESW/Images/pg_ti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3810000" cy="4200526"/>
          </a:xfrm>
          <a:prstGeom prst="rect">
            <a:avLst/>
          </a:prstGeom>
          <a:noFill/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11560" y="1680478"/>
            <a:ext cx="366638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AutoNum type="arabicPeriod"/>
            </a:pPr>
            <a:r>
              <a:rPr lang="en-GB" sz="2800" b="1" dirty="0"/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P</a:t>
            </a:r>
            <a:r>
              <a:rPr lang="en-GB" sz="2800" b="1" dirty="0" smtClean="0">
                <a:solidFill>
                  <a:srgbClr val="000066"/>
                </a:solidFill>
              </a:rPr>
              <a:t>ractical support</a:t>
            </a:r>
            <a:endParaRPr lang="en-GB" sz="2800" b="1" dirty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endParaRPr lang="en-GB" sz="1600" b="1" dirty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E</a:t>
            </a:r>
            <a:r>
              <a:rPr lang="en-GB" sz="2800" b="1" dirty="0" smtClean="0">
                <a:solidFill>
                  <a:srgbClr val="000066"/>
                </a:solidFill>
              </a:rPr>
              <a:t>valuation</a:t>
            </a: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T</a:t>
            </a:r>
            <a:r>
              <a:rPr lang="en-GB" sz="2800" b="1" dirty="0" smtClean="0">
                <a:solidFill>
                  <a:srgbClr val="000066"/>
                </a:solidFill>
              </a:rPr>
              <a:t>echnology</a:t>
            </a: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I</a:t>
            </a:r>
            <a:r>
              <a:rPr lang="en-GB" sz="2800" b="1" dirty="0" smtClean="0">
                <a:solidFill>
                  <a:srgbClr val="000066"/>
                </a:solidFill>
              </a:rPr>
              <a:t>mpact</a:t>
            </a: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P</a:t>
            </a:r>
            <a:r>
              <a:rPr lang="en-GB" sz="2800" b="1" dirty="0" smtClean="0">
                <a:solidFill>
                  <a:srgbClr val="000066"/>
                </a:solidFill>
              </a:rPr>
              <a:t>&amp;DR</a:t>
            </a:r>
          </a:p>
          <a:p>
            <a:pPr marL="342900" indent="-342900">
              <a:buFont typeface="Arial" charset="0"/>
              <a:buAutoNum type="arabicPeriod"/>
            </a:pPr>
            <a:endParaRPr lang="en-GB" sz="1600" b="1" dirty="0" smtClean="0">
              <a:solidFill>
                <a:srgbClr val="000066"/>
              </a:solidFill>
            </a:endParaRPr>
          </a:p>
          <a:p>
            <a:pPr marL="342900" indent="-342900">
              <a:buFont typeface="Arial" charset="0"/>
              <a:buAutoNum type="arabicPeriod"/>
            </a:pPr>
            <a:r>
              <a:rPr lang="en-GB" sz="2800" b="1" dirty="0" smtClean="0">
                <a:solidFill>
                  <a:srgbClr val="000066"/>
                </a:solidFill>
              </a:rPr>
              <a:t>  </a:t>
            </a:r>
            <a:r>
              <a:rPr lang="en-GB" sz="2800" b="1" dirty="0" smtClean="0">
                <a:solidFill>
                  <a:srgbClr val="FF0000"/>
                </a:solidFill>
              </a:rPr>
              <a:t>S</a:t>
            </a:r>
            <a:r>
              <a:rPr lang="en-GB" sz="2800" b="1" dirty="0" smtClean="0">
                <a:solidFill>
                  <a:srgbClr val="000066"/>
                </a:solidFill>
              </a:rPr>
              <a:t>trategy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3643313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21891" name="Picture 3" descr="kelb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134" y="542925"/>
            <a:ext cx="5113338" cy="2454275"/>
          </a:xfrm>
          <a:prstGeom prst="rect">
            <a:avLst/>
          </a:prstGeom>
          <a:noFill/>
        </p:spPr>
      </p:pic>
      <p:sp>
        <p:nvSpPr>
          <p:cNvPr id="421893" name="Text Box 5"/>
          <p:cNvSpPr txBox="1">
            <a:spLocks noChangeArrowheads="1"/>
          </p:cNvSpPr>
          <p:nvPr/>
        </p:nvSpPr>
        <p:spPr bwMode="auto">
          <a:xfrm>
            <a:off x="815975" y="5219700"/>
            <a:ext cx="16716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William Thompson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(Lord Kelvin)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1824 - 1907</a:t>
            </a:r>
          </a:p>
        </p:txBody>
      </p:sp>
      <p:pic>
        <p:nvPicPr>
          <p:cNvPr id="421894" name="Picture 6" descr="kelvin"/>
          <p:cNvPicPr>
            <a:picLocks noChangeAspect="1" noChangeArrowheads="1"/>
          </p:cNvPicPr>
          <p:nvPr/>
        </p:nvPicPr>
        <p:blipFill>
          <a:blip r:embed="rId3" cstate="print"/>
          <a:srcRect t="8333" b="16667"/>
          <a:stretch>
            <a:fillRect/>
          </a:stretch>
        </p:blipFill>
        <p:spPr bwMode="auto">
          <a:xfrm>
            <a:off x="876300" y="3119438"/>
            <a:ext cx="1709738" cy="2057400"/>
          </a:xfrm>
          <a:prstGeom prst="rect">
            <a:avLst/>
          </a:prstGeom>
          <a:noFill/>
        </p:spPr>
      </p:pic>
      <p:pic>
        <p:nvPicPr>
          <p:cNvPr id="421895" name="Picture 7" descr="KelvinStat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3141663"/>
            <a:ext cx="2455863" cy="3095625"/>
          </a:xfrm>
          <a:prstGeom prst="rect">
            <a:avLst/>
          </a:prstGeom>
          <a:noFill/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2362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800" b="1" i="1" dirty="0">
                <a:solidFill>
                  <a:srgbClr val="000066"/>
                </a:solidFill>
                <a:latin typeface="Comic Sans MS" pitchFamily="66" charset="0"/>
              </a:rPr>
              <a:t>Who am I?…</a:t>
            </a:r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17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5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22" name="Picture 17" descr="colourCMYK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96875" y="836613"/>
            <a:ext cx="374332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Head of School of </a:t>
            </a:r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Physics &amp; Astronomy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University of Glasgow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2000" i="1" dirty="0">
                <a:solidFill>
                  <a:srgbClr val="000000"/>
                </a:solidFill>
              </a:rPr>
              <a:t>(</a:t>
            </a:r>
            <a:r>
              <a:rPr lang="en-GB" sz="2400" i="1" dirty="0">
                <a:solidFill>
                  <a:srgbClr val="000000"/>
                </a:solidFill>
              </a:rPr>
              <a:t>the </a:t>
            </a:r>
            <a:r>
              <a:rPr lang="en-GB" sz="2400" b="1" i="1" dirty="0">
                <a:solidFill>
                  <a:srgbClr val="FF0000"/>
                </a:solidFill>
              </a:rPr>
              <a:t>Kelvin</a:t>
            </a:r>
            <a:r>
              <a:rPr lang="en-GB" sz="2400" i="1" dirty="0">
                <a:solidFill>
                  <a:srgbClr val="000000"/>
                </a:solidFill>
              </a:rPr>
              <a:t> Building</a:t>
            </a:r>
            <a:r>
              <a:rPr lang="en-GB" sz="2000" i="1" dirty="0">
                <a:solidFill>
                  <a:srgbClr val="000000"/>
                </a:solidFill>
              </a:rPr>
              <a:t>)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44" y="2483604"/>
            <a:ext cx="358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0066"/>
                </a:solidFill>
              </a:rPr>
              <a:t>martin.hendry@glasgow,ac.uk</a:t>
            </a:r>
            <a:endParaRPr lang="en-GB" b="1" dirty="0">
              <a:solidFill>
                <a:srgbClr val="000066"/>
              </a:solidFill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3356992"/>
            <a:ext cx="3563888" cy="26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3643313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21891" name="Picture 3" descr="kelb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134" y="542925"/>
            <a:ext cx="5113338" cy="2454275"/>
          </a:xfrm>
          <a:prstGeom prst="rect">
            <a:avLst/>
          </a:prstGeom>
          <a:noFill/>
        </p:spPr>
      </p:pic>
      <p:sp>
        <p:nvSpPr>
          <p:cNvPr id="421893" name="Text Box 5"/>
          <p:cNvSpPr txBox="1">
            <a:spLocks noChangeArrowheads="1"/>
          </p:cNvSpPr>
          <p:nvPr/>
        </p:nvSpPr>
        <p:spPr bwMode="auto">
          <a:xfrm>
            <a:off x="815975" y="5219700"/>
            <a:ext cx="16716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William Thompson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(Lord Kelvin)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Comic Sans MS" pitchFamily="66" charset="0"/>
              </a:rPr>
              <a:t>1824 - 1907</a:t>
            </a:r>
          </a:p>
        </p:txBody>
      </p:sp>
      <p:pic>
        <p:nvPicPr>
          <p:cNvPr id="421894" name="Picture 6" descr="kelvin"/>
          <p:cNvPicPr>
            <a:picLocks noChangeAspect="1" noChangeArrowheads="1"/>
          </p:cNvPicPr>
          <p:nvPr/>
        </p:nvPicPr>
        <p:blipFill>
          <a:blip r:embed="rId3" cstate="print"/>
          <a:srcRect t="8333" b="16667"/>
          <a:stretch>
            <a:fillRect/>
          </a:stretch>
        </p:blipFill>
        <p:spPr bwMode="auto">
          <a:xfrm>
            <a:off x="876300" y="3119438"/>
            <a:ext cx="1709738" cy="2057400"/>
          </a:xfrm>
          <a:prstGeom prst="rect">
            <a:avLst/>
          </a:prstGeom>
          <a:noFill/>
        </p:spPr>
      </p:pic>
      <p:pic>
        <p:nvPicPr>
          <p:cNvPr id="421895" name="Picture 7" descr="KelvinStat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3141663"/>
            <a:ext cx="2455863" cy="3095625"/>
          </a:xfrm>
          <a:prstGeom prst="rect">
            <a:avLst/>
          </a:prstGeom>
          <a:noFill/>
        </p:spPr>
      </p:pic>
      <p:sp>
        <p:nvSpPr>
          <p:cNvPr id="421903" name="Rectangle 15"/>
          <p:cNvSpPr>
            <a:spLocks noChangeArrowheads="1"/>
          </p:cNvSpPr>
          <p:nvPr/>
        </p:nvSpPr>
        <p:spPr bwMode="auto">
          <a:xfrm>
            <a:off x="5651500" y="3284538"/>
            <a:ext cx="29527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“There is nothing new to be discovered in physics now. </a:t>
            </a:r>
          </a:p>
          <a:p>
            <a:pPr>
              <a:lnSpc>
                <a:spcPct val="110000"/>
              </a:lnSpc>
            </a:pPr>
            <a:endParaRPr lang="en-GB" sz="10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200">
                <a:solidFill>
                  <a:srgbClr val="000000"/>
                </a:solidFill>
                <a:latin typeface="Times New Roman" pitchFamily="18" charset="0"/>
              </a:rPr>
              <a:t>All that remains is more and more precise measurement”   (1900)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2362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800" b="1" i="1" dirty="0">
                <a:solidFill>
                  <a:srgbClr val="000066"/>
                </a:solidFill>
                <a:latin typeface="Comic Sans MS" pitchFamily="66" charset="0"/>
              </a:rPr>
              <a:t>Who am I?…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17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5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22" name="Picture 17" descr="colourCMYK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96875" y="836613"/>
            <a:ext cx="374332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Head of School of </a:t>
            </a:r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Physics &amp; Astronomy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University of Glasgow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2000" i="1" dirty="0">
                <a:solidFill>
                  <a:srgbClr val="000000"/>
                </a:solidFill>
              </a:rPr>
              <a:t>(</a:t>
            </a:r>
            <a:r>
              <a:rPr lang="en-GB" sz="2400" i="1" dirty="0">
                <a:solidFill>
                  <a:srgbClr val="000000"/>
                </a:solidFill>
              </a:rPr>
              <a:t>the </a:t>
            </a:r>
            <a:r>
              <a:rPr lang="en-GB" sz="2400" b="1" i="1" dirty="0">
                <a:solidFill>
                  <a:srgbClr val="FF0000"/>
                </a:solidFill>
              </a:rPr>
              <a:t>Kelvin</a:t>
            </a:r>
            <a:r>
              <a:rPr lang="en-GB" sz="2400" i="1" dirty="0">
                <a:solidFill>
                  <a:srgbClr val="000000"/>
                </a:solidFill>
              </a:rPr>
              <a:t> Building</a:t>
            </a:r>
            <a:r>
              <a:rPr lang="en-GB" sz="2000" i="1" dirty="0">
                <a:solidFill>
                  <a:srgbClr val="000000"/>
                </a:solidFill>
              </a:rPr>
              <a:t>)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44" y="2483604"/>
            <a:ext cx="358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0066"/>
                </a:solidFill>
              </a:rPr>
              <a:t>martin.hendry@glasgow,ac.uk</a:t>
            </a:r>
            <a:endParaRPr lang="en-GB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ChangeArrowheads="1"/>
          </p:cNvSpPr>
          <p:nvPr/>
        </p:nvSpPr>
        <p:spPr bwMode="auto">
          <a:xfrm>
            <a:off x="3643313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25987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2800" b="1" i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179512" y="404664"/>
            <a:ext cx="4681537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GB" sz="2400" dirty="0">
                <a:solidFill>
                  <a:srgbClr val="333399"/>
                </a:solidFill>
                <a:latin typeface="Comic Sans MS" pitchFamily="66" charset="0"/>
              </a:rPr>
              <a:t>Cosmology:	</a:t>
            </a:r>
            <a:r>
              <a:rPr lang="en-GB" sz="1600" dirty="0">
                <a:solidFill>
                  <a:srgbClr val="000000"/>
                </a:solidFill>
                <a:latin typeface="Comic Sans MS" pitchFamily="66" charset="0"/>
              </a:rPr>
              <a:t>how big is the Universe?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solidFill>
                  <a:srgbClr val="000000"/>
                </a:solidFill>
                <a:latin typeface="Comic Sans MS" pitchFamily="66" charset="0"/>
              </a:rPr>
              <a:t>		how did it begin?</a:t>
            </a:r>
          </a:p>
          <a:p>
            <a:pPr>
              <a:lnSpc>
                <a:spcPct val="115000"/>
              </a:lnSpc>
            </a:pPr>
            <a:r>
              <a:rPr lang="en-GB" sz="1600" dirty="0">
                <a:solidFill>
                  <a:srgbClr val="000000"/>
                </a:solidFill>
                <a:latin typeface="Comic Sans MS" pitchFamily="66" charset="0"/>
              </a:rPr>
              <a:t>		why is it expanding</a:t>
            </a:r>
            <a:r>
              <a:rPr lang="en-GB" sz="1600" dirty="0" smtClean="0">
                <a:solidFill>
                  <a:srgbClr val="000000"/>
                </a:solidFill>
                <a:latin typeface="Comic Sans MS" pitchFamily="66" charset="0"/>
              </a:rPr>
              <a:t>?</a:t>
            </a:r>
            <a:endParaRPr lang="en-GB" sz="1400" dirty="0">
              <a:solidFill>
                <a:srgbClr val="333399"/>
              </a:solidFill>
              <a:latin typeface="Comic Sans MS" pitchFamily="66" charset="0"/>
            </a:endParaRPr>
          </a:p>
          <a:p>
            <a:endParaRPr lang="en-GB" sz="900" dirty="0">
              <a:solidFill>
                <a:srgbClr val="333399"/>
              </a:solidFill>
              <a:latin typeface="Comic Sans MS" pitchFamily="66" charset="0"/>
            </a:endParaRPr>
          </a:p>
          <a:p>
            <a:r>
              <a:rPr lang="en-GB" sz="2400" dirty="0">
                <a:solidFill>
                  <a:srgbClr val="333399"/>
                </a:solidFill>
                <a:latin typeface="Comic Sans MS" pitchFamily="66" charset="0"/>
              </a:rPr>
              <a:t>Gravitational wave astronomy:</a:t>
            </a:r>
          </a:p>
          <a:p>
            <a:endParaRPr lang="en-GB" sz="800" dirty="0">
              <a:solidFill>
                <a:srgbClr val="333399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  <a:latin typeface="Comic Sans MS" pitchFamily="66" charset="0"/>
              </a:rPr>
              <a:t>what are black holes and neutron stars?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  <a:latin typeface="Comic Sans MS" pitchFamily="66" charset="0"/>
              </a:rPr>
              <a:t>what happens when they collide?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  <a:latin typeface="Comic Sans MS" pitchFamily="66" charset="0"/>
              </a:rPr>
              <a:t>was Einstein’s picture of gravity correct?</a:t>
            </a:r>
          </a:p>
          <a:p>
            <a:endParaRPr lang="en-GB" sz="9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8" name="Picture 2" descr="800px-CMB_Timeline300"/>
          <p:cNvPicPr>
            <a:picLocks noChangeAspect="1" noChangeArrowheads="1"/>
          </p:cNvPicPr>
          <p:nvPr/>
        </p:nvPicPr>
        <p:blipFill>
          <a:blip r:embed="rId3" cstate="print"/>
          <a:srcRect l="12587" t="11723" r="7683" b="10368"/>
          <a:stretch>
            <a:fillRect/>
          </a:stretch>
        </p:blipFill>
        <p:spPr bwMode="auto">
          <a:xfrm>
            <a:off x="5076056" y="222294"/>
            <a:ext cx="3841573" cy="270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wd_lg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6056" y="3140968"/>
            <a:ext cx="3816424" cy="2543654"/>
          </a:xfrm>
          <a:prstGeom prst="rect">
            <a:avLst/>
          </a:prstGeom>
        </p:spPr>
      </p:pic>
      <p:pic>
        <p:nvPicPr>
          <p:cNvPr id="426005" name="Picture 21" descr="C:\gu_stuff\lsc\epo\epo_resources\ligo_livings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81645"/>
            <a:ext cx="3456384" cy="2323619"/>
          </a:xfrm>
          <a:prstGeom prst="rect">
            <a:avLst/>
          </a:prstGeom>
          <a:noFill/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15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6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20" name="Picture 17" descr="colourCMYK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429" t="8485" r="18926" b="3907"/>
          <a:stretch>
            <a:fillRect/>
          </a:stretch>
        </p:blipFill>
        <p:spPr bwMode="auto">
          <a:xfrm>
            <a:off x="251520" y="116632"/>
            <a:ext cx="8640960" cy="668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6511"/>
          <a:stretch>
            <a:fillRect/>
          </a:stretch>
        </p:blipFill>
        <p:spPr bwMode="auto">
          <a:xfrm>
            <a:off x="611560" y="181520"/>
            <a:ext cx="8255876" cy="5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6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3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9" name="Picture 17" descr="colourCMY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7081147" y="551723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solidFill>
                  <a:srgbClr val="000066"/>
                </a:solidFill>
              </a:rPr>
              <a:t>From NCCPE</a:t>
            </a:r>
            <a:endParaRPr lang="en-GB" i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6511"/>
          <a:stretch>
            <a:fillRect/>
          </a:stretch>
        </p:blipFill>
        <p:spPr bwMode="auto">
          <a:xfrm>
            <a:off x="611560" y="181520"/>
            <a:ext cx="8255876" cy="5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6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3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9" name="Picture 17" descr="colourCMY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7081147" y="551723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solidFill>
                  <a:srgbClr val="000066"/>
                </a:solidFill>
              </a:rPr>
              <a:t>From NCCPE</a:t>
            </a:r>
            <a:endParaRPr lang="en-GB" i="1" dirty="0">
              <a:solidFill>
                <a:srgbClr val="000066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96136" y="2492896"/>
            <a:ext cx="2880320" cy="504056"/>
            <a:chOff x="5796136" y="2492896"/>
            <a:chExt cx="2880320" cy="504056"/>
          </a:xfrm>
        </p:grpSpPr>
        <p:sp>
          <p:nvSpPr>
            <p:cNvPr id="14" name="TextBox 13"/>
            <p:cNvSpPr txBox="1"/>
            <p:nvPr/>
          </p:nvSpPr>
          <p:spPr>
            <a:xfrm>
              <a:off x="5868144" y="2492896"/>
              <a:ext cx="27959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The public love it!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96136" y="2492896"/>
              <a:ext cx="2880320" cy="5040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6511"/>
          <a:stretch>
            <a:fillRect/>
          </a:stretch>
        </p:blipFill>
        <p:spPr bwMode="auto">
          <a:xfrm>
            <a:off x="611560" y="181520"/>
            <a:ext cx="8255876" cy="5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8" y="6194425"/>
            <a:ext cx="8893175" cy="663575"/>
            <a:chOff x="45" y="3902"/>
            <a:chExt cx="5602" cy="418"/>
          </a:xfrm>
        </p:grpSpPr>
        <p:pic>
          <p:nvPicPr>
            <p:cNvPr id="6" name="Picture 14" descr="LSC logo - click to go to LSC homepage"/>
            <p:cNvPicPr>
              <a:picLocks noChangeAspect="1" noChangeArrowheads="1"/>
            </p:cNvPicPr>
            <p:nvPr/>
          </p:nvPicPr>
          <p:blipFill>
            <a:blip r:embed="rId3" cstate="print"/>
            <a:srcRect b="13098"/>
            <a:stretch>
              <a:fillRect/>
            </a:stretch>
          </p:blipFill>
          <p:spPr bwMode="auto">
            <a:xfrm>
              <a:off x="45" y="3902"/>
              <a:ext cx="3742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3" y="3929"/>
              <a:ext cx="544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2291" y="4140"/>
              <a:ext cx="13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 smtClean="0"/>
                <a:t>Astrobiology Workshop, Feb 2015</a:t>
              </a:r>
              <a:endParaRPr lang="en-US" sz="1000" dirty="0"/>
            </a:p>
          </p:txBody>
        </p:sp>
        <p:pic>
          <p:nvPicPr>
            <p:cNvPr id="9" name="Picture 17" descr="colourCMY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7" y="3944"/>
              <a:ext cx="97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7081147" y="551723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solidFill>
                  <a:srgbClr val="000066"/>
                </a:solidFill>
              </a:rPr>
              <a:t>From NCCPE</a:t>
            </a:r>
            <a:endParaRPr lang="en-GB" i="1" dirty="0">
              <a:solidFill>
                <a:srgbClr val="00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4048" y="1268760"/>
            <a:ext cx="2448272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83568" y="3789040"/>
            <a:ext cx="2448272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403648" y="3140968"/>
            <a:ext cx="280831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868144" y="2492896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The public love it!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6136" y="2492896"/>
            <a:ext cx="28803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iversity of Glasgow template v2 - Sept 2007">
  <a:themeElements>
    <a:clrScheme name="University of Glasgow template v2 - Sept 2007 1">
      <a:dk1>
        <a:srgbClr val="000000"/>
      </a:dk1>
      <a:lt1>
        <a:srgbClr val="FFFFFF"/>
      </a:lt1>
      <a:dk2>
        <a:srgbClr val="FFFFFF"/>
      </a:dk2>
      <a:lt2>
        <a:srgbClr val="023761"/>
      </a:lt2>
      <a:accent1>
        <a:srgbClr val="023761"/>
      </a:accent1>
      <a:accent2>
        <a:srgbClr val="7A7E9A"/>
      </a:accent2>
      <a:accent3>
        <a:srgbClr val="FFFFFF"/>
      </a:accent3>
      <a:accent4>
        <a:srgbClr val="000000"/>
      </a:accent4>
      <a:accent5>
        <a:srgbClr val="AAAEB7"/>
      </a:accent5>
      <a:accent6>
        <a:srgbClr val="6E728B"/>
      </a:accent6>
      <a:hlink>
        <a:srgbClr val="77A8ED"/>
      </a:hlink>
      <a:folHlink>
        <a:srgbClr val="FF9900"/>
      </a:folHlink>
    </a:clrScheme>
    <a:fontScheme name="University of Glasgow template v2 - Sept 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versity of Glasgow template v2 - Sept 2007 1">
        <a:dk1>
          <a:srgbClr val="000000"/>
        </a:dk1>
        <a:lt1>
          <a:srgbClr val="FFFFFF"/>
        </a:lt1>
        <a:dk2>
          <a:srgbClr val="FFFFFF"/>
        </a:dk2>
        <a:lt2>
          <a:srgbClr val="023761"/>
        </a:lt2>
        <a:accent1>
          <a:srgbClr val="023761"/>
        </a:accent1>
        <a:accent2>
          <a:srgbClr val="7A7E9A"/>
        </a:accent2>
        <a:accent3>
          <a:srgbClr val="FFFFFF"/>
        </a:accent3>
        <a:accent4>
          <a:srgbClr val="000000"/>
        </a:accent4>
        <a:accent5>
          <a:srgbClr val="AAAEB7"/>
        </a:accent5>
        <a:accent6>
          <a:srgbClr val="6E728B"/>
        </a:accent6>
        <a:hlink>
          <a:srgbClr val="77A8E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324</Words>
  <Application>Microsoft Office PowerPoint</Application>
  <PresentationFormat>On-screen Show (4:3)</PresentationFormat>
  <Paragraphs>109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Default Design</vt:lpstr>
      <vt:lpstr>University of Glasgow template v2 - Sept 2007</vt:lpstr>
      <vt:lpstr>2_Office Theme</vt:lpstr>
      <vt:lpstr>1_Default Design</vt:lpstr>
      <vt:lpstr>2_Default Design</vt:lpstr>
      <vt:lpstr>3_Default Design</vt:lpstr>
      <vt:lpstr>9_Default Design</vt:lpstr>
      <vt:lpstr>4_Default Design</vt:lpstr>
      <vt:lpstr>Making the most of Public Engagement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Hendry</dc:creator>
  <cp:lastModifiedBy>martin</cp:lastModifiedBy>
  <cp:revision>192</cp:revision>
  <dcterms:created xsi:type="dcterms:W3CDTF">2009-02-17T16:02:10Z</dcterms:created>
  <dcterms:modified xsi:type="dcterms:W3CDTF">2015-02-25T15:57:26Z</dcterms:modified>
</cp:coreProperties>
</file>