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1311" r:id="rId2"/>
    <p:sldId id="1465" r:id="rId3"/>
    <p:sldId id="1184" r:id="rId4"/>
    <p:sldId id="1268" r:id="rId5"/>
    <p:sldId id="1466" r:id="rId6"/>
    <p:sldId id="1274" r:id="rId7"/>
    <p:sldId id="1275" r:id="rId8"/>
    <p:sldId id="1276" r:id="rId9"/>
    <p:sldId id="1467" r:id="rId10"/>
    <p:sldId id="866" r:id="rId11"/>
    <p:sldId id="1277" r:id="rId12"/>
    <p:sldId id="1226" r:id="rId13"/>
    <p:sldId id="868" r:id="rId14"/>
    <p:sldId id="1278" r:id="rId15"/>
    <p:sldId id="1512" r:id="rId16"/>
    <p:sldId id="1511" r:id="rId17"/>
    <p:sldId id="1447" r:id="rId18"/>
    <p:sldId id="1449" r:id="rId19"/>
    <p:sldId id="1501" r:id="rId20"/>
    <p:sldId id="1452" r:id="rId21"/>
    <p:sldId id="1453" r:id="rId22"/>
    <p:sldId id="1469" r:id="rId23"/>
    <p:sldId id="1470" r:id="rId24"/>
    <p:sldId id="1478" r:id="rId25"/>
    <p:sldId id="1479" r:id="rId26"/>
    <p:sldId id="1480" r:id="rId27"/>
    <p:sldId id="1481" r:id="rId28"/>
    <p:sldId id="1482" r:id="rId29"/>
    <p:sldId id="1483" r:id="rId30"/>
    <p:sldId id="1484" r:id="rId31"/>
    <p:sldId id="1485" r:id="rId32"/>
    <p:sldId id="1486" r:id="rId33"/>
    <p:sldId id="1487" r:id="rId34"/>
    <p:sldId id="1471" r:id="rId35"/>
    <p:sldId id="1472" r:id="rId36"/>
    <p:sldId id="1473" r:id="rId37"/>
    <p:sldId id="1474" r:id="rId38"/>
    <p:sldId id="1475" r:id="rId39"/>
    <p:sldId id="1476" r:id="rId40"/>
    <p:sldId id="1284" r:id="rId41"/>
    <p:sldId id="1287" r:id="rId42"/>
    <p:sldId id="1457" r:id="rId43"/>
    <p:sldId id="1488" r:id="rId44"/>
    <p:sldId id="1490" r:id="rId45"/>
    <p:sldId id="1489" r:id="rId46"/>
    <p:sldId id="1504" r:id="rId47"/>
    <p:sldId id="1460" r:id="rId48"/>
    <p:sldId id="1491" r:id="rId49"/>
    <p:sldId id="1285" r:id="rId50"/>
    <p:sldId id="907" r:id="rId51"/>
    <p:sldId id="915" r:id="rId52"/>
    <p:sldId id="916" r:id="rId53"/>
    <p:sldId id="1289" r:id="rId54"/>
    <p:sldId id="1502" r:id="rId55"/>
    <p:sldId id="1313" r:id="rId56"/>
    <p:sldId id="1290" r:id="rId57"/>
    <p:sldId id="1492" r:id="rId58"/>
    <p:sldId id="1229" r:id="rId59"/>
    <p:sldId id="1224" r:id="rId60"/>
    <p:sldId id="1505" r:id="rId61"/>
    <p:sldId id="1506" r:id="rId62"/>
    <p:sldId id="1507" r:id="rId63"/>
    <p:sldId id="1260" r:id="rId64"/>
    <p:sldId id="1493" r:id="rId65"/>
    <p:sldId id="1513" r:id="rId66"/>
    <p:sldId id="1424" r:id="rId67"/>
    <p:sldId id="1425" r:id="rId68"/>
    <p:sldId id="1494" r:id="rId69"/>
    <p:sldId id="1514" r:id="rId70"/>
    <p:sldId id="1515" r:id="rId71"/>
    <p:sldId id="1510" r:id="rId72"/>
    <p:sldId id="1293" r:id="rId73"/>
    <p:sldId id="1516" r:id="rId74"/>
    <p:sldId id="1517" r:id="rId75"/>
    <p:sldId id="1503" r:id="rId76"/>
    <p:sldId id="1499" r:id="rId77"/>
    <p:sldId id="1294" r:id="rId78"/>
    <p:sldId id="1508" r:id="rId79"/>
    <p:sldId id="1295" r:id="rId80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accent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CCECFF"/>
    <a:srgbClr val="000066"/>
    <a:srgbClr val="33CCFF"/>
    <a:srgbClr val="EAEAEA"/>
    <a:srgbClr val="FF0000"/>
    <a:srgbClr val="FFFF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73" autoAdjust="0"/>
    <p:restoredTop sz="94626" autoAdjust="0"/>
  </p:normalViewPr>
  <p:slideViewPr>
    <p:cSldViewPr>
      <p:cViewPr>
        <p:scale>
          <a:sx n="35" d="100"/>
          <a:sy n="35" d="100"/>
        </p:scale>
        <p:origin x="-2322" y="-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>
            <a:lvl1pPr defTabSz="95250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>
            <a:lvl1pPr algn="r" defTabSz="95250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b" anchorCtr="0" compatLnSpc="1">
            <a:prstTxWarp prst="textNoShape">
              <a:avLst/>
            </a:prstTxWarp>
          </a:bodyPr>
          <a:lstStyle>
            <a:lvl1pPr defTabSz="95250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b" anchorCtr="0" compatLnSpc="1">
            <a:prstTxWarp prst="textNoShape">
              <a:avLst/>
            </a:prstTxWarp>
          </a:bodyPr>
          <a:lstStyle>
            <a:lvl1pPr algn="r" defTabSz="952500">
              <a:defRPr sz="1200"/>
            </a:lvl1pPr>
          </a:lstStyle>
          <a:p>
            <a:pPr>
              <a:defRPr/>
            </a:pPr>
            <a:fld id="{BCDA3E4C-58D9-42D5-9FF0-6551D38C13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>
            <a:lvl1pPr defTabSz="95250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1613" y="0"/>
            <a:ext cx="30480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>
            <a:lvl1pPr algn="r" defTabSz="95250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6950" y="787400"/>
            <a:ext cx="5143500" cy="3857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09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2025" y="4881563"/>
            <a:ext cx="5214938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09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83750"/>
            <a:ext cx="30480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b" anchorCtr="0" compatLnSpc="1">
            <a:prstTxWarp prst="textNoShape">
              <a:avLst/>
            </a:prstTxWarp>
          </a:bodyPr>
          <a:lstStyle>
            <a:lvl1pPr defTabSz="95250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09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1613" y="9683750"/>
            <a:ext cx="30480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89" tIns="47595" rIns="95189" bIns="47595" numCol="1" anchor="b" anchorCtr="0" compatLnSpc="1">
            <a:prstTxWarp prst="textNoShape">
              <a:avLst/>
            </a:prstTxWarp>
          </a:bodyPr>
          <a:lstStyle>
            <a:lvl1pPr algn="r" defTabSz="952500">
              <a:defRPr sz="1200"/>
            </a:lvl1pPr>
          </a:lstStyle>
          <a:p>
            <a:pPr>
              <a:defRPr/>
            </a:pPr>
            <a:fld id="{1F7DB02C-DB15-4E66-AD21-335BB6FA74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785AD-0B96-457F-A747-708CF3124A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E6818-1210-451D-9682-30F26D9D71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277AB-32B1-4C47-9430-B60DADE643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B5188-CB4A-4356-B914-40273733EA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34E46-3C36-4C53-BCE1-52061FB18F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AA46B-6E78-4A81-9DC1-8C5048F398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3958B-3F52-4C1B-BE79-866E4BEE16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EDB9E-7FD5-4590-BCD5-4E7FFDDA71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5B4F5-AB73-414D-903D-E11F005B9E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16A0F-B395-42C0-BC6B-F1E767935A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8077480-5BBD-4E01-AE15-252A3C7A82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outreach\sis\sis2010\projects\etlife\msl_launch.wmv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outreach\sis\sis2010\projects\etlife\kepler_movie_files\transit_fast.wmv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outreach\sis\sis2010\projects\etlife\kepler_movie_files\SIX_PLANETS_TRIMMED.wm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outreach\sis\sis2010\projects\etlife\kepler_movie_files\kepler16_clip.wmv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gu_stuff\outreach\sis\sis2010\projects\etlife\kepler_movie_files\habitable_trimmed.wmv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t"/>
          <p:cNvPicPr>
            <a:picLocks noChangeAspect="1" noChangeArrowheads="1"/>
          </p:cNvPicPr>
          <p:nvPr/>
        </p:nvPicPr>
        <p:blipFill>
          <a:blip r:embed="rId2" cstate="print"/>
          <a:srcRect l="6410" t="17720" b="81038"/>
          <a:stretch>
            <a:fillRect/>
          </a:stretch>
        </p:blipFill>
        <p:spPr bwMode="auto">
          <a:xfrm>
            <a:off x="0" y="5229225"/>
            <a:ext cx="7543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et"/>
          <p:cNvPicPr>
            <a:picLocks noChangeAspect="1" noChangeArrowheads="1"/>
          </p:cNvPicPr>
          <p:nvPr/>
        </p:nvPicPr>
        <p:blipFill>
          <a:blip r:embed="rId2" cstate="print"/>
          <a:srcRect l="5000" t="73169" b="14246"/>
          <a:stretch>
            <a:fillRect/>
          </a:stretch>
        </p:blipFill>
        <p:spPr bwMode="auto">
          <a:xfrm>
            <a:off x="0" y="5413375"/>
            <a:ext cx="754380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et"/>
          <p:cNvPicPr>
            <a:picLocks noChangeAspect="1" noChangeArrowheads="1"/>
          </p:cNvPicPr>
          <p:nvPr/>
        </p:nvPicPr>
        <p:blipFill>
          <a:blip r:embed="rId2" cstate="print"/>
          <a:srcRect l="4167" t="65439" r="65833" b="27544"/>
          <a:stretch>
            <a:fillRect/>
          </a:stretch>
        </p:blipFill>
        <p:spPr bwMode="auto">
          <a:xfrm>
            <a:off x="0" y="0"/>
            <a:ext cx="27432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et"/>
          <p:cNvPicPr>
            <a:picLocks noChangeAspect="1" noChangeArrowheads="1"/>
          </p:cNvPicPr>
          <p:nvPr/>
        </p:nvPicPr>
        <p:blipFill>
          <a:blip r:embed="rId2" cstate="print"/>
          <a:srcRect l="4167" t="65439" r="65833" b="27544"/>
          <a:stretch>
            <a:fillRect/>
          </a:stretch>
        </p:blipFill>
        <p:spPr bwMode="auto">
          <a:xfrm>
            <a:off x="4800600" y="3505200"/>
            <a:ext cx="27432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et"/>
          <p:cNvPicPr>
            <a:picLocks noChangeAspect="1" noChangeArrowheads="1"/>
          </p:cNvPicPr>
          <p:nvPr/>
        </p:nvPicPr>
        <p:blipFill>
          <a:blip r:embed="rId2" cstate="print"/>
          <a:srcRect l="74167" t="65439" b="27544"/>
          <a:stretch>
            <a:fillRect/>
          </a:stretch>
        </p:blipFill>
        <p:spPr bwMode="auto">
          <a:xfrm>
            <a:off x="5181600" y="4432300"/>
            <a:ext cx="23622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7543800" y="0"/>
            <a:ext cx="1600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289224" name="Rectangle 8"/>
          <p:cNvSpPr>
            <a:spLocks noChangeArrowheads="1"/>
          </p:cNvSpPr>
          <p:nvPr/>
        </p:nvSpPr>
        <p:spPr bwMode="auto">
          <a:xfrm>
            <a:off x="990600" y="28194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defRPr/>
            </a:pPr>
            <a:endParaRPr lang="en-US" sz="8000" b="1" i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9" name="Picture 9" descr="univ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 t="1653" r="15176"/>
          <a:stretch>
            <a:fillRect/>
          </a:stretch>
        </p:blipFill>
        <p:spPr bwMode="auto">
          <a:xfrm>
            <a:off x="7696200" y="76200"/>
            <a:ext cx="12954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et"/>
          <p:cNvPicPr>
            <a:picLocks noChangeAspect="1" noChangeArrowheads="1"/>
          </p:cNvPicPr>
          <p:nvPr/>
        </p:nvPicPr>
        <p:blipFill>
          <a:blip r:embed="rId2" cstate="print"/>
          <a:srcRect l="4167" t="65439" b="27544"/>
          <a:stretch>
            <a:fillRect/>
          </a:stretch>
        </p:blipFill>
        <p:spPr bwMode="auto">
          <a:xfrm>
            <a:off x="0" y="4365625"/>
            <a:ext cx="7391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 descr="et"/>
          <p:cNvPicPr>
            <a:picLocks noChangeAspect="1" noChangeArrowheads="1"/>
          </p:cNvPicPr>
          <p:nvPr/>
        </p:nvPicPr>
        <p:blipFill>
          <a:blip r:embed="rId2" cstate="print"/>
          <a:srcRect l="4167" t="65439" r="65833" b="27544"/>
          <a:stretch>
            <a:fillRect/>
          </a:stretch>
        </p:blipFill>
        <p:spPr bwMode="auto">
          <a:xfrm>
            <a:off x="0" y="3429000"/>
            <a:ext cx="27432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 descr="et"/>
          <p:cNvPicPr>
            <a:picLocks noChangeAspect="1" noChangeArrowheads="1"/>
          </p:cNvPicPr>
          <p:nvPr/>
        </p:nvPicPr>
        <p:blipFill>
          <a:blip r:embed="rId2" cstate="print"/>
          <a:srcRect l="29167" t="65439" r="20833" b="27544"/>
          <a:stretch>
            <a:fillRect/>
          </a:stretch>
        </p:blipFill>
        <p:spPr bwMode="auto">
          <a:xfrm>
            <a:off x="2057400" y="3733800"/>
            <a:ext cx="35814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 descr="et"/>
          <p:cNvPicPr>
            <a:picLocks noChangeAspect="1" noChangeArrowheads="1"/>
          </p:cNvPicPr>
          <p:nvPr/>
        </p:nvPicPr>
        <p:blipFill>
          <a:blip r:embed="rId2" cstate="print"/>
          <a:srcRect l="4167" t="68628" r="65833" b="27544"/>
          <a:stretch>
            <a:fillRect/>
          </a:stretch>
        </p:blipFill>
        <p:spPr bwMode="auto">
          <a:xfrm>
            <a:off x="4800600" y="0"/>
            <a:ext cx="2743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4" descr="et"/>
          <p:cNvPicPr>
            <a:picLocks noChangeAspect="1" noChangeArrowheads="1"/>
          </p:cNvPicPr>
          <p:nvPr/>
        </p:nvPicPr>
        <p:blipFill>
          <a:blip r:embed="rId2" cstate="print"/>
          <a:srcRect l="4167" t="67079" r="65833" b="27544"/>
          <a:stretch>
            <a:fillRect/>
          </a:stretch>
        </p:blipFill>
        <p:spPr bwMode="auto">
          <a:xfrm>
            <a:off x="2362200" y="0"/>
            <a:ext cx="2743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15" descr="et"/>
          <p:cNvPicPr>
            <a:picLocks noChangeAspect="1" noChangeArrowheads="1"/>
          </p:cNvPicPr>
          <p:nvPr/>
        </p:nvPicPr>
        <p:blipFill>
          <a:blip r:embed="rId2" cstate="print"/>
          <a:srcRect l="6410" t="17720" b="51328"/>
          <a:stretch>
            <a:fillRect/>
          </a:stretch>
        </p:blipFill>
        <p:spPr bwMode="auto">
          <a:xfrm>
            <a:off x="0" y="0"/>
            <a:ext cx="7543800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9232" name="Text Box 16"/>
          <p:cNvSpPr txBox="1">
            <a:spLocks noChangeArrowheads="1"/>
          </p:cNvSpPr>
          <p:nvPr/>
        </p:nvSpPr>
        <p:spPr bwMode="auto">
          <a:xfrm>
            <a:off x="388938" y="3935413"/>
            <a:ext cx="7712075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4800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Extra-terrestrial life:</a:t>
            </a:r>
          </a:p>
          <a:p>
            <a:pPr>
              <a:defRPr/>
            </a:pPr>
            <a:endParaRPr lang="en-GB" sz="900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en-GB" sz="3600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Is there anybody out there?…</a:t>
            </a:r>
          </a:p>
        </p:txBody>
      </p:sp>
      <p:sp>
        <p:nvSpPr>
          <p:cNvPr id="1289234" name="Text Box 18"/>
          <p:cNvSpPr txBox="1">
            <a:spLocks noChangeArrowheads="1"/>
          </p:cNvSpPr>
          <p:nvPr/>
        </p:nvSpPr>
        <p:spPr bwMode="auto">
          <a:xfrm>
            <a:off x="1806575" y="5867400"/>
            <a:ext cx="39163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Martin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Hendry</a:t>
            </a:r>
          </a:p>
          <a:p>
            <a:pPr algn="ctr">
              <a:defRPr/>
            </a:pP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University of Glasgow</a:t>
            </a:r>
          </a:p>
        </p:txBody>
      </p:sp>
      <p:pic>
        <p:nvPicPr>
          <p:cNvPr id="5138" name="Picture 19" descr="media_32250_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479550"/>
            <a:ext cx="11699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9" name="Text Box 22"/>
          <p:cNvSpPr txBox="1">
            <a:spLocks noChangeArrowheads="1"/>
          </p:cNvSpPr>
          <p:nvPr/>
        </p:nvSpPr>
        <p:spPr bwMode="auto">
          <a:xfrm>
            <a:off x="7512050" y="5013325"/>
            <a:ext cx="16319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  <a:latin typeface="Comic Sans MS" pitchFamily="66" charset="0"/>
              </a:rPr>
              <a:t>Bishopbriggs</a:t>
            </a:r>
            <a:endParaRPr lang="en-GB" sz="16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r>
              <a:rPr lang="en-GB" sz="1600" dirty="0" smtClean="0">
                <a:solidFill>
                  <a:schemeClr val="tx1"/>
                </a:solidFill>
                <a:latin typeface="Comic Sans MS" pitchFamily="66" charset="0"/>
              </a:rPr>
              <a:t>Academy</a:t>
            </a:r>
            <a:endParaRPr lang="en-GB" sz="1600" dirty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endParaRPr lang="en-GB" sz="800" dirty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r>
              <a:rPr lang="en-GB" sz="1600" dirty="0" smtClean="0">
                <a:solidFill>
                  <a:schemeClr val="tx1"/>
                </a:solidFill>
                <a:latin typeface="Comic Sans MS" pitchFamily="66" charset="0"/>
              </a:rPr>
              <a:t>Dec </a:t>
            </a:r>
            <a:r>
              <a:rPr lang="en-GB" sz="1600" dirty="0">
                <a:solidFill>
                  <a:schemeClr val="tx1"/>
                </a:solidFill>
                <a:latin typeface="Comic Sans MS" pitchFamily="66" charset="0"/>
              </a:rPr>
              <a:t>2011</a:t>
            </a:r>
            <a:endParaRPr lang="en-US" sz="1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140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5575" y="2786063"/>
            <a:ext cx="1158875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41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3025" y="2178050"/>
            <a:ext cx="12985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895975" y="404813"/>
            <a:ext cx="3140075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>
                <a:solidFill>
                  <a:schemeClr val="tx1"/>
                </a:solidFill>
                <a:latin typeface="Comic Sans MS" pitchFamily="66" charset="0"/>
              </a:rPr>
              <a:t>2004:</a:t>
            </a:r>
          </a:p>
          <a:p>
            <a:endParaRPr lang="en-GB" sz="1600">
              <a:solidFill>
                <a:srgbClr val="000066"/>
              </a:solidFill>
              <a:latin typeface="Comic Sans MS" pitchFamily="66" charset="0"/>
            </a:endParaRPr>
          </a:p>
          <a:p>
            <a:pPr>
              <a:lnSpc>
                <a:spcPct val="115000"/>
              </a:lnSpc>
            </a:pPr>
            <a:r>
              <a:rPr lang="en-GB" sz="2400">
                <a:solidFill>
                  <a:srgbClr val="000066"/>
                </a:solidFill>
                <a:latin typeface="Comic Sans MS" pitchFamily="66" charset="0"/>
              </a:rPr>
              <a:t>Mars Express Orbiter detects frozen carbon dioxide  </a:t>
            </a:r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and</a:t>
            </a:r>
            <a:r>
              <a:rPr lang="en-GB" sz="2400">
                <a:solidFill>
                  <a:srgbClr val="000066"/>
                </a:solidFill>
                <a:latin typeface="Comic Sans MS" pitchFamily="66" charset="0"/>
              </a:rPr>
              <a:t>  water </a:t>
            </a:r>
          </a:p>
          <a:p>
            <a:pPr>
              <a:lnSpc>
                <a:spcPct val="115000"/>
              </a:lnSpc>
            </a:pPr>
            <a:r>
              <a:rPr lang="en-GB" sz="2400">
                <a:solidFill>
                  <a:srgbClr val="000066"/>
                </a:solidFill>
                <a:latin typeface="Comic Sans MS" pitchFamily="66" charset="0"/>
              </a:rPr>
              <a:t>at the South Pole </a:t>
            </a:r>
          </a:p>
          <a:p>
            <a:pPr>
              <a:lnSpc>
                <a:spcPct val="115000"/>
              </a:lnSpc>
            </a:pPr>
            <a:r>
              <a:rPr lang="en-GB" sz="2400">
                <a:solidFill>
                  <a:srgbClr val="000066"/>
                </a:solidFill>
                <a:latin typeface="Comic Sans MS" pitchFamily="66" charset="0"/>
              </a:rPr>
              <a:t>of Mars.</a:t>
            </a:r>
          </a:p>
        </p:txBody>
      </p:sp>
      <p:pic>
        <p:nvPicPr>
          <p:cNvPr id="12291" name="Picture 3" descr="treacque400a,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76200"/>
            <a:ext cx="5384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4648200" y="44196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2819400" y="44196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990600" y="44196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28650" y="4994275"/>
            <a:ext cx="72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H</a:t>
            </a:r>
            <a:r>
              <a:rPr lang="en-GB" sz="2400" baseline="-25000">
                <a:solidFill>
                  <a:schemeClr val="tx1"/>
                </a:solidFill>
              </a:rPr>
              <a:t>2</a:t>
            </a:r>
            <a:r>
              <a:rPr lang="en-GB" sz="24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490788" y="4953000"/>
            <a:ext cx="70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CO</a:t>
            </a:r>
            <a:r>
              <a:rPr lang="en-GB" sz="2400" baseline="-25000">
                <a:solidFill>
                  <a:schemeClr val="tx1"/>
                </a:solidFill>
              </a:rPr>
              <a:t>2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733800" y="4953000"/>
            <a:ext cx="1697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Visible light</a:t>
            </a:r>
          </a:p>
        </p:txBody>
      </p:sp>
      <p:pic>
        <p:nvPicPr>
          <p:cNvPr id="12298" name="Picture 10" descr="X_orbit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3933825"/>
            <a:ext cx="313213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501650" y="295275"/>
            <a:ext cx="8247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457200" indent="-457200">
              <a:buClr>
                <a:schemeClr val="bg1"/>
              </a:buClr>
            </a:pPr>
            <a:r>
              <a:rPr lang="en-GB" sz="2400">
                <a:solidFill>
                  <a:schemeClr val="tx1"/>
                </a:solidFill>
                <a:latin typeface="Arial" charset="0"/>
              </a:rPr>
              <a:t>Signs of past  </a:t>
            </a:r>
            <a:r>
              <a:rPr lang="en-GB" sz="2400" b="1">
                <a:solidFill>
                  <a:srgbClr val="FF0000"/>
                </a:solidFill>
                <a:latin typeface="Arial" charset="0"/>
              </a:rPr>
              <a:t>running water</a:t>
            </a:r>
            <a:r>
              <a:rPr lang="en-GB" sz="2400">
                <a:solidFill>
                  <a:schemeClr val="tx1"/>
                </a:solidFill>
                <a:latin typeface="Arial" charset="0"/>
              </a:rPr>
              <a:t>  in many Martian photographs</a:t>
            </a: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 cstate="print"/>
          <a:srcRect b="45479"/>
          <a:stretch>
            <a:fillRect/>
          </a:stretch>
        </p:blipFill>
        <p:spPr bwMode="auto">
          <a:xfrm>
            <a:off x="1116013" y="1052513"/>
            <a:ext cx="6911975" cy="54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rover1_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pirit1"/>
          <p:cNvPicPr>
            <a:picLocks noChangeAspect="1" noChangeArrowheads="1"/>
          </p:cNvPicPr>
          <p:nvPr/>
        </p:nvPicPr>
        <p:blipFill>
          <a:blip r:embed="rId2" cstate="print"/>
          <a:srcRect b="20930"/>
          <a:stretch>
            <a:fillRect/>
          </a:stretch>
        </p:blipFill>
        <p:spPr bwMode="auto">
          <a:xfrm>
            <a:off x="457200" y="228600"/>
            <a:ext cx="8229600" cy="650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88913"/>
            <a:ext cx="648017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l_launc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3541" y="332656"/>
            <a:ext cx="8256918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s_science_laborato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31" y="908720"/>
            <a:ext cx="8442938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jupiter_system"/>
          <p:cNvPicPr>
            <a:picLocks noChangeAspect="1" noChangeArrowheads="1"/>
          </p:cNvPicPr>
          <p:nvPr/>
        </p:nvPicPr>
        <p:blipFill>
          <a:blip r:embed="rId2" cstate="print"/>
          <a:srcRect l="8035" t="5952" r="24107" b="4762"/>
          <a:stretch>
            <a:fillRect/>
          </a:stretch>
        </p:blipFill>
        <p:spPr bwMode="auto">
          <a:xfrm>
            <a:off x="2971800" y="760413"/>
            <a:ext cx="62484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27" name="Text Box 3"/>
          <p:cNvSpPr txBox="1">
            <a:spLocks noChangeArrowheads="1"/>
          </p:cNvSpPr>
          <p:nvPr/>
        </p:nvSpPr>
        <p:spPr bwMode="auto">
          <a:xfrm>
            <a:off x="228600" y="196850"/>
            <a:ext cx="525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moons of Jupiter</a:t>
            </a:r>
          </a:p>
        </p:txBody>
      </p:sp>
      <p:pic>
        <p:nvPicPr>
          <p:cNvPr id="20484" name="Picture 4" descr="galilg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34321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europafullface_g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692696"/>
            <a:ext cx="5832648" cy="56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698" name="Picture 2" descr="Top_Ten_02_Conamara_Chaos_sm"/>
          <p:cNvPicPr>
            <a:picLocks noChangeAspect="1" noChangeArrowheads="1"/>
          </p:cNvPicPr>
          <p:nvPr/>
        </p:nvPicPr>
        <p:blipFill>
          <a:blip r:embed="rId2" cstate="print"/>
          <a:srcRect r="1819" b="3940"/>
          <a:stretch>
            <a:fillRect/>
          </a:stretch>
        </p:blipFill>
        <p:spPr bwMode="auto">
          <a:xfrm>
            <a:off x="381000" y="285750"/>
            <a:ext cx="8458200" cy="62071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au060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IA01669"/>
          <p:cNvPicPr>
            <a:picLocks noChangeAspect="1" noChangeArrowheads="1"/>
          </p:cNvPicPr>
          <p:nvPr/>
        </p:nvPicPr>
        <p:blipFill>
          <a:blip r:embed="rId2" cstate="print"/>
          <a:srcRect t="50000"/>
          <a:stretch>
            <a:fillRect/>
          </a:stretch>
        </p:blipFill>
        <p:spPr bwMode="auto">
          <a:xfrm>
            <a:off x="266700" y="587375"/>
            <a:ext cx="8572500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955925" y="254000"/>
            <a:ext cx="2890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rgbClr val="FFFF00"/>
                </a:solidFill>
                <a:latin typeface="Comic Sans MS" pitchFamily="66" charset="0"/>
              </a:rPr>
              <a:t>Inside Europa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99992929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1925"/>
            <a:ext cx="6705600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uropa_lan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815340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440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156"/>
            <a:ext cx="9144000" cy="60916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6275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Huygens_Rentree_Hi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381999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03"/>
            <a:ext cx="9144000" cy="64781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8956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36"/>
            <a:ext cx="9144000" cy="5596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69802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84"/>
          <a:stretch/>
        </p:blipFill>
        <p:spPr>
          <a:xfrm>
            <a:off x="914400" y="107950"/>
            <a:ext cx="7162800" cy="6642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8647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5582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earthspn"/>
          <p:cNvPicPr>
            <a:picLocks noChangeAspect="1" noChangeArrowheads="1"/>
          </p:cNvPicPr>
          <p:nvPr/>
        </p:nvPicPr>
        <p:blipFill>
          <a:blip r:embed="rId2" cstate="print"/>
          <a:srcRect l="6232"/>
          <a:stretch>
            <a:fillRect/>
          </a:stretch>
        </p:blipFill>
        <p:spPr bwMode="auto">
          <a:xfrm>
            <a:off x="0" y="49213"/>
            <a:ext cx="5876925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418"/>
            <a:ext cx="9144000" cy="59851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01251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53657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1103"/>
            <a:ext cx="9144000" cy="20557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2939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2"/>
            <a:ext cx="3600400" cy="68569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3431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8013" y="1143000"/>
            <a:ext cx="53879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263"/>
            <a:ext cx="9144000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 cstate="print"/>
          <a:srcRect t="3491" b="34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 cstate="print"/>
          <a:srcRect t="4691" b="18015"/>
          <a:stretch>
            <a:fillRect/>
          </a:stretch>
        </p:blipFill>
        <p:spPr bwMode="auto">
          <a:xfrm>
            <a:off x="0" y="44450"/>
            <a:ext cx="91440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arthspn"/>
          <p:cNvPicPr>
            <a:picLocks noChangeAspect="1" noChangeArrowheads="1"/>
          </p:cNvPicPr>
          <p:nvPr/>
        </p:nvPicPr>
        <p:blipFill>
          <a:blip r:embed="rId2" cstate="print"/>
          <a:srcRect l="6232"/>
          <a:stretch>
            <a:fillRect/>
          </a:stretch>
        </p:blipFill>
        <p:spPr bwMode="auto">
          <a:xfrm>
            <a:off x="0" y="49213"/>
            <a:ext cx="5876925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948488" y="-1250950"/>
            <a:ext cx="1800225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 sz="3600">
              <a:solidFill>
                <a:srgbClr val="FFFF00"/>
              </a:solidFill>
              <a:latin typeface="Comic Sans MS" pitchFamily="66" charset="0"/>
            </a:endParaRPr>
          </a:p>
          <a:p>
            <a:endParaRPr lang="en-GB" sz="3600">
              <a:solidFill>
                <a:srgbClr val="FFFF00"/>
              </a:solidFill>
              <a:latin typeface="Comic Sans MS" pitchFamily="66" charset="0"/>
            </a:endParaRPr>
          </a:p>
          <a:p>
            <a:endParaRPr lang="en-GB" sz="360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GB" sz="3600">
                <a:solidFill>
                  <a:srgbClr val="FFFF00"/>
                </a:solidFill>
                <a:latin typeface="Comic Sans MS" pitchFamily="66" charset="0"/>
              </a:rPr>
              <a:t>Liquid </a:t>
            </a:r>
          </a:p>
          <a:p>
            <a:r>
              <a:rPr lang="en-GB" sz="3600">
                <a:solidFill>
                  <a:srgbClr val="FFFF00"/>
                </a:solidFill>
                <a:latin typeface="Comic Sans MS" pitchFamily="66" charset="0"/>
              </a:rPr>
              <a:t>Water</a:t>
            </a:r>
          </a:p>
          <a:p>
            <a:endParaRPr lang="en-GB" sz="1600">
              <a:solidFill>
                <a:srgbClr val="FFFF00"/>
              </a:solidFill>
              <a:latin typeface="Comic Sans MS" pitchFamily="66" charset="0"/>
            </a:endParaRPr>
          </a:p>
          <a:p>
            <a:endParaRPr lang="en-GB" sz="1600">
              <a:solidFill>
                <a:srgbClr val="FFFF00"/>
              </a:solidFill>
              <a:latin typeface="Comic Sans MS" pitchFamily="66" charset="0"/>
            </a:endParaRPr>
          </a:p>
          <a:p>
            <a:endParaRPr lang="en-GB" sz="90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GB" sz="3600">
                <a:solidFill>
                  <a:srgbClr val="FFFF00"/>
                </a:solidFill>
                <a:latin typeface="Comic Sans MS" pitchFamily="66" charset="0"/>
              </a:rPr>
              <a:t>Oxygen</a:t>
            </a:r>
          </a:p>
          <a:p>
            <a:endParaRPr lang="en-GB" sz="1600">
              <a:solidFill>
                <a:srgbClr val="FFFF00"/>
              </a:solidFill>
              <a:latin typeface="Comic Sans MS" pitchFamily="66" charset="0"/>
            </a:endParaRPr>
          </a:p>
          <a:p>
            <a:endParaRPr lang="en-GB" sz="1600">
              <a:solidFill>
                <a:srgbClr val="FFFF00"/>
              </a:solidFill>
              <a:latin typeface="Comic Sans MS" pitchFamily="66" charset="0"/>
            </a:endParaRPr>
          </a:p>
          <a:p>
            <a:endParaRPr lang="en-GB" sz="900">
              <a:solidFill>
                <a:srgbClr val="FFFF00"/>
              </a:solidFill>
              <a:latin typeface="Comic Sans MS" pitchFamily="66" charset="0"/>
            </a:endParaRPr>
          </a:p>
          <a:p>
            <a:endParaRPr lang="en-GB" sz="90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GB" sz="3600">
                <a:solidFill>
                  <a:srgbClr val="FFFF00"/>
                </a:solidFill>
                <a:latin typeface="Comic Sans MS" pitchFamily="66" charset="0"/>
              </a:rPr>
              <a:t>Carbon</a:t>
            </a:r>
          </a:p>
          <a:p>
            <a:r>
              <a:rPr lang="en-GB" sz="3600">
                <a:solidFill>
                  <a:srgbClr val="FFFF00"/>
                </a:solidFill>
                <a:latin typeface="Comic Sans MS" pitchFamily="66" charset="0"/>
              </a:rPr>
              <a:t>Dioxide</a:t>
            </a: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6386513" y="608013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6386513" y="2336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6386513" y="36449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41106" name="Group 18"/>
          <p:cNvGrpSpPr>
            <a:grpSpLocks/>
          </p:cNvGrpSpPr>
          <p:nvPr/>
        </p:nvGrpSpPr>
        <p:grpSpPr bwMode="auto">
          <a:xfrm>
            <a:off x="6516688" y="5229225"/>
            <a:ext cx="2376487" cy="1089025"/>
            <a:chOff x="4105" y="3515"/>
            <a:chExt cx="1497" cy="686"/>
          </a:xfrm>
        </p:grpSpPr>
        <p:sp>
          <p:nvSpPr>
            <p:cNvPr id="7176" name="Freeform 9"/>
            <p:cNvSpPr>
              <a:spLocks/>
            </p:cNvSpPr>
            <p:nvPr/>
          </p:nvSpPr>
          <p:spPr bwMode="auto">
            <a:xfrm>
              <a:off x="4105" y="3515"/>
              <a:ext cx="1497" cy="686"/>
            </a:xfrm>
            <a:custGeom>
              <a:avLst/>
              <a:gdLst>
                <a:gd name="T0" fmla="*/ 66 w 1497"/>
                <a:gd name="T1" fmla="*/ 153 h 686"/>
                <a:gd name="T2" fmla="*/ 200 w 1497"/>
                <a:gd name="T3" fmla="*/ 79 h 686"/>
                <a:gd name="T4" fmla="*/ 470 w 1497"/>
                <a:gd name="T5" fmla="*/ 25 h 686"/>
                <a:gd name="T6" fmla="*/ 611 w 1497"/>
                <a:gd name="T7" fmla="*/ 4 h 686"/>
                <a:gd name="T8" fmla="*/ 1042 w 1497"/>
                <a:gd name="T9" fmla="*/ 25 h 686"/>
                <a:gd name="T10" fmla="*/ 1157 w 1497"/>
                <a:gd name="T11" fmla="*/ 52 h 686"/>
                <a:gd name="T12" fmla="*/ 1250 w 1497"/>
                <a:gd name="T13" fmla="*/ 63 h 686"/>
                <a:gd name="T14" fmla="*/ 1352 w 1497"/>
                <a:gd name="T15" fmla="*/ 106 h 686"/>
                <a:gd name="T16" fmla="*/ 1406 w 1497"/>
                <a:gd name="T17" fmla="*/ 194 h 686"/>
                <a:gd name="T18" fmla="*/ 1446 w 1497"/>
                <a:gd name="T19" fmla="*/ 242 h 686"/>
                <a:gd name="T20" fmla="*/ 1231 w 1497"/>
                <a:gd name="T21" fmla="*/ 561 h 686"/>
                <a:gd name="T22" fmla="*/ 975 w 1497"/>
                <a:gd name="T23" fmla="*/ 574 h 686"/>
                <a:gd name="T24" fmla="*/ 759 w 1497"/>
                <a:gd name="T25" fmla="*/ 588 h 686"/>
                <a:gd name="T26" fmla="*/ 719 w 1497"/>
                <a:gd name="T27" fmla="*/ 628 h 686"/>
                <a:gd name="T28" fmla="*/ 477 w 1497"/>
                <a:gd name="T29" fmla="*/ 655 h 686"/>
                <a:gd name="T30" fmla="*/ 281 w 1497"/>
                <a:gd name="T31" fmla="*/ 649 h 686"/>
                <a:gd name="T32" fmla="*/ 126 w 1497"/>
                <a:gd name="T33" fmla="*/ 622 h 686"/>
                <a:gd name="T34" fmla="*/ 99 w 1497"/>
                <a:gd name="T35" fmla="*/ 588 h 686"/>
                <a:gd name="T36" fmla="*/ 93 w 1497"/>
                <a:gd name="T37" fmla="*/ 567 h 686"/>
                <a:gd name="T38" fmla="*/ 52 w 1497"/>
                <a:gd name="T39" fmla="*/ 520 h 686"/>
                <a:gd name="T40" fmla="*/ 12 w 1497"/>
                <a:gd name="T41" fmla="*/ 391 h 686"/>
                <a:gd name="T42" fmla="*/ 12 w 1497"/>
                <a:gd name="T43" fmla="*/ 201 h 686"/>
                <a:gd name="T44" fmla="*/ 52 w 1497"/>
                <a:gd name="T45" fmla="*/ 160 h 686"/>
                <a:gd name="T46" fmla="*/ 66 w 1497"/>
                <a:gd name="T47" fmla="*/ 153 h 68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97" h="686">
                  <a:moveTo>
                    <a:pt x="66" y="153"/>
                  </a:moveTo>
                  <a:cubicBezTo>
                    <a:pt x="103" y="103"/>
                    <a:pt x="147" y="102"/>
                    <a:pt x="200" y="79"/>
                  </a:cubicBezTo>
                  <a:cubicBezTo>
                    <a:pt x="284" y="42"/>
                    <a:pt x="380" y="34"/>
                    <a:pt x="470" y="25"/>
                  </a:cubicBezTo>
                  <a:cubicBezTo>
                    <a:pt x="542" y="0"/>
                    <a:pt x="496" y="12"/>
                    <a:pt x="611" y="4"/>
                  </a:cubicBezTo>
                  <a:cubicBezTo>
                    <a:pt x="942" y="10"/>
                    <a:pt x="870" y="0"/>
                    <a:pt x="1042" y="25"/>
                  </a:cubicBezTo>
                  <a:cubicBezTo>
                    <a:pt x="1088" y="40"/>
                    <a:pt x="1109" y="46"/>
                    <a:pt x="1157" y="52"/>
                  </a:cubicBezTo>
                  <a:cubicBezTo>
                    <a:pt x="1188" y="62"/>
                    <a:pt x="1217" y="60"/>
                    <a:pt x="1250" y="63"/>
                  </a:cubicBezTo>
                  <a:cubicBezTo>
                    <a:pt x="1287" y="67"/>
                    <a:pt x="1316" y="103"/>
                    <a:pt x="1352" y="106"/>
                  </a:cubicBezTo>
                  <a:cubicBezTo>
                    <a:pt x="1379" y="122"/>
                    <a:pt x="1390" y="171"/>
                    <a:pt x="1406" y="194"/>
                  </a:cubicBezTo>
                  <a:cubicBezTo>
                    <a:pt x="1415" y="213"/>
                    <a:pt x="1434" y="225"/>
                    <a:pt x="1446" y="242"/>
                  </a:cubicBezTo>
                  <a:cubicBezTo>
                    <a:pt x="1497" y="394"/>
                    <a:pt x="1379" y="539"/>
                    <a:pt x="1231" y="561"/>
                  </a:cubicBezTo>
                  <a:cubicBezTo>
                    <a:pt x="1149" y="572"/>
                    <a:pt x="1052" y="570"/>
                    <a:pt x="975" y="574"/>
                  </a:cubicBezTo>
                  <a:cubicBezTo>
                    <a:pt x="903" y="577"/>
                    <a:pt x="831" y="583"/>
                    <a:pt x="759" y="588"/>
                  </a:cubicBezTo>
                  <a:cubicBezTo>
                    <a:pt x="711" y="620"/>
                    <a:pt x="770" y="577"/>
                    <a:pt x="719" y="628"/>
                  </a:cubicBezTo>
                  <a:cubicBezTo>
                    <a:pt x="662" y="686"/>
                    <a:pt x="558" y="653"/>
                    <a:pt x="477" y="655"/>
                  </a:cubicBezTo>
                  <a:cubicBezTo>
                    <a:pt x="397" y="639"/>
                    <a:pt x="386" y="644"/>
                    <a:pt x="281" y="649"/>
                  </a:cubicBezTo>
                  <a:cubicBezTo>
                    <a:pt x="223" y="643"/>
                    <a:pt x="157" y="632"/>
                    <a:pt x="126" y="622"/>
                  </a:cubicBezTo>
                  <a:cubicBezTo>
                    <a:pt x="109" y="571"/>
                    <a:pt x="134" y="632"/>
                    <a:pt x="99" y="588"/>
                  </a:cubicBezTo>
                  <a:cubicBezTo>
                    <a:pt x="95" y="582"/>
                    <a:pt x="96" y="573"/>
                    <a:pt x="93" y="567"/>
                  </a:cubicBezTo>
                  <a:cubicBezTo>
                    <a:pt x="60" y="509"/>
                    <a:pt x="87" y="568"/>
                    <a:pt x="52" y="520"/>
                  </a:cubicBezTo>
                  <a:cubicBezTo>
                    <a:pt x="27" y="485"/>
                    <a:pt x="20" y="432"/>
                    <a:pt x="12" y="391"/>
                  </a:cubicBezTo>
                  <a:cubicBezTo>
                    <a:pt x="6" y="283"/>
                    <a:pt x="0" y="293"/>
                    <a:pt x="12" y="201"/>
                  </a:cubicBezTo>
                  <a:cubicBezTo>
                    <a:pt x="19" y="163"/>
                    <a:pt x="43" y="168"/>
                    <a:pt x="52" y="160"/>
                  </a:cubicBezTo>
                  <a:cubicBezTo>
                    <a:pt x="61" y="135"/>
                    <a:pt x="56" y="133"/>
                    <a:pt x="66" y="15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7177" name="Text Box 11"/>
            <p:cNvSpPr txBox="1">
              <a:spLocks noChangeArrowheads="1"/>
            </p:cNvSpPr>
            <p:nvPr/>
          </p:nvSpPr>
          <p:spPr bwMode="auto">
            <a:xfrm>
              <a:off x="4241" y="3586"/>
              <a:ext cx="113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4400" b="1">
                  <a:solidFill>
                    <a:srgbClr val="FF0000"/>
                  </a:solidFill>
                  <a:latin typeface="Comic Sans MS" pitchFamily="66" charset="0"/>
                </a:rPr>
                <a:t>= life!</a:t>
              </a:r>
              <a:endParaRPr lang="en-US" sz="4400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1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1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4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465138" y="186115"/>
            <a:ext cx="77027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457200" indent="-457200">
              <a:buClr>
                <a:schemeClr val="bg1"/>
              </a:buClr>
              <a:buFontTx/>
              <a:buAutoNum type="arabicPeriod" startAt="2"/>
            </a:pPr>
            <a:endParaRPr lang="en-US" sz="1000" dirty="0">
              <a:solidFill>
                <a:srgbClr val="FFFF00"/>
              </a:solidFill>
            </a:endParaRPr>
          </a:p>
          <a:p>
            <a:pPr marL="457200" indent="-457200">
              <a:buClr>
                <a:schemeClr val="bg1"/>
              </a:buClr>
            </a:pPr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How </a:t>
            </a:r>
            <a:r>
              <a:rPr lang="en-GB" dirty="0">
                <a:solidFill>
                  <a:srgbClr val="FFFF00"/>
                </a:solidFill>
                <a:latin typeface="Arial" charset="0"/>
              </a:rPr>
              <a:t>can we detect planets around other stars?</a:t>
            </a:r>
            <a:endParaRPr lang="en-US" sz="2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719138" y="1484313"/>
            <a:ext cx="781367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Arial" charset="0"/>
              </a:rPr>
              <a:t>This isn’t easy because:</a:t>
            </a:r>
          </a:p>
          <a:p>
            <a:endParaRPr lang="en-GB" sz="2000">
              <a:solidFill>
                <a:schemeClr val="bg1"/>
              </a:solidFill>
              <a:latin typeface="Arial" charset="0"/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en-GB" sz="2400">
                <a:solidFill>
                  <a:schemeClr val="bg1"/>
                </a:solidFill>
                <a:latin typeface="Arial" charset="0"/>
              </a:rPr>
              <a:t>    other stars (and their planets) are very far away</a:t>
            </a:r>
          </a:p>
          <a:p>
            <a:pPr>
              <a:buClr>
                <a:srgbClr val="FF0000"/>
              </a:buClr>
              <a:buFontTx/>
              <a:buChar char="•"/>
            </a:pPr>
            <a:endParaRPr lang="en-GB" sz="240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115000"/>
              </a:lnSpc>
              <a:buClr>
                <a:srgbClr val="FF0000"/>
              </a:buClr>
              <a:buFontTx/>
              <a:buChar char="•"/>
            </a:pPr>
            <a:r>
              <a:rPr lang="en-GB" sz="2400">
                <a:solidFill>
                  <a:schemeClr val="bg1"/>
                </a:solidFill>
                <a:latin typeface="Arial" charset="0"/>
              </a:rPr>
              <a:t>    planets don’t shine by themselves, they just reflect   </a:t>
            </a:r>
          </a:p>
          <a:p>
            <a:pPr>
              <a:lnSpc>
                <a:spcPct val="115000"/>
              </a:lnSpc>
              <a:buClr>
                <a:srgbClr val="FF0000"/>
              </a:buClr>
            </a:pPr>
            <a:r>
              <a:rPr lang="en-GB" sz="2400">
                <a:solidFill>
                  <a:schemeClr val="bg1"/>
                </a:solidFill>
                <a:latin typeface="Arial" charset="0"/>
              </a:rPr>
              <a:t>     light from their star, so they get lost in the glare.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alpha"/>
          <p:cNvPicPr>
            <a:picLocks noChangeAspect="1" noChangeArrowheads="1"/>
          </p:cNvPicPr>
          <p:nvPr/>
        </p:nvPicPr>
        <p:blipFill>
          <a:blip r:embed="rId2" cstate="print">
            <a:lum contrast="36000"/>
          </a:blip>
          <a:srcRect l="1656" t="1399" r="1631"/>
          <a:stretch>
            <a:fillRect/>
          </a:stretch>
        </p:blipFill>
        <p:spPr bwMode="auto">
          <a:xfrm>
            <a:off x="107950" y="260350"/>
            <a:ext cx="4116388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72000" y="714375"/>
            <a:ext cx="441325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GB" sz="2400">
                <a:solidFill>
                  <a:schemeClr val="bg1"/>
                </a:solidFill>
                <a:latin typeface="Arial" charset="0"/>
              </a:rPr>
              <a:t>The distance from the Earth to the Sun is  </a:t>
            </a:r>
            <a:r>
              <a:rPr lang="en-GB" sz="2400" b="1">
                <a:solidFill>
                  <a:srgbClr val="FFFF00"/>
                </a:solidFill>
                <a:latin typeface="Arial" charset="0"/>
              </a:rPr>
              <a:t>150 million km</a:t>
            </a:r>
            <a:r>
              <a:rPr lang="en-GB" sz="2400">
                <a:solidFill>
                  <a:schemeClr val="bg1"/>
                </a:solidFill>
                <a:latin typeface="Arial" charset="0"/>
              </a:rPr>
              <a:t>.</a:t>
            </a:r>
          </a:p>
          <a:p>
            <a:pPr>
              <a:lnSpc>
                <a:spcPct val="115000"/>
              </a:lnSpc>
            </a:pPr>
            <a:endParaRPr lang="en-GB" sz="240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115000"/>
              </a:lnSpc>
            </a:pPr>
            <a:r>
              <a:rPr lang="en-GB" sz="2400">
                <a:solidFill>
                  <a:schemeClr val="bg1"/>
                </a:solidFill>
                <a:latin typeface="Arial" charset="0"/>
              </a:rPr>
              <a:t>It takes sunlight more than </a:t>
            </a:r>
            <a:r>
              <a:rPr lang="en-GB" sz="2400" b="1">
                <a:solidFill>
                  <a:srgbClr val="FFFF00"/>
                </a:solidFill>
                <a:latin typeface="Arial" charset="0"/>
              </a:rPr>
              <a:t>eight minutes</a:t>
            </a:r>
            <a:r>
              <a:rPr lang="en-GB" sz="2400">
                <a:solidFill>
                  <a:schemeClr val="bg1"/>
                </a:solidFill>
                <a:latin typeface="Arial" charset="0"/>
              </a:rPr>
              <a:t> to travel this distance.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11188" y="4911725"/>
            <a:ext cx="7993062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GB" sz="2400">
                <a:solidFill>
                  <a:schemeClr val="bg1"/>
                </a:solidFill>
                <a:latin typeface="Arial" charset="0"/>
              </a:rPr>
              <a:t>The light from the </a:t>
            </a:r>
            <a:r>
              <a:rPr lang="en-GB" sz="2400" i="1">
                <a:solidFill>
                  <a:schemeClr val="bg1"/>
                </a:solidFill>
                <a:latin typeface="Arial" charset="0"/>
              </a:rPr>
              <a:t>next</a:t>
            </a:r>
            <a:r>
              <a:rPr lang="en-GB" sz="2400">
                <a:solidFill>
                  <a:schemeClr val="bg1"/>
                </a:solidFill>
                <a:latin typeface="Arial" charset="0"/>
              </a:rPr>
              <a:t>  nearest star,  Alpha Centauri, takes more than  </a:t>
            </a:r>
            <a:r>
              <a:rPr lang="en-GB" sz="2400" b="1">
                <a:solidFill>
                  <a:srgbClr val="FFFF00"/>
                </a:solidFill>
                <a:latin typeface="Arial" charset="0"/>
              </a:rPr>
              <a:t>four years</a:t>
            </a:r>
            <a:r>
              <a:rPr lang="en-GB" sz="2400">
                <a:solidFill>
                  <a:schemeClr val="bg1"/>
                </a:solidFill>
                <a:latin typeface="Arial" charset="0"/>
              </a:rPr>
              <a:t>  to reach the Earth.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65125" y="454025"/>
            <a:ext cx="82454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>
                <a:solidFill>
                  <a:srgbClr val="000066"/>
                </a:solidFill>
                <a:latin typeface="Comic Sans MS" pitchFamily="66" charset="0"/>
              </a:rPr>
              <a:t>Exoplanets are ‘drowned out’ by their parent star. That makes them very hard to see directly with current telescopes (~10m mirrors)…</a:t>
            </a:r>
            <a:endParaRPr lang="en-GB" sz="400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26627" name="Picture 3" descr="aerial_ke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7325" y="2209800"/>
            <a:ext cx="6238875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524000" y="2332038"/>
            <a:ext cx="2405063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FF00"/>
                </a:solidFill>
                <a:latin typeface="Arial" charset="0"/>
              </a:rPr>
              <a:t>Keck telescopes</a:t>
            </a:r>
          </a:p>
          <a:p>
            <a:r>
              <a:rPr lang="en-GB" sz="2400">
                <a:solidFill>
                  <a:srgbClr val="FFFF00"/>
                </a:solidFill>
                <a:latin typeface="Arial" charset="0"/>
              </a:rPr>
              <a:t>on Mauna Kea,</a:t>
            </a:r>
          </a:p>
          <a:p>
            <a:r>
              <a:rPr lang="en-GB" sz="2400">
                <a:solidFill>
                  <a:srgbClr val="FFFF00"/>
                </a:solidFill>
                <a:latin typeface="Arial" charset="0"/>
              </a:rPr>
              <a:t>Hawaii</a:t>
            </a:r>
            <a:r>
              <a:rPr lang="en-GB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0px-Primera_foto_planeta_extrasolar_ESO.jpg"/>
          <p:cNvPicPr>
            <a:picLocks noChangeAspect="1"/>
          </p:cNvPicPr>
          <p:nvPr/>
        </p:nvPicPr>
        <p:blipFill>
          <a:blip r:embed="rId2" cstate="print"/>
          <a:srcRect t="4641"/>
          <a:stretch>
            <a:fillRect/>
          </a:stretch>
        </p:blipFill>
        <p:spPr>
          <a:xfrm>
            <a:off x="1714500" y="836712"/>
            <a:ext cx="5715000" cy="544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malhaut_with_Disk_Ring_and_extrasolar_planet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5103"/>
            <a:ext cx="9144000" cy="6107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4226main_exoplanet20100414-a-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77813"/>
            <a:ext cx="8785225" cy="6302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6838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15900" y="404813"/>
            <a:ext cx="8609013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The European Extremely Large Telescope project</a:t>
            </a:r>
            <a:endParaRPr lang="en-GB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6838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5900" y="188913"/>
            <a:ext cx="8609013" cy="1076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The European Extremely Large Telescope project</a:t>
            </a:r>
          </a:p>
          <a:p>
            <a:pPr algn="ctr">
              <a:defRPr/>
            </a:pPr>
            <a:endParaRPr lang="en-US" sz="8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42m mirror:  to be completed by 2020</a:t>
            </a:r>
            <a:endParaRPr lang="en-GB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90" name="Picture 3" descr="Figure_6"/>
          <p:cNvPicPr>
            <a:picLocks noChangeAspect="1" noChangeArrowheads="1"/>
          </p:cNvPicPr>
          <p:nvPr/>
        </p:nvPicPr>
        <p:blipFill>
          <a:blip r:embed="rId3" cstate="print"/>
          <a:srcRect b="28181"/>
          <a:stretch>
            <a:fillRect/>
          </a:stretch>
        </p:blipFill>
        <p:spPr bwMode="auto">
          <a:xfrm>
            <a:off x="215900" y="4662488"/>
            <a:ext cx="85344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5168900" y="4764088"/>
            <a:ext cx="3122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Comic Sans MS" pitchFamily="66" charset="0"/>
              </a:rPr>
              <a:t>‘Jupiter’ at 30 l.y.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65138" y="188913"/>
            <a:ext cx="828357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457200" indent="-457200">
              <a:buClr>
                <a:schemeClr val="bg1"/>
              </a:buClr>
              <a:buFontTx/>
              <a:buAutoNum type="arabicPeriod" startAt="2"/>
            </a:pPr>
            <a:endParaRPr lang="en-US" sz="1000">
              <a:solidFill>
                <a:srgbClr val="FFFF00"/>
              </a:solidFill>
            </a:endParaRPr>
          </a:p>
          <a:p>
            <a:pPr marL="457200" indent="-457200">
              <a:buClr>
                <a:schemeClr val="bg1"/>
              </a:buClr>
              <a:buFontTx/>
              <a:buAutoNum type="arabicPeriod" startAt="2"/>
            </a:pPr>
            <a:r>
              <a:rPr lang="en-GB">
                <a:solidFill>
                  <a:srgbClr val="FFFF00"/>
                </a:solidFill>
                <a:latin typeface="Arial" charset="0"/>
              </a:rPr>
              <a:t>  How can we detect planets around other stars?</a:t>
            </a:r>
            <a:endParaRPr lang="en-US" sz="2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19138" y="1484313"/>
            <a:ext cx="781367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Arial" charset="0"/>
              </a:rPr>
              <a:t>This isn’t easy because:</a:t>
            </a:r>
          </a:p>
          <a:p>
            <a:endParaRPr lang="en-GB" sz="2000">
              <a:solidFill>
                <a:schemeClr val="bg1"/>
              </a:solidFill>
              <a:latin typeface="Arial" charset="0"/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en-GB" sz="2400">
                <a:solidFill>
                  <a:schemeClr val="bg1"/>
                </a:solidFill>
                <a:latin typeface="Arial" charset="0"/>
              </a:rPr>
              <a:t>    other stars (and their planets) are very far away</a:t>
            </a:r>
          </a:p>
          <a:p>
            <a:pPr>
              <a:buClr>
                <a:srgbClr val="FF0000"/>
              </a:buClr>
              <a:buFontTx/>
              <a:buChar char="•"/>
            </a:pPr>
            <a:endParaRPr lang="en-GB" sz="240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115000"/>
              </a:lnSpc>
              <a:buClr>
                <a:srgbClr val="FF0000"/>
              </a:buClr>
              <a:buFontTx/>
              <a:buChar char="•"/>
            </a:pPr>
            <a:r>
              <a:rPr lang="en-GB" sz="2400">
                <a:solidFill>
                  <a:schemeClr val="bg1"/>
                </a:solidFill>
                <a:latin typeface="Arial" charset="0"/>
              </a:rPr>
              <a:t>    planets don’t shine by themselves, they just reflect   </a:t>
            </a:r>
          </a:p>
          <a:p>
            <a:pPr>
              <a:lnSpc>
                <a:spcPct val="115000"/>
              </a:lnSpc>
              <a:buClr>
                <a:srgbClr val="FF0000"/>
              </a:buClr>
            </a:pPr>
            <a:r>
              <a:rPr lang="en-GB" sz="2400">
                <a:solidFill>
                  <a:schemeClr val="bg1"/>
                </a:solidFill>
                <a:latin typeface="Arial" charset="0"/>
              </a:rPr>
              <a:t>     light from their star, so they get lost in the glare.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755650" y="4859338"/>
            <a:ext cx="77358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>
              <a:buClr>
                <a:schemeClr val="bg1"/>
              </a:buClr>
            </a:pPr>
            <a:r>
              <a:rPr lang="en-GB">
                <a:solidFill>
                  <a:srgbClr val="FFFF00"/>
                </a:solidFill>
                <a:latin typeface="Arial" charset="0"/>
              </a:rPr>
              <a:t>We can tell that planets are there by the effect </a:t>
            </a:r>
          </a:p>
          <a:p>
            <a:pPr marL="457200" indent="-457200">
              <a:buClr>
                <a:schemeClr val="bg1"/>
              </a:buClr>
            </a:pPr>
            <a:r>
              <a:rPr lang="en-GB">
                <a:solidFill>
                  <a:srgbClr val="FFFF00"/>
                </a:solidFill>
                <a:latin typeface="Arial" charset="0"/>
              </a:rPr>
              <a:t>they have on their star.</a:t>
            </a:r>
            <a:endParaRPr lang="en-US" sz="240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050"/>
          <p:cNvSpPr txBox="1">
            <a:spLocks noChangeArrowheads="1"/>
          </p:cNvSpPr>
          <p:nvPr/>
        </p:nvSpPr>
        <p:spPr bwMode="auto">
          <a:xfrm>
            <a:off x="468313" y="549275"/>
            <a:ext cx="8169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>
                <a:solidFill>
                  <a:srgbClr val="000066"/>
                </a:solidFill>
                <a:latin typeface="Comic Sans MS" pitchFamily="66" charset="0"/>
              </a:rPr>
              <a:t>Planets cause their parent star to ‘wobble’ </a:t>
            </a:r>
            <a:endParaRPr lang="en-GB" sz="4800" b="1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9699" name="Picture 2055" descr="newtonappl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484313"/>
            <a:ext cx="3822700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2056"/>
          <p:cNvSpPr>
            <a:spLocks noChangeArrowheads="1"/>
          </p:cNvSpPr>
          <p:nvPr/>
        </p:nvSpPr>
        <p:spPr bwMode="auto">
          <a:xfrm>
            <a:off x="4724400" y="2006600"/>
            <a:ext cx="3810000" cy="2286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9701" name="Picture 2057" descr="centermas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5020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2058"/>
          <p:cNvSpPr>
            <a:spLocks noChangeArrowheads="1"/>
          </p:cNvSpPr>
          <p:nvPr/>
        </p:nvSpPr>
        <p:spPr bwMode="auto">
          <a:xfrm>
            <a:off x="4787900" y="3644900"/>
            <a:ext cx="1144588" cy="6286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Rectangle 2059"/>
          <p:cNvSpPr>
            <a:spLocks noChangeArrowheads="1"/>
          </p:cNvSpPr>
          <p:nvPr/>
        </p:nvSpPr>
        <p:spPr bwMode="auto">
          <a:xfrm>
            <a:off x="7315200" y="3592513"/>
            <a:ext cx="1144588" cy="6286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Rectangle 2060"/>
          <p:cNvSpPr>
            <a:spLocks noChangeArrowheads="1"/>
          </p:cNvSpPr>
          <p:nvPr/>
        </p:nvSpPr>
        <p:spPr bwMode="auto">
          <a:xfrm>
            <a:off x="5003800" y="2060575"/>
            <a:ext cx="2952750" cy="5048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Rectangle 2061"/>
          <p:cNvSpPr>
            <a:spLocks noChangeArrowheads="1"/>
          </p:cNvSpPr>
          <p:nvPr/>
        </p:nvSpPr>
        <p:spPr bwMode="auto">
          <a:xfrm>
            <a:off x="5795963" y="3500438"/>
            <a:ext cx="1584325" cy="5048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Text Box 2062"/>
          <p:cNvSpPr txBox="1">
            <a:spLocks noChangeArrowheads="1"/>
          </p:cNvSpPr>
          <p:nvPr/>
        </p:nvSpPr>
        <p:spPr bwMode="auto">
          <a:xfrm>
            <a:off x="6084888" y="3500438"/>
            <a:ext cx="1171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Arial" charset="0"/>
              </a:rPr>
              <a:t>Centre of gravity</a:t>
            </a:r>
            <a:endParaRPr lang="en-US" sz="1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orbit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723900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88925" y="377825"/>
            <a:ext cx="41306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>
                <a:solidFill>
                  <a:srgbClr val="000066"/>
                </a:solidFill>
                <a:latin typeface="Comic Sans MS" pitchFamily="66" charset="0"/>
              </a:rPr>
              <a:t>Star + planet orbit about centre of gravity </a:t>
            </a:r>
          </a:p>
        </p:txBody>
      </p:sp>
      <p:pic>
        <p:nvPicPr>
          <p:cNvPr id="738310" name="Picture 6" descr="seesa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76700"/>
            <a:ext cx="4103687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orbit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723900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88925" y="377825"/>
            <a:ext cx="41306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>
                <a:solidFill>
                  <a:srgbClr val="000066"/>
                </a:solidFill>
                <a:latin typeface="Comic Sans MS" pitchFamily="66" charset="0"/>
              </a:rPr>
              <a:t>Star + planet orbit about centre of gravity</a:t>
            </a:r>
          </a:p>
          <a:p>
            <a:endParaRPr lang="en-GB">
              <a:solidFill>
                <a:srgbClr val="000066"/>
              </a:solidFill>
              <a:latin typeface="Comic Sans MS" pitchFamily="66" charset="0"/>
            </a:endParaRPr>
          </a:p>
          <a:p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Can see star ‘wobble’, even when we can’t see the planet.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exop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288925" y="377825"/>
            <a:ext cx="41306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>
                <a:solidFill>
                  <a:srgbClr val="000066"/>
                </a:solidFill>
                <a:latin typeface="Comic Sans MS" pitchFamily="66" charset="0"/>
              </a:rPr>
              <a:t>Star + planet orbit about centre of gravity</a:t>
            </a:r>
          </a:p>
          <a:p>
            <a:endParaRPr lang="en-GB" sz="1400">
              <a:solidFill>
                <a:srgbClr val="000066"/>
              </a:solidFill>
              <a:latin typeface="Comic Sans MS" pitchFamily="66" charset="0"/>
            </a:endParaRPr>
          </a:p>
          <a:p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We can also see the </a:t>
            </a:r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motion</a:t>
            </a: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 of the star from its </a:t>
            </a:r>
            <a:r>
              <a:rPr lang="en-GB" b="1">
                <a:solidFill>
                  <a:schemeClr val="accent2"/>
                </a:solidFill>
                <a:latin typeface="Comic Sans MS" pitchFamily="66" charset="0"/>
              </a:rPr>
              <a:t>spectral </a:t>
            </a:r>
          </a:p>
          <a:p>
            <a:r>
              <a:rPr lang="en-GB" b="1">
                <a:solidFill>
                  <a:schemeClr val="accent2"/>
                </a:solidFill>
                <a:latin typeface="Comic Sans MS" pitchFamily="66" charset="0"/>
              </a:rPr>
              <a:t>lines</a:t>
            </a: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en-GB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0" y="0"/>
            <a:ext cx="1187450" cy="188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9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919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4988"/>
            <a:ext cx="9144000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pac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6700" y="4086225"/>
            <a:ext cx="381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 descr="spac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9100" y="4086225"/>
            <a:ext cx="381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spac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3900" y="4086225"/>
            <a:ext cx="381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spac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6300" y="4086225"/>
            <a:ext cx="381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spac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1100" y="4086225"/>
            <a:ext cx="381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9" descr="spac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4086225"/>
            <a:ext cx="381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12"/>
          <p:cNvSpPr txBox="1">
            <a:spLocks noChangeArrowheads="1"/>
          </p:cNvSpPr>
          <p:nvPr/>
        </p:nvSpPr>
        <p:spPr bwMode="auto">
          <a:xfrm>
            <a:off x="250825" y="179388"/>
            <a:ext cx="85709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>
                <a:solidFill>
                  <a:srgbClr val="0000FF"/>
                </a:solidFill>
                <a:latin typeface="Comic Sans MS" pitchFamily="66" charset="0"/>
              </a:rPr>
              <a:t>In the past 16 years we have found many planets orbiting other stars in our galaxy…</a:t>
            </a:r>
            <a:endParaRPr lang="en-US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11137" t="8720" r="11698" b="4969"/>
          <a:stretch>
            <a:fillRect/>
          </a:stretch>
        </p:blipFill>
        <p:spPr bwMode="auto">
          <a:xfrm>
            <a:off x="971600" y="1266636"/>
            <a:ext cx="7217162" cy="453862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65138" y="188913"/>
            <a:ext cx="82232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457200" indent="-457200">
              <a:buClr>
                <a:schemeClr val="bg1"/>
              </a:buClr>
              <a:buFontTx/>
              <a:buAutoNum type="arabicPeriod" startAt="2"/>
            </a:pPr>
            <a:endParaRPr lang="en-US" sz="1000">
              <a:solidFill>
                <a:srgbClr val="FFFF00"/>
              </a:solidFill>
            </a:endParaRPr>
          </a:p>
          <a:p>
            <a:pPr marL="457200" indent="-457200">
              <a:buClr>
                <a:schemeClr val="bg1"/>
              </a:buClr>
              <a:buFontTx/>
              <a:buAutoNum type="arabicPeriod" startAt="3"/>
            </a:pPr>
            <a:r>
              <a:rPr lang="en-GB">
                <a:solidFill>
                  <a:srgbClr val="FFFF00"/>
                </a:solidFill>
                <a:latin typeface="Arial" charset="0"/>
              </a:rPr>
              <a:t>  Could some of those planets be like the Earth?</a:t>
            </a:r>
            <a:endParaRPr lang="en-US" sz="2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19138" y="1341438"/>
            <a:ext cx="78136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Arial" charset="0"/>
              </a:rPr>
              <a:t>Most planets we’ve found so far are ‘hot Jupiters’:</a:t>
            </a:r>
          </a:p>
          <a:p>
            <a:endParaRPr lang="en-GB" sz="1400">
              <a:solidFill>
                <a:schemeClr val="bg1"/>
              </a:solidFill>
              <a:latin typeface="Arial" charset="0"/>
            </a:endParaRPr>
          </a:p>
          <a:p>
            <a:r>
              <a:rPr lang="en-GB" sz="2400">
                <a:solidFill>
                  <a:schemeClr val="bg1"/>
                </a:solidFill>
                <a:latin typeface="Arial" charset="0"/>
              </a:rPr>
              <a:t>	gas giants, much bigger and closer to their parent 	star than the Earth is to the Sun.</a:t>
            </a:r>
          </a:p>
        </p:txBody>
      </p:sp>
      <p:pic>
        <p:nvPicPr>
          <p:cNvPr id="34820" name="Picture 5" descr="heic040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924175"/>
            <a:ext cx="4643438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5292725" y="3357563"/>
            <a:ext cx="33845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>
                <a:solidFill>
                  <a:srgbClr val="FFFF00"/>
                </a:solidFill>
                <a:latin typeface="Arial" charset="0"/>
              </a:rPr>
              <a:t>These are not good places to look for life like us:</a:t>
            </a:r>
          </a:p>
          <a:p>
            <a:endParaRPr lang="en-GB" sz="1000">
              <a:solidFill>
                <a:srgbClr val="FFFF00"/>
              </a:solidFill>
              <a:latin typeface="Arial" charset="0"/>
            </a:endParaRPr>
          </a:p>
          <a:p>
            <a:r>
              <a:rPr lang="en-GB" sz="2400">
                <a:solidFill>
                  <a:schemeClr val="bg1"/>
                </a:solidFill>
                <a:latin typeface="Arial" charset="0"/>
              </a:rPr>
              <a:t>	no water,</a:t>
            </a:r>
          </a:p>
          <a:p>
            <a:r>
              <a:rPr lang="en-GB" sz="2400">
                <a:solidFill>
                  <a:schemeClr val="bg1"/>
                </a:solidFill>
                <a:latin typeface="Arial" charset="0"/>
              </a:rPr>
              <a:t>	no oxygen,</a:t>
            </a:r>
          </a:p>
          <a:p>
            <a:r>
              <a:rPr lang="en-GB" sz="2400">
                <a:solidFill>
                  <a:schemeClr val="bg1"/>
                </a:solidFill>
                <a:latin typeface="Arial" charset="0"/>
              </a:rPr>
              <a:t>	much too hot!</a:t>
            </a:r>
          </a:p>
          <a:p>
            <a:r>
              <a:rPr lang="en-GB" sz="2400">
                <a:solidFill>
                  <a:schemeClr val="bg1"/>
                </a:solidFill>
                <a:latin typeface="Arial" charset="0"/>
              </a:rPr>
              <a:t>	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pac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6700" y="4086225"/>
            <a:ext cx="381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 descr="spac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9100" y="4086225"/>
            <a:ext cx="381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spac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3900" y="4086225"/>
            <a:ext cx="381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spac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6300" y="4086225"/>
            <a:ext cx="381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spac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1100" y="4086225"/>
            <a:ext cx="381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9" descr="spac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4086225"/>
            <a:ext cx="381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12"/>
          <p:cNvSpPr txBox="1">
            <a:spLocks noChangeArrowheads="1"/>
          </p:cNvSpPr>
          <p:nvPr/>
        </p:nvSpPr>
        <p:spPr bwMode="auto">
          <a:xfrm>
            <a:off x="250825" y="179388"/>
            <a:ext cx="85709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>
                <a:solidFill>
                  <a:srgbClr val="0000FF"/>
                </a:solidFill>
                <a:latin typeface="Comic Sans MS" pitchFamily="66" charset="0"/>
              </a:rPr>
              <a:t>In the past 16 years we have found many planets orbiting other stars in our galaxy…</a:t>
            </a:r>
            <a:endParaRPr lang="en-US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201863" y="5916613"/>
            <a:ext cx="46164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i="1" dirty="0">
                <a:solidFill>
                  <a:srgbClr val="000066"/>
                </a:solidFill>
                <a:latin typeface="Arial" charset="0"/>
              </a:rPr>
              <a:t>No Earth-like planets, yet….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11137" t="8720" r="11698" b="4969"/>
          <a:stretch>
            <a:fillRect/>
          </a:stretch>
        </p:blipFill>
        <p:spPr bwMode="auto">
          <a:xfrm>
            <a:off x="971600" y="1266636"/>
            <a:ext cx="7217162" cy="453862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rans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88392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981200" y="5708104"/>
            <a:ext cx="5018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chemeClr val="tx1"/>
                </a:solidFill>
                <a:latin typeface="Comic Sans MS" pitchFamily="66" charset="0"/>
              </a:rPr>
              <a:t>Transit of Mercury: May 7</a:t>
            </a:r>
            <a:r>
              <a:rPr lang="en-GB" sz="2400" baseline="30000">
                <a:solidFill>
                  <a:schemeClr val="tx1"/>
                </a:solidFill>
                <a:latin typeface="Comic Sans MS" pitchFamily="66" charset="0"/>
              </a:rPr>
              <a:t>th</a:t>
            </a:r>
            <a:r>
              <a:rPr lang="en-GB" sz="2400">
                <a:solidFill>
                  <a:schemeClr val="tx1"/>
                </a:solidFill>
                <a:latin typeface="Comic Sans MS" pitchFamily="66" charset="0"/>
              </a:rPr>
              <a:t>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transit_inv"/>
          <p:cNvPicPr>
            <a:picLocks noChangeAspect="1" noChangeArrowheads="1"/>
          </p:cNvPicPr>
          <p:nvPr/>
        </p:nvPicPr>
        <p:blipFill>
          <a:blip r:embed="rId2" cstate="print"/>
          <a:srcRect l="1666" t="19606" r="1666" b="7916"/>
          <a:stretch>
            <a:fillRect/>
          </a:stretch>
        </p:blipFill>
        <p:spPr bwMode="auto">
          <a:xfrm>
            <a:off x="152400" y="1447800"/>
            <a:ext cx="883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981200" y="1295400"/>
            <a:ext cx="5638800" cy="251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3962400" y="1600200"/>
            <a:ext cx="2057400" cy="20574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DCDC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1981200" y="2514600"/>
            <a:ext cx="51816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4724400" y="2286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3810000" y="2286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2819400" y="2286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1511300" y="488950"/>
            <a:ext cx="6251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b="1">
                <a:solidFill>
                  <a:srgbClr val="FF0000"/>
                </a:solidFill>
                <a:latin typeface="Comic Sans MS" pitchFamily="66" charset="0"/>
              </a:rPr>
              <a:t>Detecting exoplanets from transits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649288" y="1295400"/>
            <a:ext cx="1331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800" b="1">
                <a:solidFill>
                  <a:schemeClr val="tx1"/>
                </a:solidFill>
                <a:latin typeface="Comic Sans MS" pitchFamily="66" charset="0"/>
              </a:rPr>
              <a:t>Brightness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7813675" y="6110288"/>
            <a:ext cx="712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800" b="1">
                <a:solidFill>
                  <a:schemeClr val="tx1"/>
                </a:solidFill>
                <a:latin typeface="Comic Sans MS" pitchFamily="66" charset="0"/>
              </a:rPr>
              <a:t>Time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5638800" y="1524000"/>
            <a:ext cx="631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>
                <a:solidFill>
                  <a:schemeClr val="tx1"/>
                </a:solidFill>
                <a:latin typeface="Comic Sans MS" pitchFamily="66" charset="0"/>
              </a:rPr>
              <a:t>Star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2209800" y="2025650"/>
            <a:ext cx="776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>
                <a:solidFill>
                  <a:schemeClr val="tx1"/>
                </a:solidFill>
                <a:latin typeface="Comic Sans MS" pitchFamily="66" charset="0"/>
              </a:rPr>
              <a:t>Planet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6"/>
            <a:ext cx="612068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295400"/>
            <a:ext cx="687546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4230" name="Picture 6" descr="hst_laun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338" y="188913"/>
            <a:ext cx="2324100" cy="19208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12422" r="23353" b="6250"/>
          <a:stretch>
            <a:fillRect/>
          </a:stretch>
        </p:blipFill>
        <p:spPr bwMode="auto">
          <a:xfrm>
            <a:off x="611560" y="188640"/>
            <a:ext cx="7776864" cy="649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2.3.9/bmi/www.star.le.ac.uk/~julo/was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250" y="116632"/>
            <a:ext cx="7311818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omeKepler2006"/>
          <p:cNvPicPr>
            <a:picLocks noChangeAspect="1" noChangeArrowheads="1"/>
          </p:cNvPicPr>
          <p:nvPr/>
        </p:nvPicPr>
        <p:blipFill>
          <a:blip r:embed="rId2" cstate="print"/>
          <a:srcRect b="648"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877" name="Text Box 5"/>
          <p:cNvSpPr txBox="1">
            <a:spLocks noChangeArrowheads="1"/>
          </p:cNvSpPr>
          <p:nvPr/>
        </p:nvSpPr>
        <p:spPr bwMode="auto">
          <a:xfrm>
            <a:off x="3419475" y="146050"/>
            <a:ext cx="18002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Kepler</a:t>
            </a:r>
            <a:endParaRPr lang="en-US" sz="44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107950" y="5357813"/>
            <a:ext cx="4649788" cy="5191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FF00"/>
                </a:solidFill>
                <a:latin typeface="Arial" charset="0"/>
              </a:rPr>
              <a:t>Launched:  March 5</a:t>
            </a:r>
            <a:r>
              <a:rPr lang="en-GB" b="1" baseline="30000">
                <a:solidFill>
                  <a:srgbClr val="FFFF00"/>
                </a:solidFill>
                <a:latin typeface="Arial" charset="0"/>
              </a:rPr>
              <a:t>th</a:t>
            </a:r>
            <a:r>
              <a:rPr lang="en-GB" b="1">
                <a:solidFill>
                  <a:srgbClr val="FFFF00"/>
                </a:solidFill>
                <a:latin typeface="Arial" charset="0"/>
              </a:rPr>
              <a:t> 2009</a:t>
            </a:r>
            <a:endParaRPr lang="en-US" b="1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pler_field_of_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597" y="692695"/>
            <a:ext cx="8628806" cy="547261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nsit_fas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92021" y="288032"/>
            <a:ext cx="8700459" cy="6525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aas2010-1wbLightCur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3450"/>
            <a:ext cx="91440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aas2010-2wbPlanetSiz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1575"/>
            <a:ext cx="9144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pler_candidat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X_PLANETS_TRIMME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4016" y="44624"/>
            <a:ext cx="8820472" cy="6615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X_orbit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9888"/>
            <a:ext cx="6400800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rover1_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76200"/>
            <a:ext cx="2895600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_39099571_b203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514600"/>
            <a:ext cx="22098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0309" name="Text Box 5"/>
          <p:cNvSpPr txBox="1">
            <a:spLocks noChangeArrowheads="1"/>
          </p:cNvSpPr>
          <p:nvPr/>
        </p:nvSpPr>
        <p:spPr bwMode="auto">
          <a:xfrm>
            <a:off x="152400" y="152400"/>
            <a:ext cx="5434013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</a:rPr>
              <a:t>Mars is the best bet:</a:t>
            </a:r>
            <a:endParaRPr lang="en-GB" sz="3200" b="1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  <a:defRPr/>
            </a:pPr>
            <a:endParaRPr lang="en-GB" sz="12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Mars Express ( + Beagle 2)</a:t>
            </a:r>
          </a:p>
          <a:p>
            <a:pPr>
              <a:buFont typeface="Wingdings" pitchFamily="2" charset="2"/>
              <a:buNone/>
              <a:defRPr/>
            </a:pPr>
            <a:endParaRPr lang="en-GB" sz="1600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Spirit + Opportunity</a:t>
            </a:r>
          </a:p>
          <a:p>
            <a:pPr>
              <a:buFont typeface="Wingdings" pitchFamily="2" charset="2"/>
              <a:buChar char="Ø"/>
              <a:defRPr/>
            </a:pPr>
            <a:endParaRPr lang="en-GB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pler16_clip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DVD_004"/>
          <p:cNvPicPr>
            <a:picLocks noChangeAspect="1" noChangeArrowheads="1"/>
          </p:cNvPicPr>
          <p:nvPr/>
        </p:nvPicPr>
        <p:blipFill>
          <a:blip r:embed="rId2" cstate="print"/>
          <a:srcRect t="12848" b="12500"/>
          <a:stretch>
            <a:fillRect/>
          </a:stretch>
        </p:blipFill>
        <p:spPr bwMode="auto">
          <a:xfrm>
            <a:off x="-1" y="1556792"/>
            <a:ext cx="908916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omeKepler2006"/>
          <p:cNvPicPr>
            <a:picLocks noChangeAspect="1" noChangeArrowheads="1"/>
          </p:cNvPicPr>
          <p:nvPr/>
        </p:nvPicPr>
        <p:blipFill>
          <a:blip r:embed="rId2" cstate="print"/>
          <a:srcRect b="648"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8739" name="Text Box 3"/>
          <p:cNvSpPr txBox="1">
            <a:spLocks noChangeArrowheads="1"/>
          </p:cNvSpPr>
          <p:nvPr/>
        </p:nvSpPr>
        <p:spPr bwMode="auto">
          <a:xfrm>
            <a:off x="3419475" y="146050"/>
            <a:ext cx="18002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Kepler</a:t>
            </a:r>
            <a:endParaRPr lang="en-US" sz="44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07950" y="5722938"/>
            <a:ext cx="6696075" cy="9540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>
                <a:solidFill>
                  <a:srgbClr val="FFFF00"/>
                </a:solidFill>
                <a:latin typeface="Arial" charset="0"/>
              </a:rPr>
              <a:t>If Earth-like planets exist around nearby stars, Kepler should find them</a:t>
            </a:r>
            <a:endParaRPr lang="en-US" b="1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bitable_trimme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27518" y="188640"/>
            <a:ext cx="8616619" cy="6462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epler 22-b infographic"/>
          <p:cNvPicPr>
            <a:picLocks noChangeAspect="1" noChangeArrowheads="1"/>
          </p:cNvPicPr>
          <p:nvPr/>
        </p:nvPicPr>
        <p:blipFill>
          <a:blip r:embed="rId2" cstate="print"/>
          <a:srcRect l="2564" r="4273"/>
          <a:stretch>
            <a:fillRect/>
          </a:stretch>
        </p:blipFill>
        <p:spPr bwMode="auto">
          <a:xfrm>
            <a:off x="539552" y="404664"/>
            <a:ext cx="7848872" cy="608266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 bwMode="auto">
          <a:xfrm>
            <a:off x="6444208" y="6093296"/>
            <a:ext cx="2304256" cy="69269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14" name="Rectangle 2"/>
          <p:cNvSpPr>
            <a:spLocks noChangeArrowheads="1"/>
          </p:cNvSpPr>
          <p:nvPr/>
        </p:nvSpPr>
        <p:spPr bwMode="auto">
          <a:xfrm>
            <a:off x="465138" y="188913"/>
            <a:ext cx="82232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457200" indent="-457200">
              <a:buClr>
                <a:schemeClr val="bg1"/>
              </a:buClr>
              <a:buFontTx/>
              <a:buAutoNum type="arabicPeriod" startAt="2"/>
            </a:pPr>
            <a:endParaRPr lang="en-US" sz="1000">
              <a:solidFill>
                <a:srgbClr val="FFFF00"/>
              </a:solidFill>
            </a:endParaRPr>
          </a:p>
          <a:p>
            <a:pPr marL="457200" indent="-457200">
              <a:buClr>
                <a:schemeClr val="bg1"/>
              </a:buClr>
              <a:buFontTx/>
              <a:buAutoNum type="arabicPeriod" startAt="3"/>
            </a:pPr>
            <a:r>
              <a:rPr lang="en-GB">
                <a:solidFill>
                  <a:srgbClr val="FFFF00"/>
                </a:solidFill>
                <a:latin typeface="Arial" charset="0"/>
              </a:rPr>
              <a:t>  Could some of those planets be like the Earth?</a:t>
            </a:r>
            <a:endParaRPr lang="en-US" sz="2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2677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50800"/>
            <a:ext cx="8785225" cy="67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iese_581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992" y="260648"/>
            <a:ext cx="8194016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465138" y="263059"/>
            <a:ext cx="77155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457200" indent="-457200">
              <a:buClr>
                <a:schemeClr val="bg1"/>
              </a:buClr>
            </a:pPr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Could </a:t>
            </a:r>
            <a:r>
              <a:rPr lang="en-GB" dirty="0">
                <a:solidFill>
                  <a:srgbClr val="FFFF00"/>
                </a:solidFill>
                <a:latin typeface="Arial" charset="0"/>
              </a:rPr>
              <a:t>there be ET life like us on those planets?</a:t>
            </a:r>
            <a:endParaRPr lang="en-US" sz="2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684213" y="1412875"/>
            <a:ext cx="36195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Arial" charset="0"/>
              </a:rPr>
              <a:t>Finding water, carbon dioxide, and especially </a:t>
            </a:r>
            <a:r>
              <a:rPr lang="en-GB" sz="2400" b="1">
                <a:solidFill>
                  <a:srgbClr val="FFFF00"/>
                </a:solidFill>
                <a:latin typeface="Arial" charset="0"/>
              </a:rPr>
              <a:t>oxygen</a:t>
            </a:r>
            <a:r>
              <a:rPr lang="en-GB" sz="2400">
                <a:solidFill>
                  <a:schemeClr val="bg1"/>
                </a:solidFill>
                <a:latin typeface="Arial" charset="0"/>
              </a:rPr>
              <a:t> would be a very big clue,  but we really don’t know!</a:t>
            </a:r>
          </a:p>
        </p:txBody>
      </p:sp>
      <p:pic>
        <p:nvPicPr>
          <p:cNvPr id="5" name="Picture 2" descr="SPSC_MEX_omega_03072003-003"/>
          <p:cNvPicPr>
            <a:picLocks noChangeAspect="1" noChangeArrowheads="1"/>
          </p:cNvPicPr>
          <p:nvPr/>
        </p:nvPicPr>
        <p:blipFill>
          <a:blip r:embed="rId2" cstate="print"/>
          <a:srcRect l="3885" r="4807" b="17630"/>
          <a:stretch>
            <a:fillRect/>
          </a:stretch>
        </p:blipFill>
        <p:spPr bwMode="auto">
          <a:xfrm>
            <a:off x="4572000" y="1268760"/>
            <a:ext cx="3996928" cy="299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jplnasa.files.wordpress.com/2010/02/exoplanet20100203-full-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50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465138" y="263059"/>
            <a:ext cx="77155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457200" indent="-457200">
              <a:buClr>
                <a:schemeClr val="bg1"/>
              </a:buClr>
            </a:pPr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Could </a:t>
            </a:r>
            <a:r>
              <a:rPr lang="en-GB" dirty="0">
                <a:solidFill>
                  <a:srgbClr val="FFFF00"/>
                </a:solidFill>
                <a:latin typeface="Arial" charset="0"/>
              </a:rPr>
              <a:t>there be ET life like us on those planets?</a:t>
            </a:r>
            <a:endParaRPr lang="en-US" sz="2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684213" y="1412875"/>
            <a:ext cx="36195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Arial" charset="0"/>
              </a:rPr>
              <a:t>Finding water, carbon dioxide, and especially </a:t>
            </a:r>
            <a:r>
              <a:rPr lang="en-GB" sz="2400" b="1">
                <a:solidFill>
                  <a:srgbClr val="FFFF00"/>
                </a:solidFill>
                <a:latin typeface="Arial" charset="0"/>
              </a:rPr>
              <a:t>oxygen</a:t>
            </a:r>
            <a:r>
              <a:rPr lang="en-GB" sz="2400">
                <a:solidFill>
                  <a:schemeClr val="bg1"/>
                </a:solidFill>
                <a:latin typeface="Arial" charset="0"/>
              </a:rPr>
              <a:t> would be a very big clue,  but we really don’t know!</a:t>
            </a:r>
          </a:p>
          <a:p>
            <a:endParaRPr lang="en-GB" sz="2400">
              <a:solidFill>
                <a:schemeClr val="bg1"/>
              </a:solidFill>
              <a:latin typeface="Arial" charset="0"/>
            </a:endParaRPr>
          </a:p>
          <a:p>
            <a:endParaRPr lang="en-GB" sz="2400">
              <a:solidFill>
                <a:schemeClr val="bg1"/>
              </a:solidFill>
              <a:latin typeface="Arial" charset="0"/>
            </a:endParaRPr>
          </a:p>
          <a:p>
            <a:r>
              <a:rPr lang="en-GB" sz="2400">
                <a:solidFill>
                  <a:schemeClr val="bg1"/>
                </a:solidFill>
                <a:latin typeface="Arial" charset="0"/>
              </a:rPr>
              <a:t>If life </a:t>
            </a:r>
            <a:r>
              <a:rPr lang="en-GB" sz="2400" i="1">
                <a:solidFill>
                  <a:schemeClr val="bg1"/>
                </a:solidFill>
                <a:latin typeface="Arial" charset="0"/>
              </a:rPr>
              <a:t>does </a:t>
            </a:r>
            <a:r>
              <a:rPr lang="en-GB" sz="2400">
                <a:solidFill>
                  <a:schemeClr val="bg1"/>
                </a:solidFill>
                <a:latin typeface="Arial" charset="0"/>
              </a:rPr>
              <a:t>exist, what would it look like?</a:t>
            </a:r>
          </a:p>
          <a:p>
            <a:endParaRPr lang="en-GB" sz="2400">
              <a:solidFill>
                <a:schemeClr val="bg1"/>
              </a:solidFill>
              <a:latin typeface="Arial" charset="0"/>
            </a:endParaRPr>
          </a:p>
          <a:p>
            <a:r>
              <a:rPr lang="en-GB" sz="2400">
                <a:solidFill>
                  <a:schemeClr val="bg1"/>
                </a:solidFill>
                <a:latin typeface="Arial" charset="0"/>
              </a:rPr>
              <a:t>How would this depend on the type of planet and star?...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2" cstate="print"/>
          <a:srcRect r="1709"/>
          <a:stretch>
            <a:fillRect/>
          </a:stretch>
        </p:blipFill>
        <p:spPr bwMode="auto">
          <a:xfrm>
            <a:off x="5076825" y="1125538"/>
            <a:ext cx="3556000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476250"/>
            <a:ext cx="395922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3" cstate="print"/>
          <a:srcRect r="3925"/>
          <a:stretch>
            <a:fillRect/>
          </a:stretch>
        </p:blipFill>
        <p:spPr bwMode="auto">
          <a:xfrm>
            <a:off x="6084888" y="3644900"/>
            <a:ext cx="17653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4" cstate="print"/>
          <a:srcRect r="1265"/>
          <a:stretch>
            <a:fillRect/>
          </a:stretch>
        </p:blipFill>
        <p:spPr bwMode="auto">
          <a:xfrm>
            <a:off x="323850" y="404813"/>
            <a:ext cx="4335463" cy="3924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592138" y="4508500"/>
            <a:ext cx="4772025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GB">
                <a:solidFill>
                  <a:schemeClr val="bg1"/>
                </a:solidFill>
                <a:latin typeface="Arial" charset="0"/>
              </a:rPr>
              <a:t>We can use </a:t>
            </a:r>
            <a:r>
              <a:rPr lang="en-GB" b="1">
                <a:solidFill>
                  <a:srgbClr val="FFFF00"/>
                </a:solidFill>
                <a:latin typeface="Arial" charset="0"/>
              </a:rPr>
              <a:t>spectral lines</a:t>
            </a:r>
            <a:r>
              <a:rPr lang="en-GB">
                <a:solidFill>
                  <a:schemeClr val="bg1"/>
                </a:solidFill>
                <a:latin typeface="Arial" charset="0"/>
              </a:rPr>
              <a:t>, like fingerprints, to identify the chemicals that stars and planets are made of.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PSC_MEX_omega_03072003-003"/>
          <p:cNvPicPr>
            <a:picLocks noChangeAspect="1" noChangeArrowheads="1"/>
          </p:cNvPicPr>
          <p:nvPr/>
        </p:nvPicPr>
        <p:blipFill>
          <a:blip r:embed="rId2" cstate="print"/>
          <a:srcRect l="3885" r="4807" b="17630"/>
          <a:stretch>
            <a:fillRect/>
          </a:stretch>
        </p:blipFill>
        <p:spPr bwMode="auto">
          <a:xfrm>
            <a:off x="914400" y="13335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SPSC_MEX_omega_03072003-003"/>
          <p:cNvPicPr>
            <a:picLocks noChangeAspect="1" noChangeArrowheads="1"/>
          </p:cNvPicPr>
          <p:nvPr/>
        </p:nvPicPr>
        <p:blipFill>
          <a:blip r:embed="rId3" cstate="print"/>
          <a:srcRect l="6728" t="86993" r="8690" b="6070"/>
          <a:stretch>
            <a:fillRect/>
          </a:stretch>
        </p:blipFill>
        <p:spPr bwMode="auto">
          <a:xfrm>
            <a:off x="990600" y="59436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505200" y="5562600"/>
            <a:ext cx="2012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</a:rPr>
              <a:t>Wavelength (microns)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 rot="-5400000">
            <a:off x="-78581" y="2401094"/>
            <a:ext cx="222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Strength of absorption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4578</TotalTime>
  <Words>604</Words>
  <Application>Microsoft Office PowerPoint</Application>
  <PresentationFormat>On-screen Show (4:3)</PresentationFormat>
  <Paragraphs>120</Paragraphs>
  <Slides>79</Slides>
  <Notes>0</Notes>
  <HiddenSlides>2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</vt:vector>
  </TitlesOfParts>
  <Company>University of Glasgow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</dc:creator>
  <cp:lastModifiedBy>Martin</cp:lastModifiedBy>
  <cp:revision>339</cp:revision>
  <dcterms:created xsi:type="dcterms:W3CDTF">1999-10-30T12:16:50Z</dcterms:created>
  <dcterms:modified xsi:type="dcterms:W3CDTF">2011-12-05T22:18:42Z</dcterms:modified>
</cp:coreProperties>
</file>