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311" r:id="rId2"/>
    <p:sldId id="1312" r:id="rId3"/>
    <p:sldId id="1314" r:id="rId4"/>
    <p:sldId id="1315" r:id="rId5"/>
    <p:sldId id="1320" r:id="rId6"/>
    <p:sldId id="1319" r:id="rId7"/>
    <p:sldId id="1317" r:id="rId8"/>
    <p:sldId id="1316" r:id="rId9"/>
    <p:sldId id="1414" r:id="rId10"/>
    <p:sldId id="1415" r:id="rId11"/>
    <p:sldId id="1318" r:id="rId12"/>
    <p:sldId id="1322" r:id="rId13"/>
    <p:sldId id="1412" r:id="rId14"/>
    <p:sldId id="1375" r:id="rId15"/>
    <p:sldId id="1329" r:id="rId16"/>
    <p:sldId id="1330" r:id="rId17"/>
    <p:sldId id="1340" r:id="rId18"/>
    <p:sldId id="1376" r:id="rId19"/>
    <p:sldId id="1342" r:id="rId20"/>
    <p:sldId id="1343" r:id="rId21"/>
    <p:sldId id="1344" r:id="rId22"/>
    <p:sldId id="1345" r:id="rId23"/>
    <p:sldId id="1348" r:id="rId24"/>
    <p:sldId id="1349" r:id="rId25"/>
    <p:sldId id="1352" r:id="rId26"/>
    <p:sldId id="1379" r:id="rId27"/>
    <p:sldId id="1378" r:id="rId28"/>
    <p:sldId id="1380" r:id="rId29"/>
    <p:sldId id="1381" r:id="rId30"/>
    <p:sldId id="1416" r:id="rId31"/>
    <p:sldId id="1417" r:id="rId32"/>
    <p:sldId id="1361" r:id="rId33"/>
    <p:sldId id="1364" r:id="rId34"/>
    <p:sldId id="1377" r:id="rId35"/>
    <p:sldId id="1383" r:id="rId36"/>
    <p:sldId id="1387" r:id="rId37"/>
    <p:sldId id="1388" r:id="rId38"/>
    <p:sldId id="1389" r:id="rId39"/>
    <p:sldId id="1392" r:id="rId40"/>
    <p:sldId id="1374" r:id="rId41"/>
    <p:sldId id="1393" r:id="rId42"/>
    <p:sldId id="1368" r:id="rId43"/>
    <p:sldId id="1391" r:id="rId44"/>
    <p:sldId id="1395" r:id="rId45"/>
    <p:sldId id="1396" r:id="rId46"/>
    <p:sldId id="1398" r:id="rId47"/>
    <p:sldId id="1397" r:id="rId48"/>
    <p:sldId id="1399" r:id="rId49"/>
    <p:sldId id="1400" r:id="rId50"/>
    <p:sldId id="1401" r:id="rId51"/>
    <p:sldId id="1402" r:id="rId52"/>
    <p:sldId id="1405" r:id="rId53"/>
    <p:sldId id="1406" r:id="rId54"/>
    <p:sldId id="1407" r:id="rId55"/>
    <p:sldId id="1404" r:id="rId56"/>
    <p:sldId id="1409" r:id="rId57"/>
    <p:sldId id="1410" r:id="rId58"/>
    <p:sldId id="1411" r:id="rId59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FF0000"/>
    <a:srgbClr val="FF9900"/>
    <a:srgbClr val="CCECFF"/>
    <a:srgbClr val="000066"/>
    <a:srgbClr val="33CCFF"/>
    <a:srgbClr val="EAEAEA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3" autoAdjust="0"/>
    <p:restoredTop sz="94626" autoAdjust="0"/>
  </p:normalViewPr>
  <p:slideViewPr>
    <p:cSldViewPr>
      <p:cViewPr>
        <p:scale>
          <a:sx n="68" d="100"/>
          <a:sy n="68" d="100"/>
        </p:scale>
        <p:origin x="-13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2" Type="http://schemas.openxmlformats.org/officeDocument/2006/relationships/slide" Target="slides/slide24.xml"/><Relationship Id="rId1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fld id="{BCDA3E4C-58D9-42D5-9FF0-6551D38C13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1613" y="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87400"/>
            <a:ext cx="5143500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09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2025" y="4881563"/>
            <a:ext cx="5214938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09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375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9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1613" y="968375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fld id="{1F7DB02C-DB15-4E66-AD21-335BB6FA74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2A0A9-FB23-40A8-A9E1-9E023EBA5400}" type="slidenum">
              <a:rPr lang="en-US"/>
              <a:pPr/>
              <a:t>33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6C545-DF47-48E5-840A-4617C897DEDD}" type="slidenum">
              <a:rPr lang="en-US"/>
              <a:pPr/>
              <a:t>40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38169-B6B1-4255-949E-5695DC8E8B8D}" type="slidenum">
              <a:rPr lang="en-US"/>
              <a:pPr/>
              <a:t>42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785AD-0B96-457F-A747-708CF3124A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E6818-1210-451D-9682-30F26D9D71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277AB-32B1-4C47-9430-B60DADE64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B5188-CB4A-4356-B914-40273733EA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34E46-3C36-4C53-BCE1-52061FB18F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AA46B-6E78-4A81-9DC1-8C5048F39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3958B-3F52-4C1B-BE79-866E4BEE16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EDB9E-7FD5-4590-BCD5-4E7FFDDA71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5B4F5-AB73-414D-903D-E11F005B9E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16A0F-B395-42C0-BC6B-F1E767935A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077480-5BBD-4E01-AE15-252A3C7A82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C:\Documents%20and%20Settings\Martin\gu_stuff\astro_resources\movies\47tuczoom-web.mpe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caithness_2011\irnbru_videos\47tuczoom-web.mpe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astro_resources\movies\planck_nosound.wm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caithness_2011\irnbru_videos\star_formation_fast.wmv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video" Target="file:///D:\gu_stuff\outreach\sis\sis2010\projects\caithness_2011\irnbru_videos\pp3.mpeg" TargetMode="External"/><Relationship Id="rId7" Type="http://schemas.openxmlformats.org/officeDocument/2006/relationships/image" Target="../media/image62.gif"/><Relationship Id="rId2" Type="http://schemas.openxmlformats.org/officeDocument/2006/relationships/video" Target="file:///D:\gu_stuff\outreach\sis\sis2010\projects\caithness_2011\irnbru_videos\pp2.mpeg" TargetMode="External"/><Relationship Id="rId1" Type="http://schemas.openxmlformats.org/officeDocument/2006/relationships/video" Target="file:///D:\gu_stuff\outreach\sis\sis2010\projects\caithness_2011\irnbru_videos\pp1.mpeg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caithness_2011\irnbru_videos\fusion5.mpeg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astro_resources\movies\fusion5.mpeg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caithness_2011\irnbru_videos\he4.mpeg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caithness_2011\irnbru_videos\crab_explosion.wmv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caithness_2011\irnbru_videos\Irn%20Bru%20Advert.mp4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caithness_2011\irnbru_videos\radcliffe_elements.wmv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r632237_4317014.jpg"/>
          <p:cNvPicPr>
            <a:picLocks noChangeAspect="1"/>
          </p:cNvPicPr>
          <p:nvPr/>
        </p:nvPicPr>
        <p:blipFill>
          <a:blip r:embed="rId2" cstate="print"/>
          <a:srcRect r="6014"/>
          <a:stretch>
            <a:fillRect/>
          </a:stretch>
        </p:blipFill>
        <p:spPr>
          <a:xfrm>
            <a:off x="-36512" y="0"/>
            <a:ext cx="7560840" cy="6858000"/>
          </a:xfrm>
          <a:prstGeom prst="rect">
            <a:avLst/>
          </a:prstGeom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543800" y="0"/>
            <a:ext cx="1600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289224" name="Rectangle 8"/>
          <p:cNvSpPr>
            <a:spLocks noChangeArrowheads="1"/>
          </p:cNvSpPr>
          <p:nvPr/>
        </p:nvSpPr>
        <p:spPr bwMode="auto">
          <a:xfrm>
            <a:off x="990600" y="2819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defRPr/>
            </a:pPr>
            <a:endParaRPr lang="en-US" sz="8000" b="1" i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9" name="Picture 9" descr="univ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t="1653" r="15176"/>
          <a:stretch>
            <a:fillRect/>
          </a:stretch>
        </p:blipFill>
        <p:spPr bwMode="auto">
          <a:xfrm>
            <a:off x="7696200" y="76200"/>
            <a:ext cx="1295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9232" name="Text Box 16"/>
          <p:cNvSpPr txBox="1">
            <a:spLocks noChangeArrowheads="1"/>
          </p:cNvSpPr>
          <p:nvPr/>
        </p:nvSpPr>
        <p:spPr bwMode="auto">
          <a:xfrm>
            <a:off x="0" y="548680"/>
            <a:ext cx="720739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Putting the </a:t>
            </a:r>
          </a:p>
          <a:p>
            <a:pPr algn="ctr">
              <a:defRPr/>
            </a:pPr>
            <a:r>
              <a:rPr lang="en-GB" sz="6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Iron in</a:t>
            </a:r>
            <a:endParaRPr lang="en-GB" sz="60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289234" name="Text Box 18"/>
          <p:cNvSpPr txBox="1">
            <a:spLocks noChangeArrowheads="1"/>
          </p:cNvSpPr>
          <p:nvPr/>
        </p:nvSpPr>
        <p:spPr bwMode="auto">
          <a:xfrm>
            <a:off x="1250286" y="5517232"/>
            <a:ext cx="50289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rgbClr val="FF9900"/>
                </a:solidFill>
                <a:latin typeface="Comic Sans MS" pitchFamily="66" charset="0"/>
              </a:rPr>
              <a:t>Martin </a:t>
            </a:r>
            <a:r>
              <a:rPr lang="en-GB" sz="3600" b="1" dirty="0">
                <a:solidFill>
                  <a:srgbClr val="FF9900"/>
                </a:solidFill>
                <a:latin typeface="Comic Sans MS" pitchFamily="66" charset="0"/>
              </a:rPr>
              <a:t>Hendry</a:t>
            </a:r>
          </a:p>
          <a:p>
            <a:pPr algn="ctr">
              <a:defRPr/>
            </a:pPr>
            <a:r>
              <a:rPr lang="en-GB" sz="3600" b="1" dirty="0">
                <a:solidFill>
                  <a:srgbClr val="FF9900"/>
                </a:solidFill>
                <a:latin typeface="Comic Sans MS" pitchFamily="66" charset="0"/>
              </a:rPr>
              <a:t>University of Glasgow</a:t>
            </a:r>
          </a:p>
        </p:txBody>
      </p:sp>
      <p:pic>
        <p:nvPicPr>
          <p:cNvPr id="5138" name="Picture 19" descr="media_32250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479550"/>
            <a:ext cx="11699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5575" y="2786063"/>
            <a:ext cx="115887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1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3025" y="2178050"/>
            <a:ext cx="12985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6" name="Picture 2" descr="International Year of Chemistry, 20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2848" y="4941168"/>
            <a:ext cx="1403648" cy="1486216"/>
          </a:xfrm>
          <a:prstGeom prst="rect">
            <a:avLst/>
          </a:prstGeom>
          <a:noFill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2564904"/>
            <a:ext cx="4409192" cy="245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t="15375" r="35406" b="10798"/>
          <a:stretch>
            <a:fillRect/>
          </a:stretch>
        </p:blipFill>
        <p:spPr bwMode="auto">
          <a:xfrm>
            <a:off x="1043608" y="188640"/>
            <a:ext cx="6984776" cy="598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8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feinuniverse.org/images/91080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9148"/>
            <a:ext cx="4248472" cy="6056156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30" name="Picture 6" descr="http://library.thinkquest.org/05aug/01087/quar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3" y="404664"/>
            <a:ext cx="3968099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feinuniverse.org/images/91080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9148"/>
            <a:ext cx="4248472" cy="6056156"/>
          </a:xfrm>
          <a:prstGeom prst="rect">
            <a:avLst/>
          </a:prstGeom>
          <a:noFill/>
        </p:spPr>
      </p:pic>
      <p:grpSp>
        <p:nvGrpSpPr>
          <p:cNvPr id="2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 descr="http://www.gravitycontrol.org/blog/wp-content/uploads/2010/07/LHC-Cer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3873302" cy="2523292"/>
          </a:xfrm>
          <a:prstGeom prst="rect">
            <a:avLst/>
          </a:prstGeom>
          <a:noFill/>
        </p:spPr>
      </p:pic>
      <p:pic>
        <p:nvPicPr>
          <p:cNvPr id="1030" name="Picture 6" descr="http://library.thinkquest.org/05aug/01087/quar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3" y="404664"/>
            <a:ext cx="3968099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pload.wikimedia.org/wikipedia/commons/6/62/Starsinthe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73428" cy="5616624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9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llsky_mellinger_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9078948" cy="5832648"/>
          </a:xfrm>
          <a:prstGeom prst="rect">
            <a:avLst/>
          </a:prstGeom>
          <a:noFill/>
        </p:spPr>
      </p:pic>
      <p:grpSp>
        <p:nvGrpSpPr>
          <p:cNvPr id="7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8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47tuczoom-web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6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6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3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637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tuczoom-web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ckgrou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28600" y="244475"/>
            <a:ext cx="48768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How do stars and planets form?</a:t>
            </a:r>
          </a:p>
        </p:txBody>
      </p:sp>
      <p:pic>
        <p:nvPicPr>
          <p:cNvPr id="9626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44624"/>
            <a:ext cx="414337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043608" y="1844824"/>
            <a:ext cx="2380780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4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from</a:t>
            </a:r>
          </a:p>
          <a:p>
            <a:pPr algn="ctr" eaLnBrk="0" hangingPunct="0">
              <a:defRPr/>
            </a:pPr>
            <a:r>
              <a:rPr lang="en-GB" sz="4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Nebulae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ckgrou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28600" y="244475"/>
            <a:ext cx="48768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How do stars and planets form?</a:t>
            </a:r>
          </a:p>
        </p:txBody>
      </p:sp>
      <p:pic>
        <p:nvPicPr>
          <p:cNvPr id="9626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44624"/>
            <a:ext cx="414337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043608" y="1844824"/>
            <a:ext cx="2380780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4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from</a:t>
            </a:r>
          </a:p>
          <a:p>
            <a:pPr algn="ctr" eaLnBrk="0" hangingPunct="0">
              <a:defRPr/>
            </a:pPr>
            <a:r>
              <a:rPr lang="en-GB" sz="4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Nebulae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800600" y="1311449"/>
            <a:ext cx="381000" cy="381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8" name="Picture 19" descr="media_32250_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16_aat"/>
          <p:cNvPicPr>
            <a:picLocks noChangeAspect="1" noChangeArrowheads="1"/>
          </p:cNvPicPr>
          <p:nvPr/>
        </p:nvPicPr>
        <p:blipFill>
          <a:blip r:embed="rId2" cstate="print"/>
          <a:srcRect b="11151"/>
          <a:stretch>
            <a:fillRect/>
          </a:stretch>
        </p:blipFill>
        <p:spPr bwMode="auto">
          <a:xfrm>
            <a:off x="0" y="0"/>
            <a:ext cx="560705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fromaaooutline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r="4994" b="5370"/>
          <a:stretch>
            <a:fillRect/>
          </a:stretch>
        </p:blipFill>
        <p:spPr bwMode="auto">
          <a:xfrm>
            <a:off x="6096000" y="381000"/>
            <a:ext cx="2733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fromaaooutlin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l="18538" t="33759" r="68221" b="52046"/>
          <a:stretch>
            <a:fillRect/>
          </a:stretch>
        </p:blipFill>
        <p:spPr bwMode="auto">
          <a:xfrm>
            <a:off x="6248400" y="1447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6" name="Picture 19" descr="media_32250_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yc.png"/>
          <p:cNvPicPr>
            <a:picLocks noChangeAspect="1"/>
          </p:cNvPicPr>
          <p:nvPr/>
        </p:nvPicPr>
        <p:blipFill>
          <a:blip r:embed="rId2" cstate="print"/>
          <a:srcRect l="12988" t="9381" r="12988" b="5179"/>
          <a:stretch>
            <a:fillRect/>
          </a:stretch>
        </p:blipFill>
        <p:spPr>
          <a:xfrm>
            <a:off x="179511" y="116632"/>
            <a:ext cx="8766089" cy="56886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3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16_aat"/>
          <p:cNvPicPr>
            <a:picLocks noChangeAspect="1" noChangeArrowheads="1"/>
          </p:cNvPicPr>
          <p:nvPr/>
        </p:nvPicPr>
        <p:blipFill>
          <a:blip r:embed="rId2" cstate="print"/>
          <a:srcRect b="11151"/>
          <a:stretch>
            <a:fillRect/>
          </a:stretch>
        </p:blipFill>
        <p:spPr bwMode="auto">
          <a:xfrm>
            <a:off x="0" y="0"/>
            <a:ext cx="560705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 rot="2644176">
            <a:off x="2133600" y="2438400"/>
            <a:ext cx="1295400" cy="144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4580" name="Picture 4" descr="fromaaooutline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r="4994" b="5370"/>
          <a:stretch>
            <a:fillRect/>
          </a:stretch>
        </p:blipFill>
        <p:spPr bwMode="auto">
          <a:xfrm>
            <a:off x="6096000" y="381000"/>
            <a:ext cx="2733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fromaaooutlin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l="18538" t="33759" r="68221" b="52046"/>
          <a:stretch>
            <a:fillRect/>
          </a:stretch>
        </p:blipFill>
        <p:spPr bwMode="auto">
          <a:xfrm>
            <a:off x="6248400" y="1447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16_aat"/>
          <p:cNvPicPr>
            <a:picLocks noChangeAspect="1" noChangeArrowheads="1"/>
          </p:cNvPicPr>
          <p:nvPr/>
        </p:nvPicPr>
        <p:blipFill>
          <a:blip r:embed="rId2" cstate="print"/>
          <a:srcRect b="10101"/>
          <a:stretch>
            <a:fillRect/>
          </a:stretch>
        </p:blipFill>
        <p:spPr bwMode="auto">
          <a:xfrm>
            <a:off x="0" y="0"/>
            <a:ext cx="560705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 rot="2644176">
            <a:off x="2133600" y="2438400"/>
            <a:ext cx="1295400" cy="144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5604" name="Picture 4" descr="m16hst"/>
          <p:cNvPicPr>
            <a:picLocks noChangeAspect="1" noChangeArrowheads="1"/>
          </p:cNvPicPr>
          <p:nvPr/>
        </p:nvPicPr>
        <p:blipFill>
          <a:blip r:embed="rId3" cstate="print"/>
          <a:srcRect l="2000" t="2551" r="3230" b="12483"/>
          <a:stretch>
            <a:fillRect/>
          </a:stretch>
        </p:blipFill>
        <p:spPr bwMode="auto">
          <a:xfrm>
            <a:off x="5867400" y="3276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3733800" y="3124200"/>
            <a:ext cx="21336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2743200" y="4114800"/>
            <a:ext cx="3124200" cy="2209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25607" name="Picture 7" descr="fromaaooutline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 r="4994" b="5370"/>
          <a:stretch>
            <a:fillRect/>
          </a:stretch>
        </p:blipFill>
        <p:spPr bwMode="auto">
          <a:xfrm>
            <a:off x="6096000" y="381000"/>
            <a:ext cx="2733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fromaaooutline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</a:blip>
          <a:srcRect l="18538" t="33759" r="68221" b="52046"/>
          <a:stretch>
            <a:fillRect/>
          </a:stretch>
        </p:blipFill>
        <p:spPr bwMode="auto">
          <a:xfrm>
            <a:off x="6248400" y="1447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0" name="Picture 19" descr="media_32250_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16hst"/>
          <p:cNvPicPr>
            <a:picLocks noChangeAspect="1" noChangeArrowheads="1"/>
          </p:cNvPicPr>
          <p:nvPr/>
        </p:nvPicPr>
        <p:blipFill>
          <a:blip r:embed="rId2" cstate="print"/>
          <a:srcRect l="2000" t="2551" r="3230" b="20173"/>
          <a:stretch>
            <a:fillRect/>
          </a:stretch>
        </p:blipFill>
        <p:spPr bwMode="auto">
          <a:xfrm>
            <a:off x="76200" y="0"/>
            <a:ext cx="6858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hst_laun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8600"/>
            <a:ext cx="3505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5" name="Picture 19" descr="media_32250_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orion"/>
          <p:cNvPicPr>
            <a:picLocks noChangeAspect="1" noChangeArrowheads="1"/>
          </p:cNvPicPr>
          <p:nvPr/>
        </p:nvPicPr>
        <p:blipFill>
          <a:blip r:embed="rId2" cstate="print"/>
          <a:srcRect l="27988" t="28125" r="19299" b="19030"/>
          <a:stretch>
            <a:fillRect/>
          </a:stretch>
        </p:blipFill>
        <p:spPr bwMode="auto">
          <a:xfrm>
            <a:off x="228600" y="152400"/>
            <a:ext cx="4054475" cy="6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rion"/>
          <p:cNvPicPr>
            <a:picLocks noChangeAspect="1" noChangeArrowheads="1"/>
          </p:cNvPicPr>
          <p:nvPr/>
        </p:nvPicPr>
        <p:blipFill>
          <a:blip r:embed="rId2" cstate="print"/>
          <a:srcRect l="27988" t="28125" r="19299" b="19030"/>
          <a:stretch>
            <a:fillRect/>
          </a:stretch>
        </p:blipFill>
        <p:spPr bwMode="auto">
          <a:xfrm>
            <a:off x="228600" y="152400"/>
            <a:ext cx="4054475" cy="6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676400" y="4419600"/>
            <a:ext cx="381000" cy="685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5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rion"/>
          <p:cNvPicPr>
            <a:picLocks noChangeAspect="1" noChangeArrowheads="1"/>
          </p:cNvPicPr>
          <p:nvPr/>
        </p:nvPicPr>
        <p:blipFill>
          <a:blip r:embed="rId2" cstate="print"/>
          <a:srcRect l="27988" t="28125" r="19299" b="18405"/>
          <a:stretch>
            <a:fillRect/>
          </a:stretch>
        </p:blipFill>
        <p:spPr bwMode="auto">
          <a:xfrm>
            <a:off x="228600" y="152400"/>
            <a:ext cx="4054475" cy="615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orion_sf"/>
          <p:cNvPicPr>
            <a:picLocks noChangeAspect="1" noChangeArrowheads="1"/>
          </p:cNvPicPr>
          <p:nvPr/>
        </p:nvPicPr>
        <p:blipFill>
          <a:blip r:embed="rId3" cstate="print"/>
          <a:srcRect l="2429" r="10709" b="10002"/>
          <a:stretch>
            <a:fillRect/>
          </a:stretch>
        </p:blipFill>
        <p:spPr bwMode="auto">
          <a:xfrm>
            <a:off x="4406900" y="2092325"/>
            <a:ext cx="4737100" cy="428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oriontot"/>
          <p:cNvPicPr>
            <a:picLocks noChangeAspect="1" noChangeArrowheads="1"/>
          </p:cNvPicPr>
          <p:nvPr/>
        </p:nvPicPr>
        <p:blipFill>
          <a:blip r:embed="rId4" cstate="print"/>
          <a:srcRect l="55098" t="9084" r="4605" b="7343"/>
          <a:stretch>
            <a:fillRect/>
          </a:stretch>
        </p:blipFill>
        <p:spPr bwMode="auto">
          <a:xfrm>
            <a:off x="4267200" y="152400"/>
            <a:ext cx="2435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676400" y="4419600"/>
            <a:ext cx="381000" cy="685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V="1">
            <a:off x="2057400" y="152400"/>
            <a:ext cx="2514600" cy="4267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2057400" y="3429000"/>
            <a:ext cx="2514600" cy="1676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572000" y="152400"/>
            <a:ext cx="1676400" cy="3276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5029200" y="1828800"/>
            <a:ext cx="152400" cy="152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5181600" y="1905000"/>
            <a:ext cx="3810000" cy="30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H="1">
            <a:off x="4495800" y="1981200"/>
            <a:ext cx="609600" cy="2590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3" name="Picture 19" descr="media_32250_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6" name="Picture 2" descr="jodrell_b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5013325"/>
            <a:ext cx="1223963" cy="923925"/>
          </a:xfrm>
          <a:prstGeom prst="rect">
            <a:avLst/>
          </a:prstGeom>
          <a:noFill/>
        </p:spPr>
      </p:pic>
      <p:pic>
        <p:nvPicPr>
          <p:cNvPr id="610307" name="Picture 3" descr="cobe_satellite"/>
          <p:cNvPicPr>
            <a:picLocks noChangeAspect="1" noChangeArrowheads="1"/>
          </p:cNvPicPr>
          <p:nvPr/>
        </p:nvPicPr>
        <p:blipFill>
          <a:blip r:embed="rId3" cstate="print"/>
          <a:srcRect t="10460" b="16785"/>
          <a:stretch>
            <a:fillRect/>
          </a:stretch>
        </p:blipFill>
        <p:spPr bwMode="auto">
          <a:xfrm>
            <a:off x="2124075" y="5113338"/>
            <a:ext cx="1223963" cy="1004887"/>
          </a:xfrm>
          <a:prstGeom prst="rect">
            <a:avLst/>
          </a:prstGeom>
          <a:noFill/>
        </p:spPr>
      </p:pic>
      <p:pic>
        <p:nvPicPr>
          <p:cNvPr id="610308" name="Picture 4" descr="xmm"/>
          <p:cNvPicPr>
            <a:picLocks noChangeAspect="1" noChangeArrowheads="1"/>
          </p:cNvPicPr>
          <p:nvPr/>
        </p:nvPicPr>
        <p:blipFill>
          <a:blip r:embed="rId4" cstate="print"/>
          <a:srcRect l="17172"/>
          <a:stretch>
            <a:fillRect/>
          </a:stretch>
        </p:blipFill>
        <p:spPr bwMode="auto">
          <a:xfrm>
            <a:off x="7092950" y="5157788"/>
            <a:ext cx="896938" cy="801687"/>
          </a:xfrm>
          <a:prstGeom prst="rect">
            <a:avLst/>
          </a:prstGeom>
          <a:noFill/>
        </p:spPr>
      </p:pic>
      <p:pic>
        <p:nvPicPr>
          <p:cNvPr id="6103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275" y="4926013"/>
            <a:ext cx="9493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0310" name="Picture 6" descr="spitz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5113338"/>
            <a:ext cx="1300163" cy="1074737"/>
          </a:xfrm>
          <a:prstGeom prst="rect">
            <a:avLst/>
          </a:prstGeom>
          <a:noFill/>
        </p:spPr>
      </p:pic>
      <p:pic>
        <p:nvPicPr>
          <p:cNvPr id="610311" name="Picture 7" descr="vlt_sunrise"/>
          <p:cNvPicPr>
            <a:picLocks noChangeAspect="1" noChangeArrowheads="1"/>
          </p:cNvPicPr>
          <p:nvPr/>
        </p:nvPicPr>
        <p:blipFill>
          <a:blip r:embed="rId7" cstate="print"/>
          <a:srcRect b="12216"/>
          <a:stretch>
            <a:fillRect/>
          </a:stretch>
        </p:blipFill>
        <p:spPr bwMode="auto">
          <a:xfrm>
            <a:off x="4932363" y="5084763"/>
            <a:ext cx="1152525" cy="965200"/>
          </a:xfrm>
          <a:prstGeom prst="rect">
            <a:avLst/>
          </a:prstGeom>
          <a:noFill/>
        </p:spPr>
      </p:pic>
      <p:sp>
        <p:nvSpPr>
          <p:cNvPr id="610312" name="AutoShape 8"/>
          <p:cNvSpPr>
            <a:spLocks noChangeArrowheads="1"/>
          </p:cNvSpPr>
          <p:nvPr/>
        </p:nvSpPr>
        <p:spPr bwMode="auto">
          <a:xfrm rot="-2898031">
            <a:off x="1439863" y="44735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0313" name="AutoShape 9"/>
          <p:cNvSpPr>
            <a:spLocks noChangeArrowheads="1"/>
          </p:cNvSpPr>
          <p:nvPr/>
        </p:nvSpPr>
        <p:spPr bwMode="auto">
          <a:xfrm rot="-2898031">
            <a:off x="2736850" y="44735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0314" name="AutoShape 10"/>
          <p:cNvSpPr>
            <a:spLocks noChangeArrowheads="1"/>
          </p:cNvSpPr>
          <p:nvPr/>
        </p:nvSpPr>
        <p:spPr bwMode="auto">
          <a:xfrm rot="-3562053">
            <a:off x="4176713" y="44735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0315" name="AutoShape 11"/>
          <p:cNvSpPr>
            <a:spLocks noChangeArrowheads="1"/>
          </p:cNvSpPr>
          <p:nvPr/>
        </p:nvSpPr>
        <p:spPr bwMode="auto">
          <a:xfrm rot="16200000">
            <a:off x="5400675" y="44735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610316" name="Picture 12" descr="hst_launch"/>
          <p:cNvPicPr>
            <a:picLocks noChangeAspect="1" noChangeArrowheads="1"/>
          </p:cNvPicPr>
          <p:nvPr/>
        </p:nvPicPr>
        <p:blipFill>
          <a:blip r:embed="rId8" cstate="print"/>
          <a:srcRect l="18404" t="13501" r="14073"/>
          <a:stretch>
            <a:fillRect/>
          </a:stretch>
        </p:blipFill>
        <p:spPr bwMode="auto">
          <a:xfrm>
            <a:off x="6227763" y="4941888"/>
            <a:ext cx="792162" cy="925512"/>
          </a:xfrm>
          <a:prstGeom prst="rect">
            <a:avLst/>
          </a:prstGeom>
          <a:noFill/>
        </p:spPr>
      </p:pic>
      <p:sp>
        <p:nvSpPr>
          <p:cNvPr id="610317" name="AutoShape 13"/>
          <p:cNvSpPr>
            <a:spLocks noChangeArrowheads="1"/>
          </p:cNvSpPr>
          <p:nvPr/>
        </p:nvSpPr>
        <p:spPr bwMode="auto">
          <a:xfrm rot="15634210">
            <a:off x="6048375" y="44735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0318" name="AutoShape 14"/>
          <p:cNvSpPr>
            <a:spLocks noChangeArrowheads="1"/>
          </p:cNvSpPr>
          <p:nvPr/>
        </p:nvSpPr>
        <p:spPr bwMode="auto">
          <a:xfrm rot="15634210">
            <a:off x="6985000" y="4545013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0319" name="AutoShape 15"/>
          <p:cNvSpPr>
            <a:spLocks noChangeArrowheads="1"/>
          </p:cNvSpPr>
          <p:nvPr/>
        </p:nvSpPr>
        <p:spPr bwMode="auto">
          <a:xfrm rot="14805002">
            <a:off x="7926387" y="4395788"/>
            <a:ext cx="720725" cy="228600"/>
          </a:xfrm>
          <a:prstGeom prst="rightArrow">
            <a:avLst>
              <a:gd name="adj1" fmla="val 50000"/>
              <a:gd name="adj2" fmla="val 7881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0320" name="Rectangle 16"/>
          <p:cNvSpPr>
            <a:spLocks noChangeArrowheads="1"/>
          </p:cNvSpPr>
          <p:nvPr/>
        </p:nvSpPr>
        <p:spPr bwMode="auto">
          <a:xfrm>
            <a:off x="-6350" y="14288"/>
            <a:ext cx="1316038" cy="1260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0321" name="Rectangle 17"/>
          <p:cNvSpPr>
            <a:spLocks noChangeArrowheads="1"/>
          </p:cNvSpPr>
          <p:nvPr/>
        </p:nvSpPr>
        <p:spPr bwMode="auto">
          <a:xfrm>
            <a:off x="7827963" y="14288"/>
            <a:ext cx="1316037" cy="1260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610322" name="Picture 18" descr="phy03_img_lpaemspec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213" y="260350"/>
            <a:ext cx="7843837" cy="3870325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25" name="Picture 19" descr="media_32250_en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Box 26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ck_nosoun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22920"/>
            <a:ext cx="3432043" cy="2574032"/>
          </a:xfrm>
          <a:prstGeom prst="rect">
            <a:avLst/>
          </a:prstGeom>
        </p:spPr>
      </p:pic>
      <p:pic>
        <p:nvPicPr>
          <p:cNvPr id="1026" name="Picture 2" descr="C:\Users\Martin\Desktop\stars\Herschel_sc_artist-sideview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83262"/>
            <a:ext cx="4248472" cy="6010034"/>
          </a:xfrm>
          <a:prstGeom prst="rect">
            <a:avLst/>
          </a:prstGeom>
          <a:noFill/>
        </p:spPr>
      </p:pic>
      <p:pic>
        <p:nvPicPr>
          <p:cNvPr id="1028" name="Picture 4" descr="http://1.bp.blogspot.com/-a5f-wy1BKxE/Ti7C9KBvqDI/AAAAAAAAB2o/A_1MuAtleHk/s1600/herschel_logo_hig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00000">
            <a:off x="827584" y="3573016"/>
            <a:ext cx="2592288" cy="2592288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6" name="Picture 19" descr="media_32250_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Martin\Desktop\stars\rosette_nebu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16632"/>
            <a:ext cx="7920880" cy="6049406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6562" name="Picture 2" descr="C:\Users\Martin\Desktop\stars\FirstParallelMode_SPIRE_PA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16632"/>
            <a:ext cx="5904656" cy="6150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3" name="Picture 19" descr="media_32250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4450" name="Picture 2" descr="http://information2share.files.wordpress.com/2011/09/periodic-table-of-the-elemen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016" y="116632"/>
            <a:ext cx="8317432" cy="6043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00" name="Picture 8" descr="http://news.bbcimg.co.uk/media/images/55650000/jpg/_55650610_alma_antenna_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39"/>
            <a:ext cx="8136904" cy="6519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2.3.9/bmi/www.bbc.co.uk/news/special/world/11/alma_observatory/img/alma_images_62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8103"/>
            <a:ext cx="4420771" cy="4392433"/>
          </a:xfrm>
          <a:prstGeom prst="rect">
            <a:avLst/>
          </a:prstGeom>
          <a:noFill/>
        </p:spPr>
      </p:pic>
      <p:pic>
        <p:nvPicPr>
          <p:cNvPr id="3" name="Picture 4" descr="http://upload.wikimedia.org/wikipedia/commons/thumb/f/f6/Antennae_galaxies_xl.jpg/300px-Antennae_galaxies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425350" cy="4395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WordArt 2"/>
          <p:cNvSpPr>
            <a:spLocks noChangeArrowheads="1" noChangeShapeType="1" noTextEdit="1"/>
          </p:cNvSpPr>
          <p:nvPr/>
        </p:nvSpPr>
        <p:spPr bwMode="auto">
          <a:xfrm>
            <a:off x="3505200" y="3855368"/>
            <a:ext cx="43434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latin typeface="Impact"/>
              </a:rPr>
              <a:t>Gravity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4191000" y="3245768"/>
            <a:ext cx="1704975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versus</a:t>
            </a:r>
          </a:p>
        </p:txBody>
      </p:sp>
      <p:sp>
        <p:nvSpPr>
          <p:cNvPr id="110596" name="WordArt 4"/>
          <p:cNvSpPr>
            <a:spLocks noChangeArrowheads="1" noChangeShapeType="1" noTextEdit="1"/>
          </p:cNvSpPr>
          <p:nvPr/>
        </p:nvSpPr>
        <p:spPr bwMode="auto">
          <a:xfrm>
            <a:off x="1066800" y="1340768"/>
            <a:ext cx="51816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Impact"/>
              </a:rPr>
              <a:t>Pressure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228600" y="381000"/>
            <a:ext cx="4953000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Forming stars</a:t>
            </a:r>
            <a:endParaRPr lang="en-GB" sz="5400" b="1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595" grpId="0" autoUpdateAnimBg="0"/>
      <p:bldP spid="1105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ollapse1"/>
          <p:cNvPicPr>
            <a:picLocks noChangeAspect="1" noChangeArrowheads="1"/>
          </p:cNvPicPr>
          <p:nvPr/>
        </p:nvPicPr>
        <p:blipFill>
          <a:blip r:embed="rId3" cstate="print"/>
          <a:srcRect l="5357" t="14102" b="12820"/>
          <a:stretch>
            <a:fillRect/>
          </a:stretch>
        </p:blipFill>
        <p:spPr bwMode="auto">
          <a:xfrm>
            <a:off x="0" y="1066800"/>
            <a:ext cx="56245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191000" y="1295400"/>
            <a:ext cx="1524000" cy="40540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4800600" y="228600"/>
            <a:ext cx="41148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Forming stars</a:t>
            </a:r>
            <a:endParaRPr lang="en-GB" sz="3600" b="1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6085" name="WordArt 5"/>
          <p:cNvSpPr>
            <a:spLocks noChangeArrowheads="1" noChangeShapeType="1" noTextEdit="1"/>
          </p:cNvSpPr>
          <p:nvPr/>
        </p:nvSpPr>
        <p:spPr bwMode="auto">
          <a:xfrm>
            <a:off x="5791200" y="2819400"/>
            <a:ext cx="2286000" cy="914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latin typeface="Impact"/>
              </a:rPr>
              <a:t>Gravity</a:t>
            </a: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6022975" y="2392363"/>
            <a:ext cx="1292225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versus</a:t>
            </a:r>
          </a:p>
        </p:txBody>
      </p:sp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4938713" y="1524000"/>
            <a:ext cx="2376487" cy="9112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Impact"/>
              </a:rPr>
              <a:t>Pressure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838200" y="152400"/>
            <a:ext cx="283527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Gas pressure trying to expand the cloud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990600" y="5426075"/>
            <a:ext cx="283527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Gravity trying to collapse the cloud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3" name="Picture 19" descr="media_32250_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star_formation_fas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0910" y="152128"/>
            <a:ext cx="7537514" cy="5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ifa.hawaii.edu/~barnes/ast110_06/tlos/pr1995045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0648"/>
            <a:ext cx="5715000" cy="572452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eaae-astronomy.org/blog/wp-content/uploads/2010/02/protostar-440x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7776864" cy="599172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ast.obs-mip.fr/users/donati/press/images/protoplanetary_di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568952" cy="5826889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malhaut_with_Disk_Ring_and_extrasolar_planet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19"/>
            <a:ext cx="9144000" cy="61077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rion"/>
          <p:cNvPicPr>
            <a:picLocks noChangeAspect="1" noChangeArrowheads="1"/>
          </p:cNvPicPr>
          <p:nvPr/>
        </p:nvPicPr>
        <p:blipFill>
          <a:blip r:embed="rId2" cstate="print"/>
          <a:srcRect l="27988" t="28125" r="19299" b="18405"/>
          <a:stretch>
            <a:fillRect/>
          </a:stretch>
        </p:blipFill>
        <p:spPr bwMode="auto">
          <a:xfrm>
            <a:off x="301501" y="188640"/>
            <a:ext cx="4054475" cy="615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leiad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8771" y="188640"/>
            <a:ext cx="3419654" cy="2724714"/>
          </a:xfrm>
          <a:prstGeom prst="rect">
            <a:avLst/>
          </a:prstGeom>
        </p:spPr>
      </p:pic>
      <p:pic>
        <p:nvPicPr>
          <p:cNvPr id="76804" name="Picture 4" descr="http://www.solstation.com/stars/cen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12976"/>
            <a:ext cx="3750840" cy="3000672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://scientists1.pbworks.com/f/1273526966/Atom_diagram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1412776"/>
            <a:ext cx="4536504" cy="4536504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8640"/>
            <a:ext cx="7038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nternational Year of Chemistry, 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403648" cy="1486216"/>
          </a:xfrm>
          <a:prstGeom prst="rect">
            <a:avLst/>
          </a:prstGeom>
          <a:noFill/>
        </p:spPr>
      </p:pic>
      <p:pic>
        <p:nvPicPr>
          <p:cNvPr id="6149" name="Picture 5" descr="Ernest Rutherf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574612"/>
            <a:ext cx="2499668" cy="3366556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8" name="Picture 19" descr="media_32250_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upergi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820891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freewebs.com/amralux/Stellar%20Classification.jpg"/>
          <p:cNvPicPr>
            <a:picLocks noChangeAspect="1" noChangeArrowheads="1"/>
          </p:cNvPicPr>
          <p:nvPr/>
        </p:nvPicPr>
        <p:blipFill>
          <a:blip r:embed="rId2" cstate="print"/>
          <a:srcRect b="22892"/>
          <a:stretch>
            <a:fillRect/>
          </a:stretch>
        </p:blipFill>
        <p:spPr bwMode="auto">
          <a:xfrm>
            <a:off x="677788" y="1124744"/>
            <a:ext cx="8070676" cy="46085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43808" y="476672"/>
            <a:ext cx="466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Spectral type  (temperature)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640263" y="3039614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Stellar mass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rrowheads="1"/>
          </p:cNvPicPr>
          <p:nvPr/>
        </p:nvPicPr>
        <p:blipFill>
          <a:blip r:embed="rId3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4733925" y="924595"/>
            <a:ext cx="41052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12334" y="188640"/>
            <a:ext cx="8192114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Hydrogen fusion – fuelling a star’s nuclear furnace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724400" y="4266283"/>
            <a:ext cx="1838325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4400" b="1" i="1">
                <a:solidFill>
                  <a:srgbClr val="FF3300"/>
                </a:solidFill>
                <a:latin typeface="Times New Roman" pitchFamily="18" charset="0"/>
              </a:rPr>
              <a:t>E = mc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445250" y="4266283"/>
            <a:ext cx="336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50182" name="Picture 6" descr="albert_einstein"/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6910388" y="4185320"/>
            <a:ext cx="19288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4800600" y="984920"/>
            <a:ext cx="1524000" cy="609600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r>
              <a:rPr lang="en-GB" sz="1600" b="1">
                <a:solidFill>
                  <a:schemeClr val="tx2"/>
                </a:solidFill>
                <a:latin typeface="Times New Roman" pitchFamily="18" charset="0"/>
              </a:rPr>
              <a:t>H   = Hydrogen</a:t>
            </a:r>
          </a:p>
          <a:p>
            <a:pPr eaLnBrk="0" hangingPunct="0"/>
            <a:r>
              <a:rPr lang="en-GB" sz="1600" b="1">
                <a:solidFill>
                  <a:schemeClr val="tx2"/>
                </a:solidFill>
                <a:latin typeface="Times New Roman" pitchFamily="18" charset="0"/>
              </a:rPr>
              <a:t>He =  Helium</a:t>
            </a:r>
          </a:p>
        </p:txBody>
      </p:sp>
      <p:pic>
        <p:nvPicPr>
          <p:cNvPr id="50184" name="Picture 8" descr="pvsg"/>
          <p:cNvPicPr>
            <a:picLocks noChangeAspect="1" noChangeArrowheads="1"/>
          </p:cNvPicPr>
          <p:nvPr/>
        </p:nvPicPr>
        <p:blipFill>
          <a:blip r:embed="rId5" cstate="print"/>
          <a:srcRect l="7408" t="3087" r="38889" b="11728"/>
          <a:stretch>
            <a:fillRect/>
          </a:stretch>
        </p:blipFill>
        <p:spPr bwMode="auto">
          <a:xfrm>
            <a:off x="228600" y="908720"/>
            <a:ext cx="441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056188" y="5563270"/>
            <a:ext cx="189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i="1">
                <a:solidFill>
                  <a:srgbClr val="FFFF00"/>
                </a:solidFill>
                <a:latin typeface="Times New Roman" pitchFamily="18" charset="0"/>
              </a:rPr>
              <a:t>Speed of light</a:t>
            </a: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V="1">
            <a:off x="5867400" y="4913983"/>
            <a:ext cx="433388" cy="6492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2" name="Picture 19" descr="media_32250_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 descr="pp_chai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476672"/>
            <a:ext cx="4932412" cy="1759865"/>
          </a:xfrm>
          <a:prstGeom prst="rect">
            <a:avLst/>
          </a:prstGeom>
        </p:spPr>
      </p:pic>
      <p:pic>
        <p:nvPicPr>
          <p:cNvPr id="11" name="Picture 4" descr="pp-chain"/>
          <p:cNvPicPr>
            <a:picLocks noChangeAspect="1" noChangeArrowheads="1"/>
          </p:cNvPicPr>
          <p:nvPr/>
        </p:nvPicPr>
        <p:blipFill>
          <a:blip r:embed="rId8" cstate="print">
            <a:lum bright="14000" contrast="14000"/>
          </a:blip>
          <a:srcRect/>
          <a:stretch>
            <a:fillRect/>
          </a:stretch>
        </p:blipFill>
        <p:spPr bwMode="auto">
          <a:xfrm>
            <a:off x="467544" y="2654774"/>
            <a:ext cx="5473303" cy="307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p1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6300192" y="241234"/>
            <a:ext cx="2448272" cy="1748766"/>
          </a:xfrm>
          <a:prstGeom prst="rect">
            <a:avLst/>
          </a:prstGeom>
        </p:spPr>
      </p:pic>
      <p:pic>
        <p:nvPicPr>
          <p:cNvPr id="13" name="pp2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6300192" y="2132856"/>
            <a:ext cx="2448272" cy="1748766"/>
          </a:xfrm>
          <a:prstGeom prst="rect">
            <a:avLst/>
          </a:prstGeom>
        </p:spPr>
      </p:pic>
      <p:pic>
        <p:nvPicPr>
          <p:cNvPr id="14" name="pp3.mpe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6300192" y="4005064"/>
            <a:ext cx="2448272" cy="1748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0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2946" name="Picture 2" descr="http://upload.wikimedia.org/wikipedia/commons/thumb/2/21/CNO_Cycle.svg/1000px-CNO_Cycl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00" y="1188640"/>
            <a:ext cx="4976664" cy="497666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331640" y="404664"/>
            <a:ext cx="270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CNO Cycle</a:t>
            </a:r>
            <a:endParaRPr lang="en-GB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fusion5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148064" y="1052736"/>
            <a:ext cx="3830826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7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2946" name="Picture 2" descr="http://upload.wikimedia.org/wikipedia/commons/thumb/2/21/CNO_Cycle.svg/1000px-CNO_Cycl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00" y="1188640"/>
            <a:ext cx="4976664" cy="497666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331640" y="404664"/>
            <a:ext cx="270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CNO Cycle</a:t>
            </a:r>
            <a:endParaRPr lang="en-GB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fusion5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188024" y="422920"/>
            <a:ext cx="3704456" cy="2646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6096" y="3645024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 how did the carbon, nitrogen and oxygen get there?...</a:t>
            </a:r>
            <a:endParaRPr lang="en-GB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le.ac.uk/ph/faulkes/web/images/hrcolour.jpg"/>
          <p:cNvPicPr>
            <a:picLocks noChangeAspect="1" noChangeArrowheads="1"/>
          </p:cNvPicPr>
          <p:nvPr/>
        </p:nvPicPr>
        <p:blipFill>
          <a:blip r:embed="rId2" cstate="print"/>
          <a:srcRect l="5967" r="6322" b="9236"/>
          <a:stretch>
            <a:fillRect/>
          </a:stretch>
        </p:blipFill>
        <p:spPr bwMode="auto">
          <a:xfrm>
            <a:off x="899592" y="0"/>
            <a:ext cx="7992888" cy="56612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71800" y="5570076"/>
            <a:ext cx="466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Spectral type  (temperature)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458380" y="2448576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Luminosity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6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3970" name="Picture 2" descr="http://outreach.atnf.csiro.au/education/senior/astrophysics/images/stellarevolution/hshellburningsml.jpg"/>
          <p:cNvPicPr>
            <a:picLocks noChangeAspect="1" noChangeArrowheads="1"/>
          </p:cNvPicPr>
          <p:nvPr/>
        </p:nvPicPr>
        <p:blipFill>
          <a:blip r:embed="rId5" cstate="print"/>
          <a:srcRect b="4750"/>
          <a:stretch>
            <a:fillRect/>
          </a:stretch>
        </p:blipFill>
        <p:spPr bwMode="auto">
          <a:xfrm>
            <a:off x="323528" y="260648"/>
            <a:ext cx="5040560" cy="5040560"/>
          </a:xfrm>
          <a:prstGeom prst="rect">
            <a:avLst/>
          </a:prstGeom>
          <a:noFill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6" cstate="print"/>
          <a:srcRect r="59921" b="60563"/>
          <a:stretch>
            <a:fillRect/>
          </a:stretch>
        </p:blipFill>
        <p:spPr bwMode="auto">
          <a:xfrm>
            <a:off x="5580112" y="784449"/>
            <a:ext cx="3419872" cy="221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29561" y="188640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“triple alpha” process</a:t>
            </a:r>
            <a:endParaRPr lang="en-GB" sz="2000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he4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508103" y="3356992"/>
            <a:ext cx="3427581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 descr="D:\astro\stellar_evolution\redgiant.jpg"/>
          <p:cNvPicPr>
            <a:picLocks noChangeAspect="1" noChangeArrowheads="1"/>
          </p:cNvPicPr>
          <p:nvPr/>
        </p:nvPicPr>
        <p:blipFill>
          <a:blip r:embed="rId4" cstate="print"/>
          <a:srcRect t="20583"/>
          <a:stretch>
            <a:fillRect/>
          </a:stretch>
        </p:blipFill>
        <p:spPr bwMode="auto">
          <a:xfrm>
            <a:off x="179511" y="188640"/>
            <a:ext cx="8842119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astro\stars\pn_ngc6751.jpg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t="18520" b="23899"/>
          <a:stretch>
            <a:fillRect/>
          </a:stretch>
        </p:blipFill>
        <p:spPr bwMode="auto">
          <a:xfrm>
            <a:off x="323528" y="44624"/>
            <a:ext cx="8496944" cy="6116123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9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://scientists1.pbworks.com/f/1273526966/Atom_diagram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1412776"/>
            <a:ext cx="4536504" cy="4536504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8640"/>
            <a:ext cx="7038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nternational Year of Chemistry, 2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403648" cy="1486216"/>
          </a:xfrm>
          <a:prstGeom prst="rect">
            <a:avLst/>
          </a:prstGeom>
          <a:noFill/>
        </p:spPr>
      </p:pic>
      <p:pic>
        <p:nvPicPr>
          <p:cNvPr id="6149" name="Picture 5" descr="Ernest Rutherf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574612"/>
            <a:ext cx="2499668" cy="3366556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8" name="Picture 19" descr="media_32250_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72000" y="5013176"/>
            <a:ext cx="4230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“All science is either physics or stamp collecting”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5" name="Object 2"/>
          <p:cNvGraphicFramePr>
            <a:graphicFrameLocks noChangeAspect="1"/>
          </p:cNvGraphicFramePr>
          <p:nvPr/>
        </p:nvGraphicFramePr>
        <p:xfrm>
          <a:off x="3347864" y="386680"/>
          <a:ext cx="5543550" cy="5562600"/>
        </p:xfrm>
        <a:graphic>
          <a:graphicData uri="http://schemas.openxmlformats.org/presentationml/2006/ole">
            <p:oleObj spid="_x0000_s88065" name="Bitmap Image" r:id="rId3" imgW="5544324" imgH="5563377" progId="PBrush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332656"/>
            <a:ext cx="374333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Inside a very massive star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conditions are hot and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dense enough to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fuse even heavier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elements,</a:t>
            </a:r>
          </a:p>
          <a:p>
            <a:endParaRPr lang="en-GB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 the way up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GB" sz="24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Iron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0" name="Picture 19" descr="media_32250_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5" name="Picture 19" descr="media_32250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7042" name="Picture 2" descr="http://tap.iop.org/atoms/fission/528/img_full_4728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883731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0" name="Picture 19" descr="media_32250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3186" name="Picture 2" descr="http://astronomy.swin.edu.au/cms/imagedb/albums/userpics/core-collaps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8849172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0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crab_explosio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5576" y="332656"/>
            <a:ext cx="7704856" cy="5778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10" name="Picture 19" descr="media_32250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5234" name="Picture 2" descr="http://www.indiatalkies.com/images/crab-nebula1645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0"/>
            <a:ext cx="6264696" cy="6233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physics.umt.edu/astr364/Cas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08912" cy="6030308"/>
          </a:xfrm>
          <a:prstGeom prst="rect">
            <a:avLst/>
          </a:prstGeom>
          <a:noFill/>
        </p:spPr>
      </p:pic>
      <p:grpSp>
        <p:nvGrpSpPr>
          <p:cNvPr id="8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9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apod.nasa.gov/apod/image/0912/filaments_iac_big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8000"/>
          </a:blip>
          <a:srcRect/>
          <a:stretch>
            <a:fillRect/>
          </a:stretch>
        </p:blipFill>
        <p:spPr bwMode="auto">
          <a:xfrm>
            <a:off x="155575" y="172402"/>
            <a:ext cx="8815232" cy="5704870"/>
          </a:xfrm>
          <a:prstGeom prst="rect">
            <a:avLst/>
          </a:prstGeom>
          <a:noFill/>
        </p:spPr>
      </p:pic>
      <p:grpSp>
        <p:nvGrpSpPr>
          <p:cNvPr id="3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Irn Bru Adver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87624" y="404664"/>
            <a:ext cx="6684101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pload.wikimedia.org/wikipedia/commons/6/62/Starsinthe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73428" cy="5616624"/>
          </a:xfrm>
          <a:prstGeom prst="rect">
            <a:avLst/>
          </a:prstGeom>
          <a:noFill/>
        </p:spPr>
      </p:pic>
      <p:grpSp>
        <p:nvGrpSpPr>
          <p:cNvPr id="8" name="Group 8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9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</a:rPr>
                <a:t>Thurso</a:t>
              </a:r>
              <a:r>
                <a:rPr lang="en-GB" sz="1400" dirty="0" smtClean="0">
                  <a:solidFill>
                    <a:schemeClr val="bg1"/>
                  </a:solidFill>
                </a:rPr>
                <a:t> High School, Oct 2011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ptable.com/Images/periodic%20t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56" y="116632"/>
            <a:ext cx="8100392" cy="6075294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3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radcliffe_element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71600" y="404664"/>
            <a:ext cx="72008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i165.photobucket.com/albums/u51/Invader_Xan/astronomers-periodic-t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03312" cy="5850254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4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feinuniverse.org/images/91080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9148"/>
            <a:ext cx="4248472" cy="6056156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179512" y="6309320"/>
            <a:ext cx="8812088" cy="451793"/>
            <a:chOff x="179512" y="6309320"/>
            <a:chExt cx="8812088" cy="451793"/>
          </a:xfrm>
        </p:grpSpPr>
        <p:pic>
          <p:nvPicPr>
            <p:cNvPr id="8" name="Picture 19" descr="media_32250_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309320"/>
              <a:ext cx="11699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3025" y="6337572"/>
              <a:ext cx="1298575" cy="33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419872" y="6453336"/>
              <a:ext cx="243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tx1"/>
                  </a:solidFill>
                </a:rPr>
                <a:t>Thurso</a:t>
              </a:r>
              <a:r>
                <a:rPr lang="en-GB" sz="1400" dirty="0" smtClean="0">
                  <a:solidFill>
                    <a:schemeClr val="tx1"/>
                  </a:solidFill>
                </a:rPr>
                <a:t> High School, Oct 2011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5503</TotalTime>
  <Words>462</Words>
  <Application>Microsoft Office PowerPoint</Application>
  <PresentationFormat>On-screen Show (4:3)</PresentationFormat>
  <Paragraphs>99</Paragraphs>
  <Slides>58</Slides>
  <Notes>3</Notes>
  <HiddenSlides>0</HiddenSlides>
  <MMClips>13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</dc:creator>
  <cp:lastModifiedBy>Martin</cp:lastModifiedBy>
  <cp:revision>407</cp:revision>
  <dcterms:created xsi:type="dcterms:W3CDTF">1999-10-30T12:16:50Z</dcterms:created>
  <dcterms:modified xsi:type="dcterms:W3CDTF">2011-10-09T19:22:56Z</dcterms:modified>
</cp:coreProperties>
</file>