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charts/chart1.xml" ContentType="application/vnd.openxmlformats-officedocument.drawingml.chart+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9144000" cy="5143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D2CFDA"/>
          </a:solidFill>
        </a:fill>
      </a:tcStyle>
    </a:wholeTbl>
    <a:band2H>
      <a:tcTxStyle b="def" i="def"/>
      <a:tcStyle>
        <a:tcBdr/>
        <a:fill>
          <a:solidFill>
            <a:srgbClr val="EAE9ED"/>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1"/>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1"/>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1"/>
          </a:solidFill>
        </a:fill>
      </a:tcStyle>
    </a:firstRow>
  </a:tblStyle>
  <a:tblStyle styleId="{C7B018BB-80A7-4F77-B60F-C8B233D01FF8}"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EDCBCB"/>
          </a:solidFill>
        </a:fill>
      </a:tcStyle>
    </a:wholeTbl>
    <a:band2H>
      <a:tcTxStyle b="def" i="def"/>
      <a:tcStyle>
        <a:tcBdr/>
        <a:fill>
          <a:solidFill>
            <a:srgbClr val="F6E7E7"/>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3"/>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3"/>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3"/>
          </a:solidFill>
        </a:fill>
      </a:tcStyle>
    </a:firstRow>
  </a:tblStyle>
  <a:tblStyle styleId="{EEE7283C-3CF3-47DC-8721-378D4A62B228}"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CFCACB"/>
          </a:solidFill>
        </a:fill>
      </a:tcStyle>
    </a:wholeTbl>
    <a:band2H>
      <a:tcTxStyle b="def" i="def"/>
      <a:tcStyle>
        <a:tcBdr/>
        <a:fill>
          <a:solidFill>
            <a:srgbClr val="E8E6E7"/>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6"/>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6"/>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chemeClr val="accent6"/>
          </a:solidFill>
        </a:fill>
      </a:tcStyle>
    </a:firstRow>
  </a:tblStyle>
  <a:tblStyle styleId="{CF821DB8-F4EB-4A41-A1BA-3FCAFE7338EE}" styleName="">
    <a:tblBg/>
    <a:wholeTbl>
      <a:tcTxStyle b="off" i="off">
        <a:fontRef idx="major">
          <a:srgbClr val="002542"/>
        </a:fontRef>
        <a:srgbClr val="00254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b="def" i="def"/>
      <a:tcStyle>
        <a:tcBdr/>
        <a:fill>
          <a:solidFill>
            <a:srgbClr val="FFFFFE"/>
          </a:solidFill>
        </a:fill>
      </a:tcStyle>
    </a:band2H>
    <a:firstCol>
      <a:tcTxStyle b="on" i="off">
        <a:fontRef idx="major">
          <a:srgbClr val="FFFFFE"/>
        </a:fontRef>
        <a:srgbClr val="FFFFF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2542"/>
        </a:fontRef>
        <a:srgbClr val="002542"/>
      </a:tcTxStyle>
      <a:tcStyle>
        <a:tcBdr>
          <a:left>
            <a:ln w="12700" cap="flat">
              <a:noFill/>
              <a:miter lim="400000"/>
            </a:ln>
          </a:left>
          <a:right>
            <a:ln w="12700" cap="flat">
              <a:noFill/>
              <a:miter lim="400000"/>
            </a:ln>
          </a:right>
          <a:top>
            <a:ln w="50800" cap="flat">
              <a:solidFill>
                <a:srgbClr val="002542"/>
              </a:solidFill>
              <a:prstDash val="solid"/>
              <a:round/>
            </a:ln>
          </a:top>
          <a:bottom>
            <a:ln w="25400" cap="flat">
              <a:solidFill>
                <a:srgbClr val="002542"/>
              </a:solidFill>
              <a:prstDash val="solid"/>
              <a:round/>
            </a:ln>
          </a:bottom>
          <a:insideH>
            <a:ln w="12700" cap="flat">
              <a:noFill/>
              <a:miter lim="400000"/>
            </a:ln>
          </a:insideH>
          <a:insideV>
            <a:ln w="12700" cap="flat">
              <a:noFill/>
              <a:miter lim="400000"/>
            </a:ln>
          </a:insideV>
        </a:tcBdr>
        <a:fill>
          <a:solidFill>
            <a:srgbClr val="FFFFFE"/>
          </a:solidFill>
        </a:fill>
      </a:tcStyle>
    </a:lastRow>
    <a:firstRow>
      <a:tcTxStyle b="on" i="off">
        <a:fontRef idx="major">
          <a:srgbClr val="FFFFFE"/>
        </a:fontRef>
        <a:srgbClr val="FFFFFE"/>
      </a:tcTxStyle>
      <a:tcStyle>
        <a:tcBdr>
          <a:left>
            <a:ln w="12700" cap="flat">
              <a:noFill/>
              <a:miter lim="400000"/>
            </a:ln>
          </a:left>
          <a:right>
            <a:ln w="12700" cap="flat">
              <a:noFill/>
              <a:miter lim="400000"/>
            </a:ln>
          </a:right>
          <a:top>
            <a:ln w="25400" cap="flat">
              <a:solidFill>
                <a:srgbClr val="002542"/>
              </a:solidFill>
              <a:prstDash val="solid"/>
              <a:round/>
            </a:ln>
          </a:top>
          <a:bottom>
            <a:ln w="25400" cap="flat">
              <a:solidFill>
                <a:srgbClr val="002542"/>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2542"/>
        </a:fontRef>
        <a:srgbClr val="002542"/>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CACBCD"/>
          </a:solidFill>
        </a:fill>
      </a:tcStyle>
    </a:wholeTbl>
    <a:band2H>
      <a:tcTxStyle b="def" i="def"/>
      <a:tcStyle>
        <a:tcBdr/>
        <a:fill>
          <a:solidFill>
            <a:srgbClr val="E6E7E8"/>
          </a:solidFill>
        </a:fill>
      </a:tcStyle>
    </a:band2H>
    <a:firstCol>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002542"/>
          </a:solidFill>
        </a:fill>
      </a:tcStyle>
    </a:firstCol>
    <a:la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38100" cap="flat">
              <a:solidFill>
                <a:srgbClr val="FFFFFE"/>
              </a:solidFill>
              <a:prstDash val="solid"/>
              <a:round/>
            </a:ln>
          </a:top>
          <a:bottom>
            <a:ln w="127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002542"/>
          </a:solidFill>
        </a:fill>
      </a:tcStyle>
    </a:lastRow>
    <a:firstRow>
      <a:tcTxStyle b="on" i="off">
        <a:fontRef idx="major">
          <a:srgbClr val="FFFFFE"/>
        </a:fontRef>
        <a:srgbClr val="FFFFFE"/>
      </a:tcTxStyle>
      <a:tcStyle>
        <a:tcBdr>
          <a:left>
            <a:ln w="12700" cap="flat">
              <a:solidFill>
                <a:srgbClr val="FFFFFE"/>
              </a:solidFill>
              <a:prstDash val="solid"/>
              <a:round/>
            </a:ln>
          </a:left>
          <a:right>
            <a:ln w="12700" cap="flat">
              <a:solidFill>
                <a:srgbClr val="FFFFFE"/>
              </a:solidFill>
              <a:prstDash val="solid"/>
              <a:round/>
            </a:ln>
          </a:right>
          <a:top>
            <a:ln w="12700" cap="flat">
              <a:solidFill>
                <a:srgbClr val="FFFFFE"/>
              </a:solidFill>
              <a:prstDash val="solid"/>
              <a:round/>
            </a:ln>
          </a:top>
          <a:bottom>
            <a:ln w="38100" cap="flat">
              <a:solidFill>
                <a:srgbClr val="FFFFFE"/>
              </a:solidFill>
              <a:prstDash val="solid"/>
              <a:round/>
            </a:ln>
          </a:bottom>
          <a:insideH>
            <a:ln w="12700" cap="flat">
              <a:solidFill>
                <a:srgbClr val="FFFFFE"/>
              </a:solidFill>
              <a:prstDash val="solid"/>
              <a:round/>
            </a:ln>
          </a:insideH>
          <a:insideV>
            <a:ln w="12700" cap="flat">
              <a:solidFill>
                <a:srgbClr val="FFFFFE"/>
              </a:solidFill>
              <a:prstDash val="solid"/>
              <a:round/>
            </a:ln>
          </a:insideV>
        </a:tcBdr>
        <a:fill>
          <a:solidFill>
            <a:srgbClr val="002542"/>
          </a:solidFill>
        </a:fill>
      </a:tcStyle>
    </a:firstRow>
  </a:tblStyle>
  <a:tblStyle styleId="{2708684C-4D16-4618-839F-0558EEFCDFE6}" styleName="">
    <a:tblBg/>
    <a:wholeTbl>
      <a:tcTxStyle b="off"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12700" cap="flat">
              <a:solidFill>
                <a:srgbClr val="002542"/>
              </a:solidFill>
              <a:prstDash val="solid"/>
              <a:round/>
            </a:ln>
          </a:top>
          <a:bottom>
            <a:ln w="127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solidFill>
            <a:srgbClr val="002542">
              <a:alpha val="20000"/>
            </a:srgbClr>
          </a:solidFill>
        </a:fill>
      </a:tcStyle>
    </a:wholeTbl>
    <a:band2H>
      <a:tcTxStyle b="def" i="def"/>
      <a:tcStyle>
        <a:tcBdr/>
        <a:fill>
          <a:solidFill>
            <a:srgbClr val="FFFFFF"/>
          </a:solidFill>
        </a:fill>
      </a:tcStyle>
    </a:band2H>
    <a:firstCol>
      <a:tcTxStyle b="on"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12700" cap="flat">
              <a:solidFill>
                <a:srgbClr val="002542"/>
              </a:solidFill>
              <a:prstDash val="solid"/>
              <a:round/>
            </a:ln>
          </a:top>
          <a:bottom>
            <a:ln w="127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solidFill>
            <a:srgbClr val="002542">
              <a:alpha val="20000"/>
            </a:srgbClr>
          </a:solidFill>
        </a:fill>
      </a:tcStyle>
    </a:firstCol>
    <a:lastRow>
      <a:tcTxStyle b="on"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50800" cap="flat">
              <a:solidFill>
                <a:srgbClr val="002542"/>
              </a:solidFill>
              <a:prstDash val="solid"/>
              <a:round/>
            </a:ln>
          </a:top>
          <a:bottom>
            <a:ln w="127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noFill/>
        </a:fill>
      </a:tcStyle>
    </a:lastRow>
    <a:firstRow>
      <a:tcTxStyle b="on" i="off">
        <a:fontRef idx="major">
          <a:srgbClr val="002542"/>
        </a:fontRef>
        <a:srgbClr val="002542"/>
      </a:tcTxStyle>
      <a:tcStyle>
        <a:tcBdr>
          <a:left>
            <a:ln w="12700" cap="flat">
              <a:solidFill>
                <a:srgbClr val="002542"/>
              </a:solidFill>
              <a:prstDash val="solid"/>
              <a:round/>
            </a:ln>
          </a:left>
          <a:right>
            <a:ln w="12700" cap="flat">
              <a:solidFill>
                <a:srgbClr val="002542"/>
              </a:solidFill>
              <a:prstDash val="solid"/>
              <a:round/>
            </a:ln>
          </a:right>
          <a:top>
            <a:ln w="12700" cap="flat">
              <a:solidFill>
                <a:srgbClr val="002542"/>
              </a:solidFill>
              <a:prstDash val="solid"/>
              <a:round/>
            </a:ln>
          </a:top>
          <a:bottom>
            <a:ln w="25400" cap="flat">
              <a:solidFill>
                <a:srgbClr val="002542"/>
              </a:solidFill>
              <a:prstDash val="solid"/>
              <a:round/>
            </a:ln>
          </a:bottom>
          <a:insideH>
            <a:ln w="12700" cap="flat">
              <a:solidFill>
                <a:srgbClr val="002542"/>
              </a:solidFill>
              <a:prstDash val="solid"/>
              <a:round/>
            </a:ln>
          </a:insideH>
          <a:insideV>
            <a:ln w="12700" cap="flat">
              <a:solidFill>
                <a:srgbClr val="002542"/>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charts/_rels/chart1.xml.rels><?xml version="1.0" encoding="UTF-8" standalone="yes"?><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0852891"/>
          <c:y val="0.120861"/>
          <c:w val="0.535098"/>
          <c:h val="0.745777"/>
        </c:manualLayout>
      </c:layout>
      <c:pieChart>
        <c:varyColors val="0"/>
        <c:ser>
          <c:idx val="0"/>
          <c:order val="0"/>
          <c:tx>
            <c:strRef>
              <c:f>Sheet1!$A$2</c:f>
              <c:strCache>
                <c:ptCount val="1"/>
                <c:pt idx="0">
                  <c:v/>
                </c:pt>
              </c:strCache>
            </c:strRef>
          </c:tx>
          <c:spPr>
            <a:gradFill flip="none" rotWithShape="1">
              <a:gsLst>
                <a:gs pos="0">
                  <a:srgbClr val="5F4C93"/>
                </a:gs>
                <a:gs pos="100000">
                  <a:srgbClr val="BBB0E0"/>
                </a:gs>
              </a:gsLst>
              <a:lin ang="16200000" scaled="0"/>
            </a:gradFill>
            <a:ln w="12700" cap="flat">
              <a:noFill/>
              <a:miter lim="400000"/>
            </a:ln>
            <a:effectLst>
              <a:outerShdw sx="100000" sy="100000" kx="0" ky="0" algn="tl" rotWithShape="1" blurRad="38100" dist="23000" dir="5400000">
                <a:srgbClr val="000000">
                  <a:alpha val="35000"/>
                </a:srgbClr>
              </a:outerShdw>
            </a:effectLst>
          </c:spPr>
          <c:explosion val="0"/>
          <c:dPt>
            <c:idx val="0"/>
            <c:explosion val="0"/>
            <c:spPr>
              <a:gradFill flip="none" rotWithShape="1">
                <a:gsLst>
                  <a:gs pos="0">
                    <a:srgbClr val="5F4C93"/>
                  </a:gs>
                  <a:gs pos="100000">
                    <a:srgbClr val="BBB0E0"/>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1"/>
            <c:explosion val="0"/>
            <c:spPr>
              <a:gradFill flip="none" rotWithShape="1">
                <a:gsLst>
                  <a:gs pos="0">
                    <a:srgbClr val="990068"/>
                  </a:gs>
                  <a:gs pos="100000">
                    <a:srgbClr val="EA9FC4"/>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2"/>
            <c:explosion val="0"/>
            <c:spPr>
              <a:gradFill flip="none" rotWithShape="1">
                <a:gsLst>
                  <a:gs pos="0">
                    <a:srgbClr val="EA0106"/>
                  </a:gs>
                  <a:gs pos="100000">
                    <a:schemeClr val="accent3">
                      <a:hueOff val="62918"/>
                      <a:satOff val="23829"/>
                      <a:lumOff val="36123"/>
                    </a:schemeClr>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3"/>
            <c:explosion val="0"/>
            <c:spPr>
              <a:gradFill flip="none" rotWithShape="1">
                <a:gsLst>
                  <a:gs pos="0">
                    <a:srgbClr val="463187"/>
                  </a:gs>
                  <a:gs pos="100000">
                    <a:srgbClr val="B5ADDC"/>
                  </a:gs>
                </a:gsLst>
                <a:lin ang="16200000" scaled="0"/>
              </a:gradFill>
              <a:ln w="12700" cap="flat">
                <a:noFill/>
                <a:miter lim="400000"/>
              </a:ln>
              <a:effectLst>
                <a:outerShdw sx="100000" sy="100000" kx="0" ky="0" algn="tl" rotWithShape="1" blurRad="38100" dist="23000" dir="5400000">
                  <a:srgbClr val="000000">
                    <a:alpha val="35000"/>
                  </a:srgbClr>
                </a:outerShdw>
              </a:effectLst>
            </c:spPr>
          </c:dPt>
          <c:dPt>
            <c:idx val="4"/>
            <c:explosion val="0"/>
            <c:spPr>
              <a:gradFill flip="none" rotWithShape="1">
                <a:gsLst>
                  <a:gs pos="0">
                    <a:schemeClr val="accent5"/>
                  </a:gs>
                  <a:gs pos="100000">
                    <a:srgbClr val="B6C1BA"/>
                  </a:gs>
                </a:gsLst>
                <a:lin ang="16200000" scaled="0"/>
              </a:gradFill>
              <a:ln w="12700" cap="flat">
                <a:noFill/>
                <a:miter lim="400000"/>
              </a:ln>
              <a:effectLst>
                <a:outerShdw sx="100000" sy="100000" kx="0" ky="0" algn="tl" rotWithShape="1" blurRad="38100" dist="23000" dir="5400000">
                  <a:srgbClr val="000000">
                    <a:alpha val="35000"/>
                  </a:srgbClr>
                </a:outerShdw>
              </a:effectLst>
            </c:spPr>
          </c:dPt>
          <c:dLbls>
            <c:dLbl>
              <c:idx val="0"/>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1"/>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2"/>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3"/>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dLbl>
            <c:dLbl>
              <c:idx val="4"/>
              <c:numFmt formatCode="0.0%" sourceLinked="0"/>
              <c:txPr>
                <a:bodyPr/>
                <a:lstStyle/>
                <a:p>
                  <a:pPr>
                    <a:defRPr b="0" i="0" strike="noStrike" sz="1800" u="none">
                      <a:solidFill>
                        <a:srgbClr val="002542"/>
                      </a:solidFill>
                      <a:latin typeface="Calibri"/>
                    </a:defRPr>
                  </a:pPr>
                </a:p>
              </c:txPr>
              <c:dLblPos val="outEnd"/>
              <c:showLegendKey val="0"/>
              <c:showVal val="0"/>
              <c:showCatName val="0"/>
              <c:showSerName val="0"/>
              <c:showPercent val="1"/>
              <c:showBubbleSize val="0"/>
            </c:dLbl>
            <c:numFmt formatCode="0.0%" sourceLinked="0"/>
            <c:txPr>
              <a:bodyPr/>
              <a:lstStyle/>
              <a:p>
                <a:pPr>
                  <a:defRPr b="0" i="0" strike="noStrike" sz="1800" u="none">
                    <a:solidFill>
                      <a:srgbClr val="002542"/>
                    </a:solidFill>
                    <a:latin typeface="Calibri"/>
                  </a:defRPr>
                </a:pPr>
              </a:p>
            </c:txPr>
            <c:dLblPos val="inEnd"/>
            <c:showLegendKey val="0"/>
            <c:showVal val="0"/>
            <c:showCatName val="0"/>
            <c:showSerName val="0"/>
            <c:showPercent val="1"/>
            <c:showBubbleSize val="0"/>
            <c:showLeaderLines val="1"/>
            <c:leaderLines>
              <c:spPr>
                <a:noFill/>
                <a:ln w="9525" cap="flat">
                  <a:solidFill>
                    <a:srgbClr val="002440"/>
                  </a:solidFill>
                  <a:prstDash val="solid"/>
                  <a:round/>
                </a:ln>
                <a:effectLst/>
              </c:spPr>
            </c:leaderLines>
          </c:dLbls>
          <c:cat>
            <c:strRef>
              <c:f>Sheet1!$B$1:$F$1</c:f>
              <c:strCache>
                <c:ptCount val="5"/>
                <c:pt idx="0">
                  <c:v>UK</c:v>
                </c:pt>
                <c:pt idx="1">
                  <c:v>Europe</c:v>
                </c:pt>
                <c:pt idx="2">
                  <c:v>North America</c:v>
                </c:pt>
                <c:pt idx="3">
                  <c:v>Asia Pacific</c:v>
                </c:pt>
                <c:pt idx="4">
                  <c:v>Rest of World</c:v>
                </c:pt>
              </c:strCache>
            </c:strRef>
          </c:cat>
          <c:val>
            <c:numRef>
              <c:f>Sheet1!$B$2:$F$2</c:f>
              <c:numCache>
                <c:ptCount val="5"/>
                <c:pt idx="0">
                  <c:v>0.715000</c:v>
                </c:pt>
                <c:pt idx="1">
                  <c:v>0.115000</c:v>
                </c:pt>
                <c:pt idx="2">
                  <c:v>0.087000</c:v>
                </c:pt>
                <c:pt idx="3">
                  <c:v>0.063000</c:v>
                </c:pt>
                <c:pt idx="4">
                  <c:v>0.020000</c:v>
                </c:pt>
              </c:numCache>
            </c:numRef>
          </c:val>
        </c:ser>
        <c:firstSliceAng val="0"/>
      </c:pieChart>
      <c:spPr>
        <a:noFill/>
        <a:ln w="12700" cap="flat">
          <a:noFill/>
          <a:miter lim="400000"/>
        </a:ln>
        <a:effectLst/>
      </c:spPr>
    </c:plotArea>
    <c:legend>
      <c:legendPos val="r"/>
      <c:layout>
        <c:manualLayout>
          <c:xMode val="edge"/>
          <c:yMode val="edge"/>
          <c:x val="0.614545"/>
          <c:y val="0.30464"/>
          <c:w val="0.385455"/>
          <c:h val="0.383457"/>
        </c:manualLayout>
      </c:layout>
      <c:overlay val="1"/>
      <c:spPr>
        <a:noFill/>
        <a:ln w="12700" cap="flat">
          <a:noFill/>
          <a:miter lim="400000"/>
        </a:ln>
        <a:effectLst/>
      </c:spPr>
      <c:txPr>
        <a:bodyPr rot="0"/>
        <a:lstStyle/>
        <a:p>
          <a:pPr>
            <a:defRPr b="0" i="0" strike="noStrike" sz="1800" u="none">
              <a:solidFill>
                <a:srgbClr val="002542"/>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ph type="sldImg"/>
          </p:nvPr>
        </p:nvSpPr>
        <p:spPr>
          <a:xfrm>
            <a:off x="1143000" y="685800"/>
            <a:ext cx="4572000" cy="3429000"/>
          </a:xfrm>
          <a:prstGeom prst="rect">
            <a:avLst/>
          </a:prstGeom>
        </p:spPr>
        <p:txBody>
          <a:bodyPr/>
          <a:lstStyle/>
          <a:p>
            <a:pPr/>
          </a:p>
        </p:txBody>
      </p:sp>
      <p:sp>
        <p:nvSpPr>
          <p:cNvPr id="32" name="Shape 3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sldImg"/>
          </p:nvPr>
        </p:nvSpPr>
        <p:spPr>
          <a:prstGeom prst="rect">
            <a:avLst/>
          </a:prstGeom>
        </p:spPr>
        <p:txBody>
          <a:bodyPr/>
          <a:lstStyle/>
          <a:p>
            <a:pPr/>
          </a:p>
        </p:txBody>
      </p:sp>
      <p:sp>
        <p:nvSpPr>
          <p:cNvPr id="44" name="Shape 44"/>
          <p:cNvSpPr/>
          <p:nvPr>
            <p:ph type="body" sz="quarter" idx="1"/>
          </p:nvPr>
        </p:nvSpPr>
        <p:spPr>
          <a:prstGeom prst="rect">
            <a:avLst/>
          </a:prstGeom>
        </p:spPr>
        <p:txBody>
          <a:bodyPr/>
          <a:lstStyle/>
          <a:p>
            <a:pPr/>
            <a:r>
              <a:t>Please provide introduction including headline USPs that distinguish the University of Glasgow from other universities and emphasise why students should pick UofG.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nd Content">
    <p:spTree>
      <p:nvGrpSpPr>
        <p:cNvPr id="1" name=""/>
        <p:cNvGrpSpPr/>
        <p:nvPr/>
      </p:nvGrpSpPr>
      <p:grpSpPr>
        <a:xfrm>
          <a:off x="0" y="0"/>
          <a:ext cx="0" cy="0"/>
          <a:chOff x="0" y="0"/>
          <a:chExt cx="0" cy="0"/>
        </a:xfrm>
      </p:grpSpPr>
      <p:sp>
        <p:nvSpPr>
          <p:cNvPr id="14" name="Title Text"/>
          <p:cNvSpPr txBox="1"/>
          <p:nvPr>
            <p:ph type="title"/>
          </p:nvPr>
        </p:nvSpPr>
        <p:spPr>
          <a:prstGeom prst="rect">
            <a:avLst/>
          </a:prstGeom>
        </p:spPr>
        <p:txBody>
          <a:bodyPr/>
          <a:lstStyle/>
          <a:p>
            <a:pPr/>
            <a:r>
              <a:t>Title Text</a:t>
            </a:r>
          </a:p>
        </p:txBody>
      </p:sp>
      <p:sp>
        <p:nvSpPr>
          <p:cNvPr id="15"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2">
    <p:spTree>
      <p:nvGrpSpPr>
        <p:cNvPr id="1" name=""/>
        <p:cNvGrpSpPr/>
        <p:nvPr/>
      </p:nvGrpSpPr>
      <p:grpSpPr>
        <a:xfrm>
          <a:off x="0" y="0"/>
          <a:ext cx="0" cy="0"/>
          <a:chOff x="0" y="0"/>
          <a:chExt cx="0" cy="0"/>
        </a:xfrm>
      </p:grpSpPr>
      <p:sp>
        <p:nvSpPr>
          <p:cNvPr id="23" name="Title Text"/>
          <p:cNvSpPr txBox="1"/>
          <p:nvPr>
            <p:ph type="title"/>
          </p:nvPr>
        </p:nvSpPr>
        <p:spPr>
          <a:prstGeom prst="rect">
            <a:avLst/>
          </a:prstGeom>
        </p:spPr>
        <p:txBody>
          <a:bodyPr/>
          <a:lstStyle/>
          <a:p>
            <a:pPr/>
            <a:r>
              <a:t>Title Text</a:t>
            </a:r>
          </a:p>
        </p:txBody>
      </p:sp>
      <p:sp>
        <p:nvSpPr>
          <p:cNvPr id="24" name="Body Level One…"/>
          <p:cNvSpPr txBox="1"/>
          <p:nvPr>
            <p:ph type="body" sz="half"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E"/>
        </a:solidFill>
      </p:bgPr>
    </p:bg>
    <p:spTree>
      <p:nvGrpSpPr>
        <p:cNvPr id="1" name=""/>
        <p:cNvGrpSpPr/>
        <p:nvPr/>
      </p:nvGrpSpPr>
      <p:grpSpPr>
        <a:xfrm>
          <a:off x="0" y="0"/>
          <a:ext cx="0" cy="0"/>
          <a:chOff x="0" y="0"/>
          <a:chExt cx="0" cy="0"/>
        </a:xfrm>
      </p:grpSpPr>
      <p:sp>
        <p:nvSpPr>
          <p:cNvPr id="2" name="Rectangle 1"/>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3" name="Rectangle 3"/>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4" name="Rectangle 8"/>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5" name="Title Text"/>
          <p:cNvSpPr txBox="1"/>
          <p:nvPr>
            <p:ph type="title"/>
          </p:nvPr>
        </p:nvSpPr>
        <p:spPr>
          <a:xfrm>
            <a:off x="539550" y="1203599"/>
            <a:ext cx="3744420" cy="50405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Title Text</a:t>
            </a:r>
          </a:p>
        </p:txBody>
      </p:sp>
      <p:sp>
        <p:nvSpPr>
          <p:cNvPr id="6" name="Body Level One…"/>
          <p:cNvSpPr txBox="1"/>
          <p:nvPr>
            <p:ph type="body" idx="1"/>
          </p:nvPr>
        </p:nvSpPr>
        <p:spPr>
          <a:xfrm>
            <a:off x="539550" y="1851671"/>
            <a:ext cx="3744420" cy="30963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6279546" y="4632643"/>
            <a:ext cx="273654" cy="269239"/>
          </a:xfrm>
          <a:prstGeom prst="rect">
            <a:avLst/>
          </a:prstGeom>
          <a:ln w="12700">
            <a:miter lim="400000"/>
          </a:ln>
        </p:spPr>
        <p:txBody>
          <a:bodyPr wrap="none" lIns="45718" tIns="45718" rIns="45718" bIns="45718" anchor="ctr">
            <a:spAutoFit/>
          </a:bodyPr>
          <a:lstStyle>
            <a:lvl1pPr algn="r">
              <a:defRPr sz="1200">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1pPr>
      <a:lvl2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2pPr>
      <a:lvl3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3pPr>
      <a:lvl4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4pPr>
      <a:lvl5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5pPr>
      <a:lvl6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6pPr>
      <a:lvl7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7pPr>
      <a:lvl8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8pPr>
      <a:lvl9pPr marL="0" marR="0" indent="0" algn="l" defTabSz="914400" rtl="0" latinLnBrk="0">
        <a:lnSpc>
          <a:spcPct val="90000"/>
        </a:lnSpc>
        <a:spcBef>
          <a:spcPts val="0"/>
        </a:spcBef>
        <a:spcAft>
          <a:spcPts val="0"/>
        </a:spcAft>
        <a:buClrTx/>
        <a:buSzTx/>
        <a:buFontTx/>
        <a:buNone/>
        <a:tabLst/>
        <a:defRPr b="1" baseline="0" cap="none" i="0" spc="-10" strike="noStrike" sz="2400" u="none">
          <a:ln>
            <a:noFill/>
          </a:ln>
          <a:solidFill>
            <a:srgbClr val="003560"/>
          </a:solidFill>
          <a:uFillTx/>
          <a:latin typeface="+mn-lt"/>
          <a:ea typeface="+mn-ea"/>
          <a:cs typeface="+mn-cs"/>
          <a:sym typeface="Helvetica"/>
        </a:defRPr>
      </a:lvl9pPr>
    </p:titleStyle>
    <p:bodyStyle>
      <a:lvl1pPr marL="342900" marR="0" indent="-342900" algn="l" defTabSz="914400" rtl="0" latinLnBrk="0">
        <a:lnSpc>
          <a:spcPct val="100000"/>
        </a:lnSpc>
        <a:spcBef>
          <a:spcPts val="300"/>
        </a:spcBef>
        <a:spcAft>
          <a:spcPts val="0"/>
        </a:spcAft>
        <a:buClrTx/>
        <a:buSzTx/>
        <a:buFontTx/>
        <a:buNone/>
        <a:tabLst/>
        <a:defRPr b="0" baseline="0" cap="none" i="0" spc="0" strike="noStrike" sz="1400" u="none">
          <a:ln>
            <a:noFill/>
          </a:ln>
          <a:solidFill>
            <a:srgbClr val="003560"/>
          </a:solidFill>
          <a:uFillTx/>
          <a:latin typeface="Arial"/>
          <a:ea typeface="Arial"/>
          <a:cs typeface="Arial"/>
          <a:sym typeface="Arial"/>
        </a:defRPr>
      </a:lvl1pPr>
      <a:lvl2pPr marL="342900" marR="0" indent="0" algn="l" defTabSz="914400" rtl="0" latinLnBrk="0">
        <a:lnSpc>
          <a:spcPct val="100000"/>
        </a:lnSpc>
        <a:spcBef>
          <a:spcPts val="300"/>
        </a:spcBef>
        <a:spcAft>
          <a:spcPts val="0"/>
        </a:spcAft>
        <a:buClrTx/>
        <a:buSzTx/>
        <a:buFontTx/>
        <a:buNone/>
        <a:tabLst/>
        <a:defRPr b="0" baseline="0" cap="none" i="0" spc="0" strike="noStrike" sz="1400" u="none">
          <a:ln>
            <a:noFill/>
          </a:ln>
          <a:solidFill>
            <a:srgbClr val="003560"/>
          </a:solidFill>
          <a:uFillTx/>
          <a:latin typeface="Arial"/>
          <a:ea typeface="Arial"/>
          <a:cs typeface="Arial"/>
          <a:sym typeface="Arial"/>
        </a:defRPr>
      </a:lvl2pPr>
      <a:lvl3pPr marL="342900" marR="0" indent="0" algn="l" defTabSz="914400" rtl="0" latinLnBrk="0">
        <a:lnSpc>
          <a:spcPct val="100000"/>
        </a:lnSpc>
        <a:spcBef>
          <a:spcPts val="300"/>
        </a:spcBef>
        <a:spcAft>
          <a:spcPts val="0"/>
        </a:spcAft>
        <a:buClrTx/>
        <a:buSzTx/>
        <a:buFontTx/>
        <a:buNone/>
        <a:tabLst/>
        <a:defRPr b="0" baseline="0" cap="none" i="0" spc="0" strike="noStrike" sz="1400" u="none">
          <a:ln>
            <a:noFill/>
          </a:ln>
          <a:solidFill>
            <a:srgbClr val="003560"/>
          </a:solidFill>
          <a:uFillTx/>
          <a:latin typeface="Arial"/>
          <a:ea typeface="Arial"/>
          <a:cs typeface="Arial"/>
          <a:sym typeface="Arial"/>
        </a:defRPr>
      </a:lvl3pPr>
      <a:lvl4pPr marL="342900" marR="0" indent="0" algn="l" defTabSz="914400" rtl="0" latinLnBrk="0">
        <a:lnSpc>
          <a:spcPct val="100000"/>
        </a:lnSpc>
        <a:spcBef>
          <a:spcPts val="300"/>
        </a:spcBef>
        <a:spcAft>
          <a:spcPts val="0"/>
        </a:spcAft>
        <a:buClrTx/>
        <a:buSzTx/>
        <a:buFontTx/>
        <a:buNone/>
        <a:tabLst/>
        <a:defRPr b="0" baseline="0" cap="none" i="0" spc="0" strike="noStrike" sz="1400" u="none">
          <a:ln>
            <a:noFill/>
          </a:ln>
          <a:solidFill>
            <a:srgbClr val="003560"/>
          </a:solidFill>
          <a:uFillTx/>
          <a:latin typeface="Arial"/>
          <a:ea typeface="Arial"/>
          <a:cs typeface="Arial"/>
          <a:sym typeface="Arial"/>
        </a:defRPr>
      </a:lvl4pPr>
      <a:lvl5pPr marL="342900" marR="0" indent="0" algn="l" defTabSz="914400" rtl="0" latinLnBrk="0">
        <a:lnSpc>
          <a:spcPct val="100000"/>
        </a:lnSpc>
        <a:spcBef>
          <a:spcPts val="300"/>
        </a:spcBef>
        <a:spcAft>
          <a:spcPts val="0"/>
        </a:spcAft>
        <a:buClrTx/>
        <a:buSzTx/>
        <a:buFontTx/>
        <a:buNone/>
        <a:tabLst/>
        <a:defRPr b="0" baseline="0" cap="none" i="0" spc="0" strike="noStrike" sz="1400" u="none">
          <a:ln>
            <a:noFill/>
          </a:ln>
          <a:solidFill>
            <a:srgbClr val="003560"/>
          </a:solidFill>
          <a:uFillTx/>
          <a:latin typeface="Arial"/>
          <a:ea typeface="Arial"/>
          <a:cs typeface="Arial"/>
          <a:sym typeface="Arial"/>
        </a:defRPr>
      </a:lvl5pPr>
      <a:lvl6pPr marL="2486025" marR="0" indent="-200025" algn="l" defTabSz="914400" rtl="0" latinLnBrk="0">
        <a:lnSpc>
          <a:spcPct val="100000"/>
        </a:lnSpc>
        <a:spcBef>
          <a:spcPts val="300"/>
        </a:spcBef>
        <a:spcAft>
          <a:spcPts val="0"/>
        </a:spcAft>
        <a:buClrTx/>
        <a:buSzPct val="100000"/>
        <a:buFontTx/>
        <a:buChar char="»"/>
        <a:tabLst/>
        <a:defRPr b="0" baseline="0" cap="none" i="0" spc="0" strike="noStrike" sz="1400" u="none">
          <a:ln>
            <a:noFill/>
          </a:ln>
          <a:solidFill>
            <a:srgbClr val="003560"/>
          </a:solidFill>
          <a:uFillTx/>
          <a:latin typeface="Arial"/>
          <a:ea typeface="Arial"/>
          <a:cs typeface="Arial"/>
          <a:sym typeface="Arial"/>
        </a:defRPr>
      </a:lvl6pPr>
      <a:lvl7pPr marL="2943225" marR="0" indent="-200025" algn="l" defTabSz="914400" rtl="0" latinLnBrk="0">
        <a:lnSpc>
          <a:spcPct val="100000"/>
        </a:lnSpc>
        <a:spcBef>
          <a:spcPts val="300"/>
        </a:spcBef>
        <a:spcAft>
          <a:spcPts val="0"/>
        </a:spcAft>
        <a:buClrTx/>
        <a:buSzPct val="100000"/>
        <a:buFontTx/>
        <a:buChar char="»"/>
        <a:tabLst/>
        <a:defRPr b="0" baseline="0" cap="none" i="0" spc="0" strike="noStrike" sz="1400" u="none">
          <a:ln>
            <a:noFill/>
          </a:ln>
          <a:solidFill>
            <a:srgbClr val="003560"/>
          </a:solidFill>
          <a:uFillTx/>
          <a:latin typeface="Arial"/>
          <a:ea typeface="Arial"/>
          <a:cs typeface="Arial"/>
          <a:sym typeface="Arial"/>
        </a:defRPr>
      </a:lvl7pPr>
      <a:lvl8pPr marL="3400425" marR="0" indent="-200025" algn="l" defTabSz="914400" rtl="0" latinLnBrk="0">
        <a:lnSpc>
          <a:spcPct val="100000"/>
        </a:lnSpc>
        <a:spcBef>
          <a:spcPts val="300"/>
        </a:spcBef>
        <a:spcAft>
          <a:spcPts val="0"/>
        </a:spcAft>
        <a:buClrTx/>
        <a:buSzPct val="100000"/>
        <a:buFontTx/>
        <a:buChar char="»"/>
        <a:tabLst/>
        <a:defRPr b="0" baseline="0" cap="none" i="0" spc="0" strike="noStrike" sz="1400" u="none">
          <a:ln>
            <a:noFill/>
          </a:ln>
          <a:solidFill>
            <a:srgbClr val="003560"/>
          </a:solidFill>
          <a:uFillTx/>
          <a:latin typeface="Arial"/>
          <a:ea typeface="Arial"/>
          <a:cs typeface="Arial"/>
          <a:sym typeface="Arial"/>
        </a:defRPr>
      </a:lvl8pPr>
      <a:lvl9pPr marL="3857625" marR="0" indent="-200025" algn="l" defTabSz="914400" rtl="0" latinLnBrk="0">
        <a:lnSpc>
          <a:spcPct val="100000"/>
        </a:lnSpc>
        <a:spcBef>
          <a:spcPts val="300"/>
        </a:spcBef>
        <a:spcAft>
          <a:spcPts val="0"/>
        </a:spcAft>
        <a:buClrTx/>
        <a:buSzPct val="100000"/>
        <a:buFontTx/>
        <a:buChar char="»"/>
        <a:tabLst/>
        <a:defRPr b="0" baseline="0" cap="none" i="0" spc="0" strike="noStrike" sz="1400" u="none">
          <a:ln>
            <a:noFill/>
          </a:ln>
          <a:solidFill>
            <a:srgbClr val="00356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hyperlink" Target="mailto:physics-ugadmissions@glasgow.ac.uk" TargetMode="External"/><Relationship Id="rId4" Type="http://schemas.openxmlformats.org/officeDocument/2006/relationships/hyperlink" Target="mailto:astronomy-ugadmissions@glasgow.ac.uk"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9.jpeg"/><Relationship Id="rId4" Type="http://schemas.openxmlformats.org/officeDocument/2006/relationships/image" Target="../media/image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0.jpeg"/><Relationship Id="rId4" Type="http://schemas.openxmlformats.org/officeDocument/2006/relationships/image" Target="../media/image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1.jpeg"/><Relationship Id="rId4" Type="http://schemas.openxmlformats.org/officeDocument/2006/relationships/image" Target="../media/image5.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 Id="rId3"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e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tif"/></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image" Target="../media/image2.tif"/></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5.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 Id="rId3" Type="http://schemas.openxmlformats.org/officeDocument/2006/relationships/image" Target="../media/image4.png"/><Relationship Id="rId4" Type="http://schemas.openxmlformats.org/officeDocument/2006/relationships/image" Target="../media/image5.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tif"/><Relationship Id="rId3" Type="http://schemas.openxmlformats.org/officeDocument/2006/relationships/image" Target="../media/image4.png"/><Relationship Id="rId4" Type="http://schemas.openxmlformats.org/officeDocument/2006/relationships/image" Target="../media/image8.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 Id="rId3" Type="http://schemas.openxmlformats.org/officeDocument/2006/relationships/image" Target="../media/image4.png"/><Relationship Id="rId4" Type="http://schemas.openxmlformats.org/officeDocument/2006/relationships/image" Target="../media/image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4.png"/><Relationship Id="rId4" Type="http://schemas.openxmlformats.org/officeDocument/2006/relationships/image" Target="../media/image5.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 Id="rId3"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 Id="rId3" Type="http://schemas.openxmlformats.org/officeDocument/2006/relationships/image" Target="../media/image4.pn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22.jpeg"/><Relationship Id="rId8" Type="http://schemas.openxmlformats.org/officeDocument/2006/relationships/image" Target="../media/image1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hyperlink" Target="mailto:physics-ugadmissions@glasgow.ac.uk" TargetMode="External"/><Relationship Id="rId4" Type="http://schemas.openxmlformats.org/officeDocument/2006/relationships/hyperlink" Target="mailto:astronomy-ugadmissions@glasgow.ac.uk" TargetMode="Externa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26.jpe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tif"/><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2.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chart" Target="../charts/chart1.xml"/><Relationship Id="rId4" Type="http://schemas.openxmlformats.org/officeDocument/2006/relationships/image" Target="../media/image3.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8.jpeg"/><Relationship Id="rId4" Type="http://schemas.openxmlformats.org/officeDocument/2006/relationships/image" Target="../media/image5.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8.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 name="Picture 8" descr="Picture 8"/>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35" name="Title 1"/>
          <p:cNvSpPr txBox="1"/>
          <p:nvPr>
            <p:ph type="ctrTitle"/>
          </p:nvPr>
        </p:nvSpPr>
        <p:spPr>
          <a:xfrm>
            <a:off x="467544" y="1250950"/>
            <a:ext cx="5184778" cy="1320800"/>
          </a:xfrm>
          <a:prstGeom prst="rect">
            <a:avLst/>
          </a:prstGeom>
        </p:spPr>
        <p:txBody>
          <a:bodyPr/>
          <a:lstStyle/>
          <a:p>
            <a:pPr>
              <a:defRPr spc="-100"/>
            </a:pPr>
            <a:r>
              <a:t>Offer Holders’ Day 2018</a:t>
            </a:r>
            <a:br/>
            <a:r>
              <a:t>Physics and Astronomy</a:t>
            </a:r>
          </a:p>
        </p:txBody>
      </p:sp>
      <p:sp>
        <p:nvSpPr>
          <p:cNvPr id="36" name="Content Placeholder 2"/>
          <p:cNvSpPr txBox="1"/>
          <p:nvPr>
            <p:ph type="subTitle" sz="quarter" idx="1"/>
          </p:nvPr>
        </p:nvSpPr>
        <p:spPr>
          <a:xfrm>
            <a:off x="467542" y="2211708"/>
            <a:ext cx="5400678" cy="648074"/>
          </a:xfrm>
          <a:prstGeom prst="rect">
            <a:avLst/>
          </a:prstGeom>
        </p:spPr>
        <p:txBody>
          <a:bodyPr/>
          <a:lstStyle/>
          <a:p>
            <a:pPr>
              <a:defRPr sz="1600">
                <a:solidFill>
                  <a:srgbClr val="4F5961"/>
                </a:solidFill>
              </a:defRPr>
            </a:pPr>
            <a:r>
              <a:t>Maura Kenny &amp; Kirsten Tempest</a:t>
            </a:r>
          </a:p>
          <a:p>
            <a:pPr>
              <a:defRPr sz="1600">
                <a:solidFill>
                  <a:srgbClr val="4F5961"/>
                </a:solidFill>
              </a:defRPr>
            </a:pPr>
            <a:r>
              <a:t>4th year Undergraduate P&amp;A students</a:t>
            </a:r>
          </a:p>
        </p:txBody>
      </p:sp>
      <p:sp>
        <p:nvSpPr>
          <p:cNvPr id="37" name="TextBox 1"/>
          <p:cNvSpPr txBox="1"/>
          <p:nvPr/>
        </p:nvSpPr>
        <p:spPr>
          <a:xfrm>
            <a:off x="6170329" y="9516"/>
            <a:ext cx="2910293"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u="sng">
                <a:solidFill>
                  <a:srgbClr val="584B3D"/>
                </a:solidFill>
                <a:uFill>
                  <a:solidFill>
                    <a:srgbClr val="584B3D"/>
                  </a:solidFill>
                </a:uFill>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physics-ugadmissions@glasgow.ac.uk</a:t>
            </a:r>
            <a:endParaRPr>
              <a:solidFill>
                <a:srgbClr val="FFFFFE"/>
              </a:solidFill>
            </a:endParaRPr>
          </a:p>
          <a:p>
            <a:pPr>
              <a:defRPr sz="1200" u="sng">
                <a:solidFill>
                  <a:srgbClr val="584B3D"/>
                </a:solidFill>
                <a:uFill>
                  <a:solidFill>
                    <a:srgbClr val="584B3D"/>
                  </a:solidFill>
                </a:uFill>
                <a:latin typeface="Arial"/>
                <a:ea typeface="Arial"/>
                <a:cs typeface="Arial"/>
                <a:sym typeface="Arial"/>
              </a:defRPr>
            </a:pPr>
            <a:r>
              <a:rPr>
                <a:solidFill>
                  <a:srgbClr val="0000FF"/>
                </a:solidFill>
                <a:uFill>
                  <a:solidFill>
                    <a:srgbClr val="0000FF"/>
                  </a:solidFill>
                </a:uFill>
                <a:hlinkClick r:id="rId4" invalidUrl="" action="" tgtFrame="" tooltip="" history="1" highlightClick="0" endSnd="0"/>
              </a:rPr>
              <a:t>astronomy-ugadmissions@glasgow.ac.uk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1"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92"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93"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p>
        </p:txBody>
      </p:sp>
      <p:pic>
        <p:nvPicPr>
          <p:cNvPr id="94"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95" name="Picture Placeholder 3" descr="Picture Placeholder 3"/>
          <p:cNvPicPr>
            <a:picLocks noChangeAspect="1"/>
          </p:cNvPicPr>
          <p:nvPr/>
        </p:nvPicPr>
        <p:blipFill>
          <a:blip r:embed="rId3">
            <a:extLst/>
          </a:blip>
          <a:srcRect l="16465" t="10706" r="13826" b="14294"/>
          <a:stretch>
            <a:fillRect/>
          </a:stretch>
        </p:blipFill>
        <p:spPr>
          <a:xfrm>
            <a:off x="4364705" y="0"/>
            <a:ext cx="4779297" cy="5143500"/>
          </a:xfrm>
          <a:prstGeom prst="rect">
            <a:avLst/>
          </a:prstGeom>
          <a:ln w="12700">
            <a:miter lim="400000"/>
          </a:ln>
        </p:spPr>
      </p:pic>
      <p:sp>
        <p:nvSpPr>
          <p:cNvPr id="96" name="Rectangle 9"/>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97"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00"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01"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542"/>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p:txBody>
      </p:sp>
      <p:pic>
        <p:nvPicPr>
          <p:cNvPr id="102"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03" name="Picture Placeholder 3" descr="Picture Placeholder 3"/>
          <p:cNvPicPr>
            <a:picLocks noChangeAspect="1"/>
          </p:cNvPicPr>
          <p:nvPr/>
        </p:nvPicPr>
        <p:blipFill>
          <a:blip r:embed="rId3">
            <a:extLst/>
          </a:blip>
          <a:srcRect l="15040" t="9468" r="22838" b="8259"/>
          <a:stretch>
            <a:fillRect/>
          </a:stretch>
        </p:blipFill>
        <p:spPr>
          <a:xfrm>
            <a:off x="4375801" y="-1"/>
            <a:ext cx="4788003" cy="5143502"/>
          </a:xfrm>
          <a:prstGeom prst="rect">
            <a:avLst/>
          </a:prstGeom>
          <a:ln w="12700">
            <a:miter lim="400000"/>
          </a:ln>
        </p:spPr>
      </p:pic>
      <p:sp>
        <p:nvSpPr>
          <p:cNvPr id="104" name="Rectangle 10"/>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05"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08"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09"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a:p>
            <a:pPr marL="285750" indent="-285750">
              <a:buSzPct val="100000"/>
              <a:buFont typeface="Helvetica"/>
              <a:buChar char="•"/>
              <a:defRPr sz="1600">
                <a:solidFill>
                  <a:srgbClr val="4F5961"/>
                </a:solidFill>
              </a:defRPr>
            </a:pPr>
            <a:r>
              <a:t>Materials and Condensed Matter Physics</a:t>
            </a:r>
          </a:p>
        </p:txBody>
      </p:sp>
      <p:pic>
        <p:nvPicPr>
          <p:cNvPr id="110"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11" name="Picture Placeholder 3" descr="Picture Placeholder 3"/>
          <p:cNvPicPr>
            <a:picLocks noChangeAspect="1"/>
          </p:cNvPicPr>
          <p:nvPr/>
        </p:nvPicPr>
        <p:blipFill>
          <a:blip r:embed="rId3">
            <a:extLst/>
          </a:blip>
          <a:srcRect l="27419" t="0" r="29990" b="6188"/>
          <a:stretch>
            <a:fillRect/>
          </a:stretch>
        </p:blipFill>
        <p:spPr>
          <a:xfrm>
            <a:off x="4355999" y="-2"/>
            <a:ext cx="4788003" cy="5143504"/>
          </a:xfrm>
          <a:prstGeom prst="rect">
            <a:avLst/>
          </a:prstGeom>
          <a:ln w="12700">
            <a:miter lim="400000"/>
          </a:ln>
        </p:spPr>
      </p:pic>
      <p:sp>
        <p:nvSpPr>
          <p:cNvPr id="112" name="Rectangle 9"/>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13"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5"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16"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17"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a:p>
            <a:pPr marL="285750" indent="-285750">
              <a:buSzPct val="100000"/>
              <a:buFont typeface="Helvetica"/>
              <a:buChar char="•"/>
              <a:defRPr sz="1600">
                <a:solidFill>
                  <a:srgbClr val="4F5961"/>
                </a:solidFill>
              </a:defRPr>
            </a:pPr>
            <a:r>
              <a:t>Materials and Condensed Matter Physics</a:t>
            </a:r>
            <a:endParaRPr>
              <a:latin typeface="+mj-lt"/>
              <a:ea typeface="+mj-ea"/>
              <a:cs typeface="+mj-cs"/>
              <a:sym typeface="Calibri"/>
            </a:endParaRPr>
          </a:p>
          <a:p>
            <a:pPr marL="285750" indent="-285750">
              <a:buSzPct val="100000"/>
              <a:buFont typeface="Helvetica"/>
              <a:buChar char="•"/>
              <a:defRPr sz="1600">
                <a:solidFill>
                  <a:srgbClr val="4F5961"/>
                </a:solidFill>
              </a:defRPr>
            </a:pPr>
            <a:r>
              <a:t>Nuclear Physics</a:t>
            </a:r>
          </a:p>
        </p:txBody>
      </p:sp>
      <p:pic>
        <p:nvPicPr>
          <p:cNvPr id="118"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19" name="Picture Placeholder 3" descr="Picture Placeholder 3"/>
          <p:cNvPicPr>
            <a:picLocks noChangeAspect="1"/>
          </p:cNvPicPr>
          <p:nvPr/>
        </p:nvPicPr>
        <p:blipFill>
          <a:blip r:embed="rId3">
            <a:extLst/>
          </a:blip>
          <a:srcRect l="19104" t="11315" r="43502" b="28389"/>
          <a:stretch>
            <a:fillRect/>
          </a:stretch>
        </p:blipFill>
        <p:spPr>
          <a:xfrm>
            <a:off x="4355999" y="-3"/>
            <a:ext cx="4788002" cy="5143505"/>
          </a:xfrm>
          <a:prstGeom prst="rect">
            <a:avLst/>
          </a:prstGeom>
          <a:ln w="12700">
            <a:miter lim="400000"/>
          </a:ln>
        </p:spPr>
      </p:pic>
      <p:sp>
        <p:nvSpPr>
          <p:cNvPr id="120" name="Rectangle 9"/>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21"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3"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24"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125" name="Content Placeholder 2"/>
          <p:cNvSpPr txBox="1"/>
          <p:nvPr>
            <p:ph type="subTitle" sz="half" idx="1"/>
          </p:nvPr>
        </p:nvSpPr>
        <p:spPr>
          <a:xfrm>
            <a:off x="539550" y="1779660"/>
            <a:ext cx="3744421" cy="3096346"/>
          </a:xfrm>
          <a:prstGeom prst="rect">
            <a:avLst/>
          </a:prstGeom>
        </p:spPr>
        <p:txBody>
          <a:bodyPr/>
          <a:lstStyle/>
          <a:p>
            <a:pPr marL="285750" indent="-285750">
              <a:buSzPct val="100000"/>
              <a:buFont typeface="Helvetica"/>
              <a:buChar char="•"/>
              <a:defRPr sz="1600">
                <a:solidFill>
                  <a:srgbClr val="4F5961"/>
                </a:solidFill>
              </a:defRPr>
            </a:pPr>
            <a:r>
              <a:t>Astronomy and Astrophysics</a:t>
            </a:r>
            <a:endParaRPr>
              <a:latin typeface="+mj-lt"/>
              <a:ea typeface="+mj-ea"/>
              <a:cs typeface="+mj-cs"/>
              <a:sym typeface="Calibri"/>
            </a:endParaRPr>
          </a:p>
          <a:p>
            <a:pPr marL="285750" indent="-285750">
              <a:buSzPct val="100000"/>
              <a:buFont typeface="Helvetica"/>
              <a:buChar char="•"/>
              <a:defRPr sz="1600">
                <a:solidFill>
                  <a:srgbClr val="4F5961"/>
                </a:solidFill>
              </a:defRPr>
            </a:pPr>
            <a:r>
              <a:t>Institute for Gravitational Research</a:t>
            </a:r>
            <a:endParaRPr>
              <a:latin typeface="+mj-lt"/>
              <a:ea typeface="+mj-ea"/>
              <a:cs typeface="+mj-cs"/>
              <a:sym typeface="Calibri"/>
            </a:endParaRPr>
          </a:p>
          <a:p>
            <a:pPr marL="285750" indent="-285750">
              <a:buSzPct val="100000"/>
              <a:buFont typeface="Helvetica"/>
              <a:buChar char="•"/>
              <a:defRPr sz="1600">
                <a:solidFill>
                  <a:srgbClr val="4F5961"/>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Imaging concepts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Optics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Quantum information</a:t>
            </a:r>
          </a:p>
          <a:p>
            <a:pPr marL="285750" indent="-285750">
              <a:buSzPct val="100000"/>
              <a:buFont typeface="Helvetica"/>
              <a:buChar char="•"/>
              <a:defRPr sz="1600">
                <a:solidFill>
                  <a:srgbClr val="4F5961"/>
                </a:solidFill>
              </a:defRPr>
            </a:pPr>
            <a:r>
              <a:t>Materials and Condensed Matter Physics</a:t>
            </a:r>
            <a:endParaRPr>
              <a:latin typeface="+mj-lt"/>
              <a:ea typeface="+mj-ea"/>
              <a:cs typeface="+mj-cs"/>
              <a:sym typeface="Calibri"/>
            </a:endParaRPr>
          </a:p>
          <a:p>
            <a:pPr marL="285750" indent="-285750">
              <a:buSzPct val="100000"/>
              <a:buFont typeface="Helvetica"/>
              <a:buChar char="•"/>
              <a:defRPr sz="1600">
                <a:solidFill>
                  <a:srgbClr val="4F5961"/>
                </a:solidFill>
              </a:defRPr>
            </a:pPr>
            <a:r>
              <a:t>Nuclear Physics</a:t>
            </a:r>
            <a:endParaRPr>
              <a:latin typeface="+mj-lt"/>
              <a:ea typeface="+mj-ea"/>
              <a:cs typeface="+mj-cs"/>
              <a:sym typeface="Calibri"/>
            </a:endParaRPr>
          </a:p>
          <a:p>
            <a:pPr marL="285750" indent="-285750">
              <a:buSzPct val="100000"/>
              <a:buFont typeface="Helvetica"/>
              <a:buChar char="•"/>
              <a:defRPr sz="1600">
                <a:solidFill>
                  <a:srgbClr val="4F5961"/>
                </a:solidFill>
              </a:defRPr>
            </a:pPr>
            <a:r>
              <a:t>Particle Physics</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Experimental</a:t>
            </a:r>
            <a:endParaRPr>
              <a:latin typeface="+mj-lt"/>
              <a:ea typeface="+mj-ea"/>
              <a:cs typeface="+mj-cs"/>
              <a:sym typeface="Calibri"/>
            </a:endParaRPr>
          </a:p>
          <a:p>
            <a:pPr lvl="1" marL="400050" indent="-285750">
              <a:spcBef>
                <a:spcPts val="200"/>
              </a:spcBef>
              <a:buSzPct val="100000"/>
              <a:buFont typeface="Helvetica"/>
              <a:buChar char="•"/>
              <a:defRPr sz="1200">
                <a:solidFill>
                  <a:srgbClr val="00213B"/>
                </a:solidFill>
              </a:defRPr>
            </a:pPr>
            <a:r>
              <a:t>Theoretical</a:t>
            </a:r>
          </a:p>
        </p:txBody>
      </p:sp>
      <p:pic>
        <p:nvPicPr>
          <p:cNvPr id="126"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127" name="Picture Placeholder 3" descr="Picture Placeholder 3"/>
          <p:cNvPicPr>
            <a:picLocks noChangeAspect="1"/>
          </p:cNvPicPr>
          <p:nvPr/>
        </p:nvPicPr>
        <p:blipFill>
          <a:blip r:embed="rId3">
            <a:extLst/>
          </a:blip>
          <a:srcRect l="7024" t="16466" r="38809" b="20514"/>
          <a:stretch>
            <a:fillRect/>
          </a:stretch>
        </p:blipFill>
        <p:spPr>
          <a:xfrm>
            <a:off x="4357914" y="0"/>
            <a:ext cx="4788003" cy="5143502"/>
          </a:xfrm>
          <a:prstGeom prst="rect">
            <a:avLst/>
          </a:prstGeom>
          <a:ln w="12700">
            <a:miter lim="400000"/>
          </a:ln>
        </p:spPr>
      </p:pic>
      <p:sp>
        <p:nvSpPr>
          <p:cNvPr id="128" name="Rectangle 8"/>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29"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1" name="Picture Placeholder 5" descr="Picture Placeholder 5"/>
          <p:cNvPicPr>
            <a:picLocks noChangeAspect="1"/>
          </p:cNvPicPr>
          <p:nvPr/>
        </p:nvPicPr>
        <p:blipFill>
          <a:blip r:embed="rId2">
            <a:extLst/>
          </a:blip>
          <a:srcRect l="0" t="0" r="0" b="9899"/>
          <a:stretch>
            <a:fillRect/>
          </a:stretch>
        </p:blipFill>
        <p:spPr>
          <a:xfrm>
            <a:off x="0" y="0"/>
            <a:ext cx="9144000" cy="5143502"/>
          </a:xfrm>
          <a:prstGeom prst="rect">
            <a:avLst/>
          </a:prstGeom>
          <a:ln w="12700">
            <a:miter lim="400000"/>
          </a:ln>
        </p:spPr>
      </p:pic>
      <p:sp>
        <p:nvSpPr>
          <p:cNvPr id="132" name="Rectangle 3"/>
          <p:cNvSpPr/>
          <p:nvPr/>
        </p:nvSpPr>
        <p:spPr>
          <a:xfrm>
            <a:off x="564874" y="1203599"/>
            <a:ext cx="3719094" cy="273630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33" name="Title 1"/>
          <p:cNvSpPr txBox="1"/>
          <p:nvPr>
            <p:ph type="ctrTitle"/>
          </p:nvPr>
        </p:nvSpPr>
        <p:spPr>
          <a:xfrm>
            <a:off x="603049" y="1203599"/>
            <a:ext cx="3744421" cy="504057"/>
          </a:xfrm>
          <a:prstGeom prst="rect">
            <a:avLst/>
          </a:prstGeom>
        </p:spPr>
        <p:txBody>
          <a:bodyPr/>
          <a:lstStyle>
            <a:lvl1pPr>
              <a:defRPr spc="-100"/>
            </a:lvl1pPr>
          </a:lstStyle>
          <a:p>
            <a:pPr/>
            <a:r>
              <a:t>Research Highlights</a:t>
            </a:r>
          </a:p>
        </p:txBody>
      </p:sp>
      <p:sp>
        <p:nvSpPr>
          <p:cNvPr id="134" name="Content Placeholder 2"/>
          <p:cNvSpPr txBox="1"/>
          <p:nvPr>
            <p:ph type="subTitle" sz="quarter" idx="1"/>
          </p:nvPr>
        </p:nvSpPr>
        <p:spPr>
          <a:xfrm>
            <a:off x="611558" y="1726765"/>
            <a:ext cx="3600403" cy="2178770"/>
          </a:xfrm>
          <a:prstGeom prst="rect">
            <a:avLst/>
          </a:prstGeom>
        </p:spPr>
        <p:txBody>
          <a:bodyPr/>
          <a:lstStyle/>
          <a:p>
            <a:pPr marL="0" indent="0">
              <a:defRPr b="1" sz="1600">
                <a:solidFill>
                  <a:srgbClr val="13345D"/>
                </a:solidFill>
                <a:latin typeface="+mn-lt"/>
                <a:ea typeface="+mn-ea"/>
                <a:cs typeface="+mn-cs"/>
                <a:sym typeface="Helvetica"/>
              </a:defRPr>
            </a:pPr>
            <a:r>
              <a:t>Discovery of the Higgs Boson</a:t>
            </a:r>
            <a:r>
              <a:rPr b="0">
                <a:solidFill>
                  <a:srgbClr val="4F5961"/>
                </a:solidFill>
                <a:latin typeface="+mj-lt"/>
                <a:ea typeface="+mj-ea"/>
                <a:cs typeface="+mj-cs"/>
                <a:sym typeface="Calibri"/>
              </a:rPr>
              <a:t> </a:t>
            </a:r>
            <a:endParaRPr>
              <a:solidFill>
                <a:srgbClr val="4F5961"/>
              </a:solidFill>
              <a:latin typeface="+mj-lt"/>
              <a:ea typeface="+mj-ea"/>
              <a:cs typeface="+mj-cs"/>
              <a:sym typeface="Calibri"/>
            </a:endParaRPr>
          </a:p>
          <a:p>
            <a:pPr marL="0" indent="0">
              <a:defRPr sz="1600">
                <a:solidFill>
                  <a:srgbClr val="4F5961"/>
                </a:solidFill>
                <a:latin typeface="+mj-lt"/>
                <a:ea typeface="+mj-ea"/>
                <a:cs typeface="+mj-cs"/>
                <a:sym typeface="Calibri"/>
              </a:defRPr>
            </a:pPr>
            <a:r>
              <a:t>In 2012, teams of scientists at the LHC in CERN announced the discovery of the Higgs Boson – the final piece of the Standard Model of Particle Physics. The Glasgow group has played a leading role in the ATLAS programme for over twenty years.</a:t>
            </a:r>
          </a:p>
        </p:txBody>
      </p:sp>
      <p:pic>
        <p:nvPicPr>
          <p:cNvPr id="135"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136" name="Rectangle 7"/>
          <p:cNvSpPr/>
          <p:nvPr/>
        </p:nvSpPr>
        <p:spPr>
          <a:xfrm>
            <a:off x="7524329" y="3858202"/>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37" name="Picture 11" descr="Picture 11"/>
          <p:cNvPicPr>
            <a:picLocks noChangeAspect="1"/>
          </p:cNvPicPr>
          <p:nvPr/>
        </p:nvPicPr>
        <p:blipFill>
          <a:blip r:embed="rId4">
            <a:extLst/>
          </a:blip>
          <a:stretch>
            <a:fillRect/>
          </a:stretch>
        </p:blipFill>
        <p:spPr>
          <a:xfrm>
            <a:off x="7668344" y="4011910"/>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Picture Placeholder 5" descr="Picture Placeholder 5"/>
          <p:cNvPicPr>
            <a:picLocks noChangeAspect="1"/>
          </p:cNvPicPr>
          <p:nvPr/>
        </p:nvPicPr>
        <p:blipFill>
          <a:blip r:embed="rId2">
            <a:extLst/>
          </a:blip>
          <a:srcRect l="0" t="28545" r="15342" b="25"/>
          <a:stretch>
            <a:fillRect/>
          </a:stretch>
        </p:blipFill>
        <p:spPr>
          <a:xfrm>
            <a:off x="0" y="0"/>
            <a:ext cx="9144001" cy="5143500"/>
          </a:xfrm>
          <a:prstGeom prst="rect">
            <a:avLst/>
          </a:prstGeom>
          <a:ln w="12700">
            <a:miter lim="400000"/>
          </a:ln>
        </p:spPr>
      </p:pic>
      <p:sp>
        <p:nvSpPr>
          <p:cNvPr id="140" name="Rectangle 3"/>
          <p:cNvSpPr/>
          <p:nvPr/>
        </p:nvSpPr>
        <p:spPr>
          <a:xfrm>
            <a:off x="564874" y="1203598"/>
            <a:ext cx="3719094" cy="3315960"/>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41" name="Title 1"/>
          <p:cNvSpPr txBox="1"/>
          <p:nvPr>
            <p:ph type="ctrTitle"/>
          </p:nvPr>
        </p:nvSpPr>
        <p:spPr>
          <a:xfrm>
            <a:off x="641149" y="1203599"/>
            <a:ext cx="3744421" cy="504057"/>
          </a:xfrm>
          <a:prstGeom prst="rect">
            <a:avLst/>
          </a:prstGeom>
        </p:spPr>
        <p:txBody>
          <a:bodyPr/>
          <a:lstStyle>
            <a:lvl1pPr>
              <a:defRPr spc="-100"/>
            </a:lvl1pPr>
          </a:lstStyle>
          <a:p>
            <a:pPr/>
            <a:r>
              <a:t>Research Highlights</a:t>
            </a:r>
          </a:p>
        </p:txBody>
      </p:sp>
      <p:sp>
        <p:nvSpPr>
          <p:cNvPr id="142" name="Content Placeholder 2"/>
          <p:cNvSpPr txBox="1"/>
          <p:nvPr>
            <p:ph type="subTitle" sz="quarter" idx="1"/>
          </p:nvPr>
        </p:nvSpPr>
        <p:spPr>
          <a:xfrm>
            <a:off x="658167" y="1750316"/>
            <a:ext cx="3528395" cy="2664300"/>
          </a:xfrm>
          <a:prstGeom prst="rect">
            <a:avLst/>
          </a:prstGeom>
        </p:spPr>
        <p:txBody>
          <a:bodyPr/>
          <a:lstStyle/>
          <a:p>
            <a:pPr marL="0" indent="0" defTabSz="896111">
              <a:lnSpc>
                <a:spcPct val="90000"/>
              </a:lnSpc>
              <a:defRPr b="1" sz="1500">
                <a:solidFill>
                  <a:srgbClr val="13345D"/>
                </a:solidFill>
                <a:latin typeface="+mn-lt"/>
                <a:ea typeface="+mn-ea"/>
                <a:cs typeface="+mn-cs"/>
                <a:sym typeface="Helvetica"/>
              </a:defRPr>
            </a:pPr>
            <a:r>
              <a:t>The detection of gravitational waves</a:t>
            </a:r>
            <a:endParaRPr>
              <a:latin typeface="+mj-lt"/>
              <a:ea typeface="+mj-ea"/>
              <a:cs typeface="+mj-cs"/>
              <a:sym typeface="Calibri"/>
            </a:endParaRPr>
          </a:p>
          <a:p>
            <a:pPr marL="0" indent="0" defTabSz="896111">
              <a:lnSpc>
                <a:spcPct val="90000"/>
              </a:lnSpc>
              <a:defRPr sz="1500">
                <a:solidFill>
                  <a:srgbClr val="4F5961"/>
                </a:solidFill>
                <a:latin typeface="+mj-lt"/>
                <a:ea typeface="+mj-ea"/>
                <a:cs typeface="+mj-cs"/>
                <a:sym typeface="Calibri"/>
              </a:defRPr>
            </a:pPr>
            <a:r>
              <a:t>After more than thirty years leading international research, the Glasgow team was at the heart of the revolutionary 2016 discovery of gravitational waves. Ultra-sensitive detectors in the US observed two black holes colliding 1.8 billion years ago. The energy released in the collision was more than the energy from all the stars in the universe. </a:t>
            </a:r>
          </a:p>
        </p:txBody>
      </p:sp>
      <p:pic>
        <p:nvPicPr>
          <p:cNvPr id="143"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144" name="Rectangle 6"/>
          <p:cNvSpPr/>
          <p:nvPr/>
        </p:nvSpPr>
        <p:spPr>
          <a:xfrm>
            <a:off x="7524329" y="3858202"/>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145" name="Picture 11" descr="Picture 11"/>
          <p:cNvPicPr>
            <a:picLocks noChangeAspect="1"/>
          </p:cNvPicPr>
          <p:nvPr/>
        </p:nvPicPr>
        <p:blipFill>
          <a:blip r:embed="rId4">
            <a:extLst/>
          </a:blip>
          <a:stretch>
            <a:fillRect/>
          </a:stretch>
        </p:blipFill>
        <p:spPr>
          <a:xfrm>
            <a:off x="7668344" y="4011910"/>
            <a:ext cx="1299570" cy="552261"/>
          </a:xfrm>
          <a:prstGeom prst="rect">
            <a:avLst/>
          </a:prstGeom>
          <a:ln w="12700">
            <a:miter lim="400000"/>
          </a:ln>
        </p:spPr>
      </p:pic>
      <p:pic>
        <p:nvPicPr>
          <p:cNvPr id="146" name="Image" descr="Image"/>
          <p:cNvPicPr>
            <a:picLocks noChangeAspect="1"/>
          </p:cNvPicPr>
          <p:nvPr/>
        </p:nvPicPr>
        <p:blipFill>
          <a:blip r:embed="rId5">
            <a:extLst/>
          </a:blip>
          <a:srcRect l="0" t="4510" r="0" b="8755"/>
          <a:stretch>
            <a:fillRect/>
          </a:stretch>
        </p:blipFill>
        <p:spPr>
          <a:xfrm>
            <a:off x="6518895" y="-17364"/>
            <a:ext cx="2640435" cy="229016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Picture 1" descr="Picture 1"/>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149" name="Rectangle 2"/>
          <p:cNvSpPr/>
          <p:nvPr/>
        </p:nvSpPr>
        <p:spPr>
          <a:xfrm>
            <a:off x="564872" y="1203599"/>
            <a:ext cx="5744742"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50" name="Title 1"/>
          <p:cNvSpPr txBox="1"/>
          <p:nvPr>
            <p:ph type="ctrTitle"/>
          </p:nvPr>
        </p:nvSpPr>
        <p:spPr>
          <a:xfrm>
            <a:off x="539549" y="1203599"/>
            <a:ext cx="3744421" cy="504057"/>
          </a:xfrm>
          <a:prstGeom prst="rect">
            <a:avLst/>
          </a:prstGeom>
        </p:spPr>
        <p:txBody>
          <a:bodyPr/>
          <a:lstStyle/>
          <a:p>
            <a:pPr>
              <a:defRPr spc="-100"/>
            </a:pPr>
            <a:r>
              <a:t>Degree Program</a:t>
            </a:r>
            <a:r>
              <a:t>me</a:t>
            </a:r>
            <a:r>
              <a:t>s</a:t>
            </a:r>
          </a:p>
        </p:txBody>
      </p:sp>
      <p:sp>
        <p:nvSpPr>
          <p:cNvPr id="151" name="Content Placeholder 2"/>
          <p:cNvSpPr txBox="1"/>
          <p:nvPr>
            <p:ph type="subTitle" sz="half" idx="1"/>
          </p:nvPr>
        </p:nvSpPr>
        <p:spPr>
          <a:xfrm>
            <a:off x="539550" y="1635646"/>
            <a:ext cx="5744743" cy="3096345"/>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The Glasgow ethos is to allow students to keep their options flexible for as long as possible.</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 choice of degree subjects can be made at the end of 2nd year.</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 choice of whether to study for a </a:t>
            </a:r>
            <a:r>
              <a:rPr>
                <a:solidFill>
                  <a:schemeClr val="accent2"/>
                </a:solidFill>
              </a:rPr>
              <a:t>BSc (4 years) </a:t>
            </a:r>
            <a:r>
              <a:t>or </a:t>
            </a:r>
            <a:r>
              <a:rPr>
                <a:solidFill>
                  <a:schemeClr val="accent2"/>
                </a:solidFill>
              </a:rPr>
              <a:t>MSci (5 years) </a:t>
            </a:r>
            <a:r>
              <a:t>degree can be made in the middle of 3rd year. </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All BSc and MSci degrees offered in Physics and Astronomy are </a:t>
            </a:r>
            <a:r>
              <a:rPr>
                <a:solidFill>
                  <a:schemeClr val="accent2"/>
                </a:solidFill>
              </a:rPr>
              <a:t>accredited by the Institute of Physics</a:t>
            </a:r>
            <a:r>
              <a:t>.</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Several specialised Postgraduate Taught Masters program</a:t>
            </a:r>
            <a:r>
              <a:t>me</a:t>
            </a:r>
            <a:r>
              <a:t>s have recently been introduced.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3" name="Picture 6" descr="Picture 6"/>
          <p:cNvPicPr>
            <a:picLocks noChangeAspect="1"/>
          </p:cNvPicPr>
          <p:nvPr/>
        </p:nvPicPr>
        <p:blipFill>
          <a:blip r:embed="rId2">
            <a:extLst/>
          </a:blip>
          <a:srcRect l="0" t="4778" r="80096" b="79602"/>
          <a:stretch>
            <a:fillRect/>
          </a:stretch>
        </p:blipFill>
        <p:spPr>
          <a:xfrm>
            <a:off x="-1" y="245796"/>
            <a:ext cx="1819938" cy="803345"/>
          </a:xfrm>
          <a:prstGeom prst="rect">
            <a:avLst/>
          </a:prstGeom>
          <a:ln w="12700">
            <a:miter lim="400000"/>
          </a:ln>
        </p:spPr>
      </p:pic>
      <p:sp>
        <p:nvSpPr>
          <p:cNvPr id="154" name="Degree Subjects"/>
          <p:cNvSpPr txBox="1"/>
          <p:nvPr>
            <p:ph type="title"/>
          </p:nvPr>
        </p:nvSpPr>
        <p:spPr>
          <a:xfrm>
            <a:off x="539549" y="1203599"/>
            <a:ext cx="3744421" cy="504057"/>
          </a:xfrm>
          <a:prstGeom prst="rect">
            <a:avLst/>
          </a:prstGeom>
        </p:spPr>
        <p:txBody>
          <a:bodyPr/>
          <a:lstStyle>
            <a:lvl1pPr>
              <a:defRPr spc="-100"/>
            </a:lvl1pPr>
          </a:lstStyle>
          <a:p>
            <a:pPr/>
            <a:r>
              <a:t>Degree Subjects</a:t>
            </a:r>
          </a:p>
        </p:txBody>
      </p:sp>
      <p:pic>
        <p:nvPicPr>
          <p:cNvPr id="155" name="Image" descr="Image"/>
          <p:cNvPicPr>
            <a:picLocks noChangeAspect="1"/>
          </p:cNvPicPr>
          <p:nvPr/>
        </p:nvPicPr>
        <p:blipFill>
          <a:blip r:embed="rId3">
            <a:extLst/>
          </a:blip>
          <a:stretch>
            <a:fillRect/>
          </a:stretch>
        </p:blipFill>
        <p:spPr>
          <a:xfrm>
            <a:off x="3960643" y="207119"/>
            <a:ext cx="4829514" cy="4729262"/>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7" name="pasted-image.tiff" descr="pasted-image.tiff"/>
          <p:cNvPicPr>
            <a:picLocks noChangeAspect="1"/>
          </p:cNvPicPr>
          <p:nvPr/>
        </p:nvPicPr>
        <p:blipFill>
          <a:blip r:embed="rId2">
            <a:extLst/>
          </a:blip>
          <a:srcRect l="9641" t="0" r="27287" b="0"/>
          <a:stretch>
            <a:fillRect/>
          </a:stretch>
        </p:blipFill>
        <p:spPr>
          <a:xfrm>
            <a:off x="-2461" y="-4713"/>
            <a:ext cx="9148921" cy="5152925"/>
          </a:xfrm>
          <a:prstGeom prst="rect">
            <a:avLst/>
          </a:prstGeom>
          <a:ln w="12700">
            <a:miter lim="400000"/>
          </a:ln>
        </p:spPr>
      </p:pic>
      <p:sp>
        <p:nvSpPr>
          <p:cNvPr id="158" name="Rectangle 3"/>
          <p:cNvSpPr/>
          <p:nvPr/>
        </p:nvSpPr>
        <p:spPr>
          <a:xfrm>
            <a:off x="488674" y="1203599"/>
            <a:ext cx="4276532"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59" name="Title 1"/>
          <p:cNvSpPr txBox="1"/>
          <p:nvPr>
            <p:ph type="ctrTitle"/>
          </p:nvPr>
        </p:nvSpPr>
        <p:spPr>
          <a:xfrm>
            <a:off x="539549" y="1203599"/>
            <a:ext cx="3744421" cy="504057"/>
          </a:xfrm>
          <a:prstGeom prst="rect">
            <a:avLst/>
          </a:prstGeom>
        </p:spPr>
        <p:txBody>
          <a:bodyPr/>
          <a:lstStyle>
            <a:lvl1pPr>
              <a:defRPr spc="-100"/>
            </a:lvl1pPr>
          </a:lstStyle>
          <a:p>
            <a:pPr/>
            <a:r>
              <a:t>Physics 1</a:t>
            </a:r>
          </a:p>
        </p:txBody>
      </p:sp>
      <p:sp>
        <p:nvSpPr>
          <p:cNvPr id="160" name="Content Placeholder 2"/>
          <p:cNvSpPr txBox="1"/>
          <p:nvPr>
            <p:ph type="subTitle" sz="half" idx="1"/>
          </p:nvPr>
        </p:nvSpPr>
        <p:spPr>
          <a:xfrm>
            <a:off x="539550" y="1779660"/>
            <a:ext cx="4032450" cy="3096346"/>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The class meets daily, </a:t>
            </a:r>
            <a:r>
              <a:t>with lectures </a:t>
            </a:r>
            <a:r>
              <a:t>at 9am or at 1pm.</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There are weekly </a:t>
            </a:r>
            <a:r>
              <a:rPr>
                <a:solidFill>
                  <a:schemeClr val="accent1"/>
                </a:solidFill>
              </a:rPr>
              <a:t>tutorials</a:t>
            </a:r>
            <a:r>
              <a:t>, and weekly </a:t>
            </a:r>
            <a:r>
              <a:rPr>
                <a:solidFill>
                  <a:schemeClr val="accent1"/>
                </a:solidFill>
              </a:rPr>
              <a:t>laboratory workshops</a:t>
            </a:r>
            <a:r>
              <a:rPr>
                <a:solidFill>
                  <a:srgbClr val="FFFFFE"/>
                </a:solidFill>
              </a:rPr>
              <a:t>.</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Topics studied include:</a:t>
            </a:r>
            <a:endParaRPr>
              <a:solidFill>
                <a:schemeClr val="accent1"/>
              </a:solidFill>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optics, waves and lasers </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dynamics and relativity</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quantum phenomena</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1"/>
                </a:solidFill>
                <a:latin typeface="+mn-lt"/>
                <a:ea typeface="+mn-ea"/>
                <a:cs typeface="+mn-cs"/>
                <a:sym typeface="Helvetica"/>
              </a:defRPr>
            </a:pPr>
            <a:r>
              <a:t> electricity and magnetism</a:t>
            </a:r>
          </a:p>
        </p:txBody>
      </p:sp>
      <p:pic>
        <p:nvPicPr>
          <p:cNvPr id="161"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164" name="Group"/>
          <p:cNvGrpSpPr/>
          <p:nvPr/>
        </p:nvGrpSpPr>
        <p:grpSpPr>
          <a:xfrm>
            <a:off x="7483005" y="3908493"/>
            <a:ext cx="1656186" cy="921993"/>
            <a:chOff x="0" y="0"/>
            <a:chExt cx="1656184" cy="921991"/>
          </a:xfrm>
        </p:grpSpPr>
        <p:sp>
          <p:nvSpPr>
            <p:cNvPr id="162" name="Rectangle 7"/>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163" name="Picture 11" descr="Picture 11"/>
            <p:cNvPicPr>
              <a:picLocks noChangeAspect="1"/>
            </p:cNvPicPr>
            <p:nvPr/>
          </p:nvPicPr>
          <p:blipFill>
            <a:blip r:embed="rId4">
              <a:extLst/>
            </a:blip>
            <a:stretch>
              <a:fillRect/>
            </a:stretch>
          </p:blipFill>
          <p:spPr>
            <a:xfrm>
              <a:off x="144013" y="153706"/>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9" name="Picture 6" descr="Picture 6"/>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0" name="Rectangle 10"/>
          <p:cNvSpPr/>
          <p:nvPr/>
        </p:nvSpPr>
        <p:spPr>
          <a:xfrm>
            <a:off x="564872" y="1203599"/>
            <a:ext cx="4727209"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41" name="Title 1"/>
          <p:cNvSpPr txBox="1"/>
          <p:nvPr>
            <p:ph type="ctrTitle"/>
          </p:nvPr>
        </p:nvSpPr>
        <p:spPr>
          <a:xfrm>
            <a:off x="564874" y="1347613"/>
            <a:ext cx="4007126" cy="648073"/>
          </a:xfrm>
          <a:prstGeom prst="rect">
            <a:avLst/>
          </a:prstGeom>
        </p:spPr>
        <p:txBody>
          <a:bodyPr/>
          <a:lstStyle/>
          <a:p>
            <a:pPr defTabSz="850391">
              <a:defRPr spc="-93" sz="1953"/>
            </a:pPr>
            <a:r>
              <a:t>Why physics and astronomy at</a:t>
            </a:r>
            <a:br/>
            <a:r>
              <a:t>Glasgow?</a:t>
            </a:r>
          </a:p>
        </p:txBody>
      </p:sp>
      <p:sp>
        <p:nvSpPr>
          <p:cNvPr id="42" name="Content Placeholder 2"/>
          <p:cNvSpPr txBox="1"/>
          <p:nvPr>
            <p:ph type="subTitle" sz="half" idx="1"/>
          </p:nvPr>
        </p:nvSpPr>
        <p:spPr>
          <a:xfrm>
            <a:off x="588216" y="2047156"/>
            <a:ext cx="4680522" cy="2684835"/>
          </a:xfrm>
          <a:prstGeom prst="rect">
            <a:avLst/>
          </a:prstGeom>
        </p:spPr>
        <p:txBody>
          <a:bodyPr/>
          <a:lstStyle/>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The study of physics and astronomy offers a fundamental understanding of the way the Universe works.</a:t>
            </a:r>
            <a:endParaRPr>
              <a:latin typeface="+mj-lt"/>
              <a:ea typeface="+mj-ea"/>
              <a:cs typeface="+mj-cs"/>
              <a:sym typeface="Calibri"/>
            </a:endParaRPr>
          </a:p>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It brings you to the very forefront of technology</a:t>
            </a:r>
            <a:r>
              <a:t>, and Glasgow is at that forefront</a:t>
            </a:r>
            <a:r>
              <a:t>.</a:t>
            </a:r>
            <a:endParaRPr>
              <a:latin typeface="+mj-lt"/>
              <a:ea typeface="+mj-ea"/>
              <a:cs typeface="+mj-cs"/>
              <a:sym typeface="Calibri"/>
            </a:endParaRPr>
          </a:p>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Some of the technologies you might be working on in the future do not yet exist.</a:t>
            </a:r>
            <a:endParaRPr>
              <a:latin typeface="+mj-lt"/>
              <a:ea typeface="+mj-ea"/>
              <a:cs typeface="+mj-cs"/>
              <a:sym typeface="Calibri"/>
            </a:endParaRPr>
          </a:p>
          <a:p>
            <a:pPr marL="285750" indent="-285750">
              <a:lnSpc>
                <a:spcPct val="90000"/>
              </a:lnSpc>
              <a:spcBef>
                <a:spcPts val="1000"/>
              </a:spcBef>
              <a:buSzPct val="100000"/>
              <a:buFont typeface="Helvetica"/>
              <a:buChar char="•"/>
              <a:defRPr sz="1600">
                <a:solidFill>
                  <a:srgbClr val="4F5961"/>
                </a:solidFill>
                <a:latin typeface="+mn-lt"/>
                <a:ea typeface="+mn-ea"/>
                <a:cs typeface="+mn-cs"/>
                <a:sym typeface="Helvetica"/>
              </a:defRPr>
            </a:pPr>
            <a:r>
              <a:t>It opens career paths in </a:t>
            </a:r>
            <a:r>
              <a:rPr>
                <a:solidFill>
                  <a:schemeClr val="accent1"/>
                </a:solidFill>
              </a:rPr>
              <a:t>science, engineering, industry, finance, teaching, and many more sectors</a:t>
            </a:r>
            <a:r>
              <a: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6" name="Picture 1" descr="Picture 1"/>
          <p:cNvPicPr>
            <a:picLocks noChangeAspect="1"/>
          </p:cNvPicPr>
          <p:nvPr/>
        </p:nvPicPr>
        <p:blipFill>
          <a:blip r:embed="rId2">
            <a:extLst/>
          </a:blip>
          <a:srcRect l="4539" t="6398" r="0" b="52951"/>
          <a:stretch>
            <a:fillRect/>
          </a:stretch>
        </p:blipFill>
        <p:spPr>
          <a:xfrm flipH="1">
            <a:off x="-8304" y="-8509"/>
            <a:ext cx="9210160" cy="5160518"/>
          </a:xfrm>
          <a:prstGeom prst="rect">
            <a:avLst/>
          </a:prstGeom>
          <a:ln w="12700">
            <a:miter lim="400000"/>
          </a:ln>
        </p:spPr>
      </p:pic>
      <p:sp>
        <p:nvSpPr>
          <p:cNvPr id="167" name="Rectangle 3"/>
          <p:cNvSpPr/>
          <p:nvPr/>
        </p:nvSpPr>
        <p:spPr>
          <a:xfrm>
            <a:off x="564873" y="1203599"/>
            <a:ext cx="3546223" cy="273630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68" name="Title 1"/>
          <p:cNvSpPr txBox="1"/>
          <p:nvPr>
            <p:ph type="ctrTitle"/>
          </p:nvPr>
        </p:nvSpPr>
        <p:spPr>
          <a:xfrm>
            <a:off x="539549" y="1203599"/>
            <a:ext cx="3744421" cy="504057"/>
          </a:xfrm>
          <a:prstGeom prst="rect">
            <a:avLst/>
          </a:prstGeom>
        </p:spPr>
        <p:txBody>
          <a:bodyPr/>
          <a:lstStyle>
            <a:lvl1pPr>
              <a:defRPr spc="-100"/>
            </a:lvl1pPr>
          </a:lstStyle>
          <a:p>
            <a:pPr/>
            <a:r>
              <a:t>Astronomy 1</a:t>
            </a:r>
          </a:p>
        </p:txBody>
      </p:sp>
      <p:sp>
        <p:nvSpPr>
          <p:cNvPr id="169" name="Content Placeholder 2"/>
          <p:cNvSpPr txBox="1"/>
          <p:nvPr>
            <p:ph type="subTitle" sz="half" idx="1"/>
          </p:nvPr>
        </p:nvSpPr>
        <p:spPr>
          <a:xfrm>
            <a:off x="539551" y="1635646"/>
            <a:ext cx="3546222" cy="3177219"/>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The class meets daily at 10am.</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There are </a:t>
            </a:r>
            <a:r>
              <a:rPr>
                <a:solidFill>
                  <a:schemeClr val="accent2"/>
                </a:solidFill>
              </a:rPr>
              <a:t>fortnightly tutorials </a:t>
            </a:r>
            <a:r>
              <a:t>and </a:t>
            </a:r>
            <a:r>
              <a:rPr>
                <a:solidFill>
                  <a:schemeClr val="accent2"/>
                </a:solidFill>
              </a:rPr>
              <a:t>practical sessions </a:t>
            </a:r>
            <a:r>
              <a:t>at the observatory.</a:t>
            </a:r>
            <a:endParaRPr>
              <a:latin typeface="+mj-lt"/>
              <a:ea typeface="+mj-ea"/>
              <a:cs typeface="+mj-cs"/>
              <a:sym typeface="Calibri"/>
            </a:endParaRPr>
          </a:p>
          <a:p>
            <a:pPr marL="285750" indent="-285750">
              <a:spcBef>
                <a:spcPts val="1000"/>
              </a:spcBef>
              <a:buSzPct val="100000"/>
              <a:buFont typeface="Helvetica"/>
              <a:buChar char="•"/>
              <a:defRPr sz="1600">
                <a:solidFill>
                  <a:srgbClr val="4F5961"/>
                </a:solidFill>
                <a:latin typeface="+mn-lt"/>
                <a:ea typeface="+mn-ea"/>
                <a:cs typeface="+mn-cs"/>
                <a:sym typeface="Helvetica"/>
              </a:defRPr>
            </a:pPr>
            <a:r>
              <a:t>Topics include</a:t>
            </a:r>
            <a:r>
              <a:t> </a:t>
            </a:r>
            <a:r>
              <a:t>stellar physics, positional astronomy, cosmology and astronomical observations.</a:t>
            </a:r>
            <a:br/>
          </a:p>
        </p:txBody>
      </p:sp>
      <p:pic>
        <p:nvPicPr>
          <p:cNvPr id="170"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173" name="Group"/>
          <p:cNvGrpSpPr/>
          <p:nvPr/>
        </p:nvGrpSpPr>
        <p:grpSpPr>
          <a:xfrm>
            <a:off x="7497564" y="3809999"/>
            <a:ext cx="1656186" cy="921993"/>
            <a:chOff x="0" y="0"/>
            <a:chExt cx="1656184" cy="921991"/>
          </a:xfrm>
        </p:grpSpPr>
        <p:sp>
          <p:nvSpPr>
            <p:cNvPr id="171" name="Rectangle 8"/>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172" name="Picture 11" descr="Picture 11"/>
            <p:cNvPicPr>
              <a:picLocks noChangeAspect="1"/>
            </p:cNvPicPr>
            <p:nvPr/>
          </p:nvPicPr>
          <p:blipFill>
            <a:blip r:embed="rId4">
              <a:extLst/>
            </a:blip>
            <a:stretch>
              <a:fillRect/>
            </a:stretch>
          </p:blipFill>
          <p:spPr>
            <a:xfrm>
              <a:off x="144014" y="153706"/>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5" name="pasted-image.tiff" descr="pasted-image.tiff"/>
          <p:cNvPicPr>
            <a:picLocks noChangeAspect="1"/>
          </p:cNvPicPr>
          <p:nvPr/>
        </p:nvPicPr>
        <p:blipFill>
          <a:blip r:embed="rId2">
            <a:extLst/>
          </a:blip>
          <a:srcRect l="9641" t="0" r="27287" b="0"/>
          <a:stretch>
            <a:fillRect/>
          </a:stretch>
        </p:blipFill>
        <p:spPr>
          <a:xfrm>
            <a:off x="-2461" y="-4713"/>
            <a:ext cx="9148921" cy="5152925"/>
          </a:xfrm>
          <a:prstGeom prst="rect">
            <a:avLst/>
          </a:prstGeom>
          <a:ln w="12700">
            <a:miter lim="400000"/>
          </a:ln>
        </p:spPr>
      </p:pic>
      <p:sp>
        <p:nvSpPr>
          <p:cNvPr id="176" name="Rectangle 3"/>
          <p:cNvSpPr/>
          <p:nvPr/>
        </p:nvSpPr>
        <p:spPr>
          <a:xfrm>
            <a:off x="3089392" y="131519"/>
            <a:ext cx="5876787" cy="488046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77" name="Title 1"/>
          <p:cNvSpPr txBox="1"/>
          <p:nvPr>
            <p:ph type="ctrTitle"/>
          </p:nvPr>
        </p:nvSpPr>
        <p:spPr>
          <a:xfrm>
            <a:off x="3215016" y="170664"/>
            <a:ext cx="5180808" cy="501898"/>
          </a:xfrm>
          <a:prstGeom prst="rect">
            <a:avLst/>
          </a:prstGeom>
        </p:spPr>
        <p:txBody>
          <a:bodyPr/>
          <a:lstStyle>
            <a:lvl1pPr>
              <a:defRPr spc="-100">
                <a:solidFill>
                  <a:srgbClr val="13345C"/>
                </a:solidFill>
              </a:defRPr>
            </a:lvl1pPr>
          </a:lstStyle>
          <a:p>
            <a:pPr/>
            <a:r>
              <a:t>Physics 1 Example Timetable</a:t>
            </a:r>
          </a:p>
        </p:txBody>
      </p:sp>
      <p:pic>
        <p:nvPicPr>
          <p:cNvPr id="178"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pic>
        <p:nvPicPr>
          <p:cNvPr id="179" name="unknown.png" descr="unknown.png"/>
          <p:cNvPicPr>
            <a:picLocks noChangeAspect="1"/>
          </p:cNvPicPr>
          <p:nvPr/>
        </p:nvPicPr>
        <p:blipFill>
          <a:blip r:embed="rId4">
            <a:extLst/>
          </a:blip>
          <a:srcRect l="0" t="0" r="0" b="17262"/>
          <a:stretch>
            <a:fillRect/>
          </a:stretch>
        </p:blipFill>
        <p:spPr>
          <a:xfrm>
            <a:off x="3293105" y="743038"/>
            <a:ext cx="5469196" cy="4140851"/>
          </a:xfrm>
          <a:prstGeom prst="rect">
            <a:avLst/>
          </a:prstGeom>
          <a:ln w="12700">
            <a:miter lim="400000"/>
          </a:ln>
        </p:spPr>
      </p:pic>
      <p:sp>
        <p:nvSpPr>
          <p:cNvPr id="180" name="Title 1"/>
          <p:cNvSpPr txBox="1"/>
          <p:nvPr/>
        </p:nvSpPr>
        <p:spPr>
          <a:xfrm>
            <a:off x="3786516" y="649032"/>
            <a:ext cx="53618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Mon</a:t>
            </a:r>
          </a:p>
        </p:txBody>
      </p:sp>
      <p:sp>
        <p:nvSpPr>
          <p:cNvPr id="181" name="Title 1"/>
          <p:cNvSpPr txBox="1"/>
          <p:nvPr/>
        </p:nvSpPr>
        <p:spPr>
          <a:xfrm>
            <a:off x="4815216" y="649032"/>
            <a:ext cx="53618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Tue</a:t>
            </a:r>
          </a:p>
        </p:txBody>
      </p:sp>
      <p:sp>
        <p:nvSpPr>
          <p:cNvPr id="182" name="Title 1"/>
          <p:cNvSpPr txBox="1"/>
          <p:nvPr/>
        </p:nvSpPr>
        <p:spPr>
          <a:xfrm>
            <a:off x="5843916" y="649032"/>
            <a:ext cx="53618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Wed</a:t>
            </a:r>
          </a:p>
        </p:txBody>
      </p:sp>
      <p:sp>
        <p:nvSpPr>
          <p:cNvPr id="183" name="Title 1"/>
          <p:cNvSpPr txBox="1"/>
          <p:nvPr/>
        </p:nvSpPr>
        <p:spPr>
          <a:xfrm>
            <a:off x="6872616" y="649032"/>
            <a:ext cx="53618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Thu</a:t>
            </a:r>
          </a:p>
        </p:txBody>
      </p:sp>
      <p:sp>
        <p:nvSpPr>
          <p:cNvPr id="184" name="Title 1"/>
          <p:cNvSpPr txBox="1"/>
          <p:nvPr/>
        </p:nvSpPr>
        <p:spPr>
          <a:xfrm>
            <a:off x="7901316" y="649032"/>
            <a:ext cx="53618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Fri</a:t>
            </a:r>
          </a:p>
        </p:txBody>
      </p:sp>
      <p:sp>
        <p:nvSpPr>
          <p:cNvPr id="185" name="Title 1"/>
          <p:cNvSpPr txBox="1"/>
          <p:nvPr/>
        </p:nvSpPr>
        <p:spPr>
          <a:xfrm>
            <a:off x="3313045" y="1233231"/>
            <a:ext cx="184151"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9</a:t>
            </a:r>
          </a:p>
        </p:txBody>
      </p:sp>
      <p:sp>
        <p:nvSpPr>
          <p:cNvPr id="186" name="Title 1"/>
          <p:cNvSpPr txBox="1"/>
          <p:nvPr/>
        </p:nvSpPr>
        <p:spPr>
          <a:xfrm>
            <a:off x="3198745" y="1706396"/>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10</a:t>
            </a:r>
          </a:p>
        </p:txBody>
      </p:sp>
      <p:sp>
        <p:nvSpPr>
          <p:cNvPr id="187" name="Title 1"/>
          <p:cNvSpPr txBox="1"/>
          <p:nvPr/>
        </p:nvSpPr>
        <p:spPr>
          <a:xfrm>
            <a:off x="3217993" y="2138735"/>
            <a:ext cx="279203"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59536">
              <a:lnSpc>
                <a:spcPct val="90000"/>
              </a:lnSpc>
              <a:defRPr b="1" spc="-62" sz="1504">
                <a:solidFill>
                  <a:srgbClr val="13345C"/>
                </a:solidFill>
                <a:latin typeface="+mn-lt"/>
                <a:ea typeface="+mn-ea"/>
                <a:cs typeface="+mn-cs"/>
                <a:sym typeface="Helvetica"/>
              </a:defRPr>
            </a:lvl1pPr>
          </a:lstStyle>
          <a:p>
            <a:pPr/>
            <a:r>
              <a:t>11</a:t>
            </a:r>
          </a:p>
        </p:txBody>
      </p:sp>
      <p:sp>
        <p:nvSpPr>
          <p:cNvPr id="188" name="Title 1"/>
          <p:cNvSpPr txBox="1"/>
          <p:nvPr/>
        </p:nvSpPr>
        <p:spPr>
          <a:xfrm>
            <a:off x="3217993" y="2583774"/>
            <a:ext cx="279203"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13816">
              <a:lnSpc>
                <a:spcPct val="90000"/>
              </a:lnSpc>
              <a:defRPr b="1" spc="-59" sz="1424">
                <a:solidFill>
                  <a:srgbClr val="13345C"/>
                </a:solidFill>
                <a:latin typeface="+mn-lt"/>
                <a:ea typeface="+mn-ea"/>
                <a:cs typeface="+mn-cs"/>
                <a:sym typeface="Helvetica"/>
              </a:defRPr>
            </a:lvl1pPr>
          </a:lstStyle>
          <a:p>
            <a:pPr/>
            <a:r>
              <a:t>12</a:t>
            </a:r>
          </a:p>
        </p:txBody>
      </p:sp>
      <p:sp>
        <p:nvSpPr>
          <p:cNvPr id="189" name="Title 1"/>
          <p:cNvSpPr txBox="1"/>
          <p:nvPr/>
        </p:nvSpPr>
        <p:spPr>
          <a:xfrm>
            <a:off x="3179496" y="3003288"/>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13</a:t>
            </a:r>
          </a:p>
        </p:txBody>
      </p:sp>
      <p:sp>
        <p:nvSpPr>
          <p:cNvPr id="190" name="Title 1"/>
          <p:cNvSpPr txBox="1"/>
          <p:nvPr/>
        </p:nvSpPr>
        <p:spPr>
          <a:xfrm>
            <a:off x="3179496" y="3435752"/>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14</a:t>
            </a:r>
          </a:p>
        </p:txBody>
      </p:sp>
      <p:sp>
        <p:nvSpPr>
          <p:cNvPr id="191" name="Title 1"/>
          <p:cNvSpPr txBox="1"/>
          <p:nvPr/>
        </p:nvSpPr>
        <p:spPr>
          <a:xfrm>
            <a:off x="3179496" y="4300305"/>
            <a:ext cx="317700"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16</a:t>
            </a:r>
          </a:p>
        </p:txBody>
      </p:sp>
      <p:sp>
        <p:nvSpPr>
          <p:cNvPr id="192" name="Title 1"/>
          <p:cNvSpPr txBox="1"/>
          <p:nvPr/>
        </p:nvSpPr>
        <p:spPr>
          <a:xfrm>
            <a:off x="3179496" y="3873543"/>
            <a:ext cx="317700" cy="319433"/>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15</a:t>
            </a:r>
          </a:p>
        </p:txBody>
      </p:sp>
      <p:sp>
        <p:nvSpPr>
          <p:cNvPr id="193" name="Title 1"/>
          <p:cNvSpPr txBox="1"/>
          <p:nvPr/>
        </p:nvSpPr>
        <p:spPr>
          <a:xfrm>
            <a:off x="3313045" y="778363"/>
            <a:ext cx="184151" cy="319434"/>
          </a:xfrm>
          <a:prstGeom prst="rect">
            <a:avLst/>
          </a:prstGeom>
          <a:solidFill>
            <a:srgbClr val="F7F7F7"/>
          </a:solidFill>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868680">
              <a:lnSpc>
                <a:spcPct val="90000"/>
              </a:lnSpc>
              <a:defRPr b="1" spc="-63" sz="1520">
                <a:solidFill>
                  <a:srgbClr val="13345C"/>
                </a:solidFill>
                <a:latin typeface="+mn-lt"/>
                <a:ea typeface="+mn-ea"/>
                <a:cs typeface="+mn-cs"/>
                <a:sym typeface="Helvetica"/>
              </a:defRPr>
            </a:lvl1pPr>
          </a:lstStyle>
          <a:p>
            <a:pPr/>
            <a:r>
              <a:t>8</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pasted-image.tiff" descr="pasted-image.tiff"/>
          <p:cNvPicPr>
            <a:picLocks noChangeAspect="1"/>
          </p:cNvPicPr>
          <p:nvPr/>
        </p:nvPicPr>
        <p:blipFill>
          <a:blip r:embed="rId2">
            <a:extLst/>
          </a:blip>
          <a:srcRect l="0" t="25163" r="22445" b="9644"/>
          <a:stretch>
            <a:fillRect/>
          </a:stretch>
        </p:blipFill>
        <p:spPr>
          <a:xfrm>
            <a:off x="-11481" y="3192"/>
            <a:ext cx="9166963" cy="5137115"/>
          </a:xfrm>
          <a:prstGeom prst="rect">
            <a:avLst/>
          </a:prstGeom>
          <a:ln w="12700">
            <a:miter lim="400000"/>
          </a:ln>
        </p:spPr>
      </p:pic>
      <p:sp>
        <p:nvSpPr>
          <p:cNvPr id="196" name="Rectangle 3"/>
          <p:cNvSpPr/>
          <p:nvPr/>
        </p:nvSpPr>
        <p:spPr>
          <a:xfrm>
            <a:off x="564874" y="1203599"/>
            <a:ext cx="3719094"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197" name="Title 1"/>
          <p:cNvSpPr txBox="1"/>
          <p:nvPr>
            <p:ph type="ctrTitle"/>
          </p:nvPr>
        </p:nvSpPr>
        <p:spPr>
          <a:xfrm>
            <a:off x="603049" y="1203599"/>
            <a:ext cx="3744421" cy="504057"/>
          </a:xfrm>
          <a:prstGeom prst="rect">
            <a:avLst/>
          </a:prstGeom>
        </p:spPr>
        <p:txBody>
          <a:bodyPr/>
          <a:lstStyle>
            <a:lvl1pPr>
              <a:defRPr spc="-100"/>
            </a:lvl1pPr>
          </a:lstStyle>
          <a:p>
            <a:pPr/>
            <a:r>
              <a:t>Physics 3 Group Project</a:t>
            </a:r>
          </a:p>
        </p:txBody>
      </p:sp>
      <p:sp>
        <p:nvSpPr>
          <p:cNvPr id="198" name="Content Placeholder 2"/>
          <p:cNvSpPr txBox="1"/>
          <p:nvPr>
            <p:ph type="subTitle" sz="half" idx="1"/>
          </p:nvPr>
        </p:nvSpPr>
        <p:spPr>
          <a:xfrm>
            <a:off x="539550" y="1707652"/>
            <a:ext cx="3769742" cy="3096346"/>
          </a:xfrm>
          <a:prstGeom prst="rect">
            <a:avLst/>
          </a:prstGeom>
        </p:spPr>
        <p:txBody>
          <a:bodyPr/>
          <a:lstStyle/>
          <a:p>
            <a:pPr marL="285750" indent="-285750">
              <a:spcBef>
                <a:spcPts val="1000"/>
              </a:spcBef>
              <a:buSzPct val="100000"/>
              <a:buFont typeface="Helvetica"/>
              <a:buChar char="•"/>
              <a:defRPr sz="1600">
                <a:solidFill>
                  <a:srgbClr val="4F5961"/>
                </a:solidFill>
              </a:defRPr>
            </a:pPr>
            <a:r>
              <a:t>Students gain laboratory and </a:t>
            </a:r>
            <a:r>
              <a:rPr>
                <a:latin typeface="+mn-lt"/>
                <a:ea typeface="+mn-ea"/>
                <a:cs typeface="+mn-cs"/>
                <a:sym typeface="Helvetica"/>
              </a:rPr>
              <a:t>computational</a:t>
            </a:r>
            <a:r>
              <a:t> research skills, experience in team work, presentations and report writing.</a:t>
            </a:r>
            <a:endParaRPr>
              <a:latin typeface="+mj-lt"/>
              <a:ea typeface="+mj-ea"/>
              <a:cs typeface="+mj-cs"/>
              <a:sym typeface="Calibri"/>
            </a:endParaRPr>
          </a:p>
          <a:p>
            <a:pPr marL="285750" indent="-285750">
              <a:buSzPct val="100000"/>
              <a:buFont typeface="Helvetica"/>
              <a:buChar char="•"/>
              <a:defRPr sz="1600">
                <a:solidFill>
                  <a:srgbClr val="4F5961"/>
                </a:solidFill>
              </a:defRPr>
            </a:pPr>
            <a:r>
              <a:t>The range of projects include:</a:t>
            </a:r>
            <a:endParaRPr>
              <a:latin typeface="+mj-lt"/>
              <a:ea typeface="+mj-ea"/>
              <a:cs typeface="+mj-cs"/>
              <a:sym typeface="Calibri"/>
            </a:endParaRPr>
          </a:p>
          <a:p>
            <a:pPr lvl="1" marL="742950" indent="-285750">
              <a:buSzPct val="100000"/>
              <a:buFont typeface="Helvetica"/>
              <a:buChar char="•"/>
              <a:defRPr sz="1600">
                <a:solidFill>
                  <a:schemeClr val="accent2"/>
                </a:solidFill>
              </a:defRPr>
            </a:pPr>
            <a:r>
              <a:t>X-ray radiography</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Biophysical thermography</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Compton camera</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Holography</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Temperature stabilization</a:t>
            </a:r>
            <a:endParaRPr sz="1200">
              <a:solidFill>
                <a:srgbClr val="00213B"/>
              </a:solidFill>
              <a:latin typeface="+mj-lt"/>
              <a:ea typeface="+mj-ea"/>
              <a:cs typeface="+mj-cs"/>
              <a:sym typeface="Calibri"/>
            </a:endParaRPr>
          </a:p>
          <a:p>
            <a:pPr lvl="1" marL="742950" indent="-285750">
              <a:buSzPct val="100000"/>
              <a:buFont typeface="Helvetica"/>
              <a:buChar char="•"/>
              <a:defRPr sz="1600">
                <a:solidFill>
                  <a:schemeClr val="accent2"/>
                </a:solidFill>
              </a:defRPr>
            </a:pPr>
            <a:r>
              <a:t>Java programming</a:t>
            </a:r>
          </a:p>
        </p:txBody>
      </p:sp>
      <p:pic>
        <p:nvPicPr>
          <p:cNvPr id="199"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202" name="Group"/>
          <p:cNvGrpSpPr/>
          <p:nvPr/>
        </p:nvGrpSpPr>
        <p:grpSpPr>
          <a:xfrm>
            <a:off x="7497702" y="3809169"/>
            <a:ext cx="1656186" cy="921993"/>
            <a:chOff x="0" y="0"/>
            <a:chExt cx="1656184" cy="921991"/>
          </a:xfrm>
        </p:grpSpPr>
        <p:sp>
          <p:nvSpPr>
            <p:cNvPr id="200" name="Rectangle 7"/>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201" name="Picture 11" descr="Picture 11"/>
            <p:cNvPicPr>
              <a:picLocks noChangeAspect="1"/>
            </p:cNvPicPr>
            <p:nvPr/>
          </p:nvPicPr>
          <p:blipFill>
            <a:blip r:embed="rId4">
              <a:extLst/>
            </a:blip>
            <a:stretch>
              <a:fillRect/>
            </a:stretch>
          </p:blipFill>
          <p:spPr>
            <a:xfrm>
              <a:off x="144014" y="153707"/>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Picture Placeholder 2" descr="Picture Placeholder 2"/>
          <p:cNvPicPr>
            <a:picLocks noChangeAspect="1"/>
          </p:cNvPicPr>
          <p:nvPr/>
        </p:nvPicPr>
        <p:blipFill>
          <a:blip r:embed="rId2">
            <a:extLst/>
          </a:blip>
          <a:srcRect l="71" t="8349" r="0" b="7198"/>
          <a:stretch>
            <a:fillRect/>
          </a:stretch>
        </p:blipFill>
        <p:spPr>
          <a:xfrm flipH="1">
            <a:off x="4032" y="-1"/>
            <a:ext cx="9139969" cy="5143502"/>
          </a:xfrm>
          <a:prstGeom prst="rect">
            <a:avLst/>
          </a:prstGeom>
          <a:ln w="12700">
            <a:miter lim="400000"/>
          </a:ln>
        </p:spPr>
      </p:pic>
      <p:sp>
        <p:nvSpPr>
          <p:cNvPr id="205" name="Rectangle 3"/>
          <p:cNvSpPr/>
          <p:nvPr/>
        </p:nvSpPr>
        <p:spPr>
          <a:xfrm>
            <a:off x="564874" y="1203599"/>
            <a:ext cx="4048756" cy="381929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06" name="Title 1"/>
          <p:cNvSpPr txBox="1"/>
          <p:nvPr>
            <p:ph type="ctrTitle"/>
          </p:nvPr>
        </p:nvSpPr>
        <p:spPr>
          <a:xfrm>
            <a:off x="603049" y="1203599"/>
            <a:ext cx="3744421" cy="504057"/>
          </a:xfrm>
          <a:prstGeom prst="rect">
            <a:avLst/>
          </a:prstGeom>
        </p:spPr>
        <p:txBody>
          <a:bodyPr/>
          <a:lstStyle>
            <a:lvl1pPr>
              <a:defRPr spc="-100"/>
            </a:lvl1pPr>
          </a:lstStyle>
          <a:p>
            <a:pPr/>
            <a:r>
              <a:t>Final year project</a:t>
            </a:r>
          </a:p>
        </p:txBody>
      </p:sp>
      <p:sp>
        <p:nvSpPr>
          <p:cNvPr id="207" name="Content Placeholder 2"/>
          <p:cNvSpPr txBox="1"/>
          <p:nvPr>
            <p:ph type="subTitle" sz="half" idx="1"/>
          </p:nvPr>
        </p:nvSpPr>
        <p:spPr>
          <a:xfrm>
            <a:off x="539551" y="1703460"/>
            <a:ext cx="3890073" cy="3278823"/>
          </a:xfrm>
          <a:prstGeom prst="rect">
            <a:avLst/>
          </a:prstGeom>
        </p:spPr>
        <p:txBody>
          <a:bodyPr/>
          <a:lstStyle/>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Students spend a significant portion of their final year working on an independent research project.</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Embedded in one of our 9 research groups, students can make a lasting contribution to world leading research.</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Examples from recent years include:</a:t>
            </a:r>
            <a:endParaRPr>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Top quark physics</a:t>
            </a:r>
            <a:endParaRPr sz="1100">
              <a:solidFill>
                <a:srgbClr val="00213B"/>
              </a:solidFill>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Blood flow imaging</a:t>
            </a:r>
            <a:endParaRPr sz="1100">
              <a:solidFill>
                <a:srgbClr val="00213B"/>
              </a:solidFill>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Quantum encryption techniques</a:t>
            </a:r>
            <a:endParaRPr sz="1100">
              <a:solidFill>
                <a:srgbClr val="00213B"/>
              </a:solidFill>
              <a:latin typeface="+mj-lt"/>
              <a:ea typeface="+mj-ea"/>
              <a:cs typeface="+mj-cs"/>
              <a:sym typeface="Calibri"/>
            </a:endParaRPr>
          </a:p>
          <a:p>
            <a:pPr lvl="1" marL="690943" indent="-265747" defTabSz="850391">
              <a:spcBef>
                <a:spcPts val="900"/>
              </a:spcBef>
              <a:buSzPct val="100000"/>
              <a:buFont typeface="Helvetica"/>
              <a:buChar char="•"/>
              <a:defRPr>
                <a:solidFill>
                  <a:schemeClr val="accent2"/>
                </a:solidFill>
                <a:latin typeface="+mn-lt"/>
                <a:ea typeface="+mn-ea"/>
                <a:cs typeface="+mn-cs"/>
                <a:sym typeface="Helvetica"/>
              </a:defRPr>
            </a:pPr>
            <a:r>
              <a:t>Advanced Sagnac interferometers</a:t>
            </a:r>
          </a:p>
        </p:txBody>
      </p:sp>
      <p:pic>
        <p:nvPicPr>
          <p:cNvPr id="208"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grpSp>
        <p:nvGrpSpPr>
          <p:cNvPr id="211" name="Group"/>
          <p:cNvGrpSpPr/>
          <p:nvPr/>
        </p:nvGrpSpPr>
        <p:grpSpPr>
          <a:xfrm>
            <a:off x="7502004" y="3786194"/>
            <a:ext cx="1656186" cy="921993"/>
            <a:chOff x="0" y="0"/>
            <a:chExt cx="1656184" cy="921991"/>
          </a:xfrm>
        </p:grpSpPr>
        <p:sp>
          <p:nvSpPr>
            <p:cNvPr id="209" name="Rectangle 7"/>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210" name="Picture 11" descr="Picture 11"/>
            <p:cNvPicPr>
              <a:picLocks noChangeAspect="1"/>
            </p:cNvPicPr>
            <p:nvPr/>
          </p:nvPicPr>
          <p:blipFill>
            <a:blip r:embed="rId4">
              <a:extLst/>
            </a:blip>
            <a:stretch>
              <a:fillRect/>
            </a:stretch>
          </p:blipFill>
          <p:spPr>
            <a:xfrm>
              <a:off x="144014" y="153707"/>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3" name="Picture Placeholder 3" descr="Picture Placeholder 3"/>
          <p:cNvPicPr>
            <a:picLocks noChangeAspect="1"/>
          </p:cNvPicPr>
          <p:nvPr/>
        </p:nvPicPr>
        <p:blipFill>
          <a:blip r:embed="rId2">
            <a:extLst/>
          </a:blip>
          <a:srcRect l="21562" t="226" r="18669" b="142"/>
          <a:stretch>
            <a:fillRect/>
          </a:stretch>
        </p:blipFill>
        <p:spPr>
          <a:xfrm>
            <a:off x="0" y="-24229"/>
            <a:ext cx="9144003" cy="5188826"/>
          </a:xfrm>
          <a:prstGeom prst="rect">
            <a:avLst/>
          </a:prstGeom>
          <a:ln w="12700">
            <a:miter lim="400000"/>
          </a:ln>
        </p:spPr>
      </p:pic>
      <p:sp>
        <p:nvSpPr>
          <p:cNvPr id="214" name="Rectangle 3"/>
          <p:cNvSpPr/>
          <p:nvPr/>
        </p:nvSpPr>
        <p:spPr>
          <a:xfrm>
            <a:off x="564873" y="1203597"/>
            <a:ext cx="4583192" cy="3448286"/>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15" name="Title 1"/>
          <p:cNvSpPr txBox="1"/>
          <p:nvPr>
            <p:ph type="ctrTitle"/>
          </p:nvPr>
        </p:nvSpPr>
        <p:spPr>
          <a:xfrm>
            <a:off x="603049" y="1203599"/>
            <a:ext cx="3744421" cy="504057"/>
          </a:xfrm>
          <a:prstGeom prst="rect">
            <a:avLst/>
          </a:prstGeom>
        </p:spPr>
        <p:txBody>
          <a:bodyPr/>
          <a:lstStyle>
            <a:lvl1pPr>
              <a:defRPr spc="-100"/>
            </a:lvl1pPr>
          </a:lstStyle>
          <a:p>
            <a:pPr/>
            <a:r>
              <a:t>Summer Internships</a:t>
            </a:r>
          </a:p>
        </p:txBody>
      </p:sp>
      <p:sp>
        <p:nvSpPr>
          <p:cNvPr id="216" name="Content Placeholder 2"/>
          <p:cNvSpPr txBox="1"/>
          <p:nvPr>
            <p:ph type="subTitle" sz="half" idx="1"/>
          </p:nvPr>
        </p:nvSpPr>
        <p:spPr>
          <a:xfrm>
            <a:off x="539552" y="1703460"/>
            <a:ext cx="4464059" cy="3064630"/>
          </a:xfrm>
          <a:prstGeom prst="rect">
            <a:avLst/>
          </a:prstGeom>
        </p:spPr>
        <p:txBody>
          <a:bodyPr/>
          <a:lstStyle/>
          <a:p>
            <a:pPr marL="277177" indent="-277177" defTabSz="886967">
              <a:spcBef>
                <a:spcPts val="900"/>
              </a:spcBef>
              <a:buSzPct val="100000"/>
              <a:buFont typeface="Helvetica"/>
              <a:buChar char="•"/>
              <a:defRPr sz="1500">
                <a:solidFill>
                  <a:srgbClr val="4C4C4C"/>
                </a:solidFill>
                <a:latin typeface="+mn-lt"/>
                <a:ea typeface="+mn-ea"/>
                <a:cs typeface="+mn-cs"/>
                <a:sym typeface="Helvetica"/>
              </a:defRPr>
            </a:pPr>
            <a:r>
              <a:t>The first experience in the research environment for many of our students is during a summer internship within the school.</a:t>
            </a:r>
            <a:endParaRPr>
              <a:solidFill>
                <a:srgbClr val="4F5961"/>
              </a:solidFill>
              <a:latin typeface="+mj-lt"/>
              <a:ea typeface="+mj-ea"/>
              <a:cs typeface="+mj-cs"/>
              <a:sym typeface="Calibri"/>
            </a:endParaRPr>
          </a:p>
          <a:p>
            <a:pPr marL="277177" indent="-277177" defTabSz="886967">
              <a:spcBef>
                <a:spcPts val="900"/>
              </a:spcBef>
              <a:buSzPct val="100000"/>
              <a:buFont typeface="Helvetica"/>
              <a:buChar char="•"/>
              <a:defRPr sz="1500">
                <a:solidFill>
                  <a:srgbClr val="4C4C4C"/>
                </a:solidFill>
                <a:latin typeface="+mn-lt"/>
                <a:ea typeface="+mn-ea"/>
                <a:cs typeface="+mn-cs"/>
                <a:sym typeface="Helvetica"/>
              </a:defRPr>
            </a:pPr>
            <a:r>
              <a:t>These are usually six-week long paid placements, during which students can further improve their research and interpersonal skills.</a:t>
            </a:r>
            <a:endParaRPr>
              <a:solidFill>
                <a:srgbClr val="4F5961"/>
              </a:solidFill>
              <a:latin typeface="+mj-lt"/>
              <a:ea typeface="+mj-ea"/>
              <a:cs typeface="+mj-cs"/>
              <a:sym typeface="Calibri"/>
            </a:endParaRPr>
          </a:p>
          <a:p>
            <a:pPr marL="277177" indent="-277177" defTabSz="886967">
              <a:spcBef>
                <a:spcPts val="900"/>
              </a:spcBef>
              <a:buSzPct val="100000"/>
              <a:buFont typeface="Helvetica"/>
              <a:buChar char="•"/>
              <a:defRPr sz="1500">
                <a:solidFill>
                  <a:srgbClr val="4C4C4C"/>
                </a:solidFill>
                <a:latin typeface="+mn-lt"/>
                <a:ea typeface="+mn-ea"/>
                <a:cs typeface="+mn-cs"/>
                <a:sym typeface="Helvetica"/>
              </a:defRPr>
            </a:pPr>
            <a:r>
              <a:t>The research covered during these internships covers the full range of our research groups: from applied to fundamental research; from the smallest to the largest distance scales.</a:t>
            </a:r>
            <a:br/>
          </a:p>
        </p:txBody>
      </p:sp>
      <p:pic>
        <p:nvPicPr>
          <p:cNvPr id="217"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218" name="Rectangle 7"/>
          <p:cNvSpPr/>
          <p:nvPr/>
        </p:nvSpPr>
        <p:spPr>
          <a:xfrm>
            <a:off x="7510016" y="3786194"/>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219" name="Picture 11" descr="Picture 11"/>
          <p:cNvPicPr>
            <a:picLocks noChangeAspect="1"/>
          </p:cNvPicPr>
          <p:nvPr/>
        </p:nvPicPr>
        <p:blipFill>
          <a:blip r:embed="rId4">
            <a:extLst/>
          </a:blip>
          <a:stretch>
            <a:fillRect/>
          </a:stretch>
        </p:blipFill>
        <p:spPr>
          <a:xfrm>
            <a:off x="7654031" y="3939902"/>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Picture Placeholder 6" descr="Picture Placeholder 6"/>
          <p:cNvPicPr>
            <a:picLocks noChangeAspect="1"/>
          </p:cNvPicPr>
          <p:nvPr/>
        </p:nvPicPr>
        <p:blipFill>
          <a:blip r:embed="rId2">
            <a:extLst/>
          </a:blip>
          <a:srcRect l="7363" t="9273" r="3678" b="15948"/>
          <a:stretch>
            <a:fillRect/>
          </a:stretch>
        </p:blipFill>
        <p:spPr>
          <a:xfrm flipH="1">
            <a:off x="-1" y="0"/>
            <a:ext cx="9144002" cy="5128791"/>
          </a:xfrm>
          <a:prstGeom prst="rect">
            <a:avLst/>
          </a:prstGeom>
          <a:ln w="12700">
            <a:miter lim="400000"/>
          </a:ln>
        </p:spPr>
      </p:pic>
      <p:sp>
        <p:nvSpPr>
          <p:cNvPr id="222" name="Rectangle 3"/>
          <p:cNvSpPr/>
          <p:nvPr/>
        </p:nvSpPr>
        <p:spPr>
          <a:xfrm>
            <a:off x="564873" y="1203599"/>
            <a:ext cx="3920963" cy="3421248"/>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23" name="Title 1"/>
          <p:cNvSpPr txBox="1"/>
          <p:nvPr>
            <p:ph type="ctrTitle"/>
          </p:nvPr>
        </p:nvSpPr>
        <p:spPr>
          <a:xfrm>
            <a:off x="615749" y="1203599"/>
            <a:ext cx="3744421" cy="504057"/>
          </a:xfrm>
          <a:prstGeom prst="rect">
            <a:avLst/>
          </a:prstGeom>
        </p:spPr>
        <p:txBody>
          <a:bodyPr/>
          <a:lstStyle>
            <a:lvl1pPr>
              <a:defRPr spc="-100"/>
            </a:lvl1pPr>
          </a:lstStyle>
          <a:p>
            <a:pPr/>
            <a:r>
              <a:t>Student Societies</a:t>
            </a:r>
          </a:p>
        </p:txBody>
      </p:sp>
      <p:sp>
        <p:nvSpPr>
          <p:cNvPr id="224" name="Content Placeholder 2"/>
          <p:cNvSpPr txBox="1"/>
          <p:nvPr>
            <p:ph type="subTitle" sz="half" idx="1"/>
          </p:nvPr>
        </p:nvSpPr>
        <p:spPr>
          <a:xfrm>
            <a:off x="539550" y="1779660"/>
            <a:ext cx="3920964" cy="2808707"/>
          </a:xfrm>
          <a:prstGeom prst="rect">
            <a:avLst/>
          </a:prstGeom>
        </p:spPr>
        <p:txBody>
          <a:bodyPr/>
          <a:lstStyle/>
          <a:p>
            <a:pPr marL="285750" indent="-285750">
              <a:spcBef>
                <a:spcPts val="1000"/>
              </a:spcBef>
              <a:buSzPct val="100000"/>
              <a:buFont typeface="Helvetica"/>
              <a:buChar char="•"/>
              <a:defRPr sz="1600">
                <a:solidFill>
                  <a:srgbClr val="4C4C4C"/>
                </a:solidFill>
                <a:latin typeface="+mn-lt"/>
                <a:ea typeface="+mn-ea"/>
                <a:cs typeface="+mn-cs"/>
                <a:sym typeface="Helvetica"/>
              </a:defRPr>
            </a:pPr>
            <a:r>
              <a:t>There are two student societies which organise a programme of guest lectures and social events for students and staff.</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4C4C4C"/>
                </a:solidFill>
                <a:latin typeface="+mn-lt"/>
                <a:ea typeface="+mn-ea"/>
                <a:cs typeface="+mn-cs"/>
                <a:sym typeface="Helvetica"/>
              </a:defRPr>
            </a:pPr>
            <a:r>
              <a:t>Physoc has an annual ceilidh.</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4C4C4C"/>
                </a:solidFill>
                <a:latin typeface="+mn-lt"/>
                <a:ea typeface="+mn-ea"/>
                <a:cs typeface="+mn-cs"/>
                <a:sym typeface="Helvetica"/>
              </a:defRPr>
            </a:pPr>
            <a:r>
              <a:t>Astrosoc has an annual Burns’ supper.</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4C4C4C"/>
                </a:solidFill>
                <a:latin typeface="+mn-lt"/>
                <a:ea typeface="+mn-ea"/>
                <a:cs typeface="+mn-cs"/>
                <a:sym typeface="Helvetica"/>
              </a:defRPr>
            </a:pPr>
            <a:r>
              <a:t>Other events include beer &amp; doughnuts, film screenings, laser tag and observing nights</a:t>
            </a:r>
            <a:r>
              <a:t>…</a:t>
            </a:r>
          </a:p>
        </p:txBody>
      </p:sp>
      <p:pic>
        <p:nvPicPr>
          <p:cNvPr id="225"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pic>
        <p:nvPicPr>
          <p:cNvPr id="226" name="Picture 7" descr="Picture 7"/>
          <p:cNvPicPr>
            <a:picLocks noChangeAspect="1"/>
          </p:cNvPicPr>
          <p:nvPr/>
        </p:nvPicPr>
        <p:blipFill>
          <a:blip r:embed="rId4">
            <a:extLst/>
          </a:blip>
          <a:stretch>
            <a:fillRect/>
          </a:stretch>
        </p:blipFill>
        <p:spPr>
          <a:xfrm>
            <a:off x="7164288" y="-20538"/>
            <a:ext cx="864098" cy="1158567"/>
          </a:xfrm>
          <a:prstGeom prst="rect">
            <a:avLst/>
          </a:prstGeom>
          <a:ln w="12700">
            <a:miter lim="400000"/>
          </a:ln>
        </p:spPr>
      </p:pic>
      <p:pic>
        <p:nvPicPr>
          <p:cNvPr id="227" name="Picture 8" descr="Picture 8"/>
          <p:cNvPicPr>
            <a:picLocks noChangeAspect="1"/>
          </p:cNvPicPr>
          <p:nvPr/>
        </p:nvPicPr>
        <p:blipFill>
          <a:blip r:embed="rId5">
            <a:extLst/>
          </a:blip>
          <a:stretch>
            <a:fillRect/>
          </a:stretch>
        </p:blipFill>
        <p:spPr>
          <a:xfrm>
            <a:off x="7989674" y="-20538"/>
            <a:ext cx="1152130" cy="1152129"/>
          </a:xfrm>
          <a:prstGeom prst="rect">
            <a:avLst/>
          </a:prstGeom>
          <a:ln w="12700">
            <a:miter lim="400000"/>
          </a:ln>
        </p:spPr>
      </p:pic>
      <p:sp>
        <p:nvSpPr>
          <p:cNvPr id="228" name="Rectangle 9"/>
          <p:cNvSpPr/>
          <p:nvPr/>
        </p:nvSpPr>
        <p:spPr>
          <a:xfrm>
            <a:off x="7524329"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229" name="Picture 11" descr="Picture 11"/>
          <p:cNvPicPr>
            <a:picLocks noChangeAspect="1"/>
          </p:cNvPicPr>
          <p:nvPr/>
        </p:nvPicPr>
        <p:blipFill>
          <a:blip r:embed="rId6">
            <a:extLst/>
          </a:blip>
          <a:stretch>
            <a:fillRect/>
          </a:stretch>
        </p:blipFill>
        <p:spPr>
          <a:xfrm>
            <a:off x="7668342"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Rectangle 3"/>
          <p:cNvSpPr/>
          <p:nvPr/>
        </p:nvSpPr>
        <p:spPr>
          <a:xfrm>
            <a:off x="564874" y="1203598"/>
            <a:ext cx="3719094" cy="3456384"/>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32" name="Title 1"/>
          <p:cNvSpPr txBox="1"/>
          <p:nvPr>
            <p:ph type="ctrTitle"/>
          </p:nvPr>
        </p:nvSpPr>
        <p:spPr>
          <a:xfrm>
            <a:off x="539549" y="1203599"/>
            <a:ext cx="3744421" cy="504057"/>
          </a:xfrm>
          <a:prstGeom prst="rect">
            <a:avLst/>
          </a:prstGeom>
        </p:spPr>
        <p:txBody>
          <a:bodyPr/>
          <a:lstStyle>
            <a:lvl1pPr>
              <a:defRPr spc="-100"/>
            </a:lvl1pPr>
          </a:lstStyle>
          <a:p>
            <a:pPr/>
            <a:r>
              <a:t>Diversity and Equality</a:t>
            </a:r>
          </a:p>
        </p:txBody>
      </p:sp>
      <p:sp>
        <p:nvSpPr>
          <p:cNvPr id="233" name="Content Placeholder 2"/>
          <p:cNvSpPr txBox="1"/>
          <p:nvPr>
            <p:ph type="subTitle" sz="half" idx="1"/>
          </p:nvPr>
        </p:nvSpPr>
        <p:spPr>
          <a:xfrm>
            <a:off x="539552" y="1779660"/>
            <a:ext cx="3816427" cy="3096346"/>
          </a:xfrm>
          <a:prstGeom prst="rect">
            <a:avLst/>
          </a:prstGeom>
        </p:spPr>
        <p:txBody>
          <a:bodyPr/>
          <a:lstStyle/>
          <a:p>
            <a:pPr marL="274320" indent="-274320" defTabSz="877822">
              <a:lnSpc>
                <a:spcPct val="90000"/>
              </a:lnSpc>
              <a:spcBef>
                <a:spcPts val="900"/>
              </a:spcBef>
              <a:buSzPct val="100000"/>
              <a:buFont typeface="Helvetica"/>
              <a:buChar char="•"/>
              <a:defRPr sz="1500">
                <a:solidFill>
                  <a:srgbClr val="4F5961"/>
                </a:solidFill>
                <a:latin typeface="+mn-lt"/>
                <a:ea typeface="+mn-ea"/>
                <a:cs typeface="+mn-cs"/>
                <a:sym typeface="Helvetica"/>
              </a:defRPr>
            </a:pPr>
            <a:r>
              <a:t>25 - 30% of our students are female</a:t>
            </a:r>
            <a:endParaRPr>
              <a:latin typeface="+mj-lt"/>
              <a:ea typeface="+mj-ea"/>
              <a:cs typeface="+mj-cs"/>
              <a:sym typeface="Calibri"/>
            </a:endParaRPr>
          </a:p>
          <a:p>
            <a:pPr marL="274320" indent="-274320" defTabSz="877822">
              <a:lnSpc>
                <a:spcPct val="90000"/>
              </a:lnSpc>
              <a:spcBef>
                <a:spcPts val="900"/>
              </a:spcBef>
              <a:buSzPct val="100000"/>
              <a:buFont typeface="Helvetica"/>
              <a:buChar char="•"/>
              <a:defRPr sz="1500">
                <a:solidFill>
                  <a:srgbClr val="4F5961"/>
                </a:solidFill>
                <a:latin typeface="+mn-lt"/>
                <a:ea typeface="+mn-ea"/>
                <a:cs typeface="+mn-cs"/>
                <a:sym typeface="Helvetica"/>
              </a:defRPr>
            </a:pPr>
            <a:r>
              <a:t>We are committed to ensuring all members of the School are welcomed, and can flourish and succeed </a:t>
            </a:r>
          </a:p>
          <a:p>
            <a:pPr marL="274320" indent="-274320" defTabSz="877822">
              <a:lnSpc>
                <a:spcPct val="90000"/>
              </a:lnSpc>
              <a:spcBef>
                <a:spcPts val="900"/>
              </a:spcBef>
              <a:buSzPct val="100000"/>
              <a:buFont typeface="Helvetica"/>
              <a:buChar char="•"/>
              <a:defRPr sz="1500">
                <a:solidFill>
                  <a:srgbClr val="4F5961"/>
                </a:solidFill>
                <a:latin typeface="+mn-lt"/>
                <a:ea typeface="+mn-ea"/>
                <a:cs typeface="+mn-cs"/>
                <a:sym typeface="Helvetica"/>
              </a:defRPr>
            </a:pPr>
            <a:r>
              <a:t>Our </a:t>
            </a:r>
            <a:r>
              <a:rPr b="1"/>
              <a:t>Athena SWAN Silver</a:t>
            </a:r>
            <a:r>
              <a:t>, and Institute of Physics </a:t>
            </a:r>
            <a:r>
              <a:rPr b="1"/>
              <a:t>Juno Champion </a:t>
            </a:r>
            <a:r>
              <a:t>awards recognise our work in gender equality</a:t>
            </a:r>
            <a:endParaRPr>
              <a:latin typeface="+mj-lt"/>
              <a:ea typeface="+mj-ea"/>
              <a:cs typeface="+mj-cs"/>
              <a:sym typeface="Calibri"/>
            </a:endParaRPr>
          </a:p>
          <a:p>
            <a:pPr marL="274320" indent="-274320" defTabSz="877822">
              <a:lnSpc>
                <a:spcPct val="90000"/>
              </a:lnSpc>
              <a:spcBef>
                <a:spcPts val="900"/>
              </a:spcBef>
              <a:buSzPct val="100000"/>
              <a:buFont typeface="Helvetica"/>
              <a:buChar char="•"/>
              <a:defRPr sz="1500">
                <a:solidFill>
                  <a:srgbClr val="4F5961"/>
                </a:solidFill>
                <a:latin typeface="+mn-lt"/>
                <a:ea typeface="+mn-ea"/>
                <a:cs typeface="+mn-cs"/>
                <a:sym typeface="Helvetica"/>
              </a:defRPr>
            </a:pPr>
            <a:r>
              <a:t>We were the first physics department in Scotland to win these, and now we’re Going for Gold!</a:t>
            </a:r>
          </a:p>
          <a:p>
            <a:pPr marL="274320" indent="-274320" defTabSz="877822">
              <a:lnSpc>
                <a:spcPct val="90000"/>
              </a:lnSpc>
              <a:spcBef>
                <a:spcPts val="900"/>
              </a:spcBef>
              <a:buSzPct val="100000"/>
              <a:buFont typeface="Helvetica"/>
              <a:buChar char="•"/>
              <a:defRPr sz="1500">
                <a:solidFill>
                  <a:srgbClr val="4F5961"/>
                </a:solidFill>
                <a:latin typeface="+mn-lt"/>
                <a:ea typeface="+mn-ea"/>
                <a:cs typeface="+mn-cs"/>
                <a:sym typeface="Helvetica"/>
              </a:defRPr>
            </a:pPr>
            <a:r>
              <a:t>There is a Women in Physics society in the university, and also oSTEM.</a:t>
            </a:r>
          </a:p>
        </p:txBody>
      </p:sp>
      <p:pic>
        <p:nvPicPr>
          <p:cNvPr id="234"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235" name="Picture 6" descr="Picture 6"/>
          <p:cNvPicPr>
            <a:picLocks noChangeAspect="1"/>
          </p:cNvPicPr>
          <p:nvPr/>
        </p:nvPicPr>
        <p:blipFill>
          <a:blip r:embed="rId3">
            <a:extLst/>
          </a:blip>
          <a:srcRect l="0" t="14878" r="9826" b="0"/>
          <a:stretch>
            <a:fillRect/>
          </a:stretch>
        </p:blipFill>
        <p:spPr>
          <a:xfrm>
            <a:off x="6228184" y="1131590"/>
            <a:ext cx="2661922" cy="1783751"/>
          </a:xfrm>
          <a:prstGeom prst="rect">
            <a:avLst/>
          </a:prstGeom>
          <a:ln w="12700">
            <a:miter lim="400000"/>
          </a:ln>
        </p:spPr>
      </p:pic>
      <p:pic>
        <p:nvPicPr>
          <p:cNvPr id="236" name="Picture 7" descr="Picture 7"/>
          <p:cNvPicPr>
            <a:picLocks noChangeAspect="1"/>
          </p:cNvPicPr>
          <p:nvPr/>
        </p:nvPicPr>
        <p:blipFill>
          <a:blip r:embed="rId4">
            <a:extLst/>
          </a:blip>
          <a:srcRect l="0" t="8256" r="7456" b="11427"/>
          <a:stretch>
            <a:fillRect/>
          </a:stretch>
        </p:blipFill>
        <p:spPr>
          <a:xfrm>
            <a:off x="4805717" y="2283716"/>
            <a:ext cx="2579648" cy="1706883"/>
          </a:xfrm>
          <a:prstGeom prst="rect">
            <a:avLst/>
          </a:prstGeom>
          <a:ln w="12700">
            <a:miter lim="400000"/>
          </a:ln>
        </p:spPr>
      </p:pic>
      <p:pic>
        <p:nvPicPr>
          <p:cNvPr id="237" name="Picture 8" descr="Picture 8"/>
          <p:cNvPicPr>
            <a:picLocks noChangeAspect="1"/>
          </p:cNvPicPr>
          <p:nvPr/>
        </p:nvPicPr>
        <p:blipFill>
          <a:blip r:embed="rId5">
            <a:extLst/>
          </a:blip>
          <a:stretch>
            <a:fillRect/>
          </a:stretch>
        </p:blipFill>
        <p:spPr>
          <a:xfrm>
            <a:off x="6655916" y="3278459"/>
            <a:ext cx="2248254" cy="1699263"/>
          </a:xfrm>
          <a:prstGeom prst="rect">
            <a:avLst/>
          </a:prstGeom>
          <a:ln w="12700">
            <a:miter lim="400000"/>
          </a:ln>
        </p:spPr>
      </p:pic>
      <p:pic>
        <p:nvPicPr>
          <p:cNvPr id="238" name="Picture 9" descr="Picture 9"/>
          <p:cNvPicPr>
            <a:picLocks noChangeAspect="1"/>
          </p:cNvPicPr>
          <p:nvPr/>
        </p:nvPicPr>
        <p:blipFill>
          <a:blip r:embed="rId6">
            <a:extLst/>
          </a:blip>
          <a:stretch>
            <a:fillRect/>
          </a:stretch>
        </p:blipFill>
        <p:spPr>
          <a:xfrm>
            <a:off x="5364088" y="195485"/>
            <a:ext cx="1473722" cy="808542"/>
          </a:xfrm>
          <a:prstGeom prst="rect">
            <a:avLst/>
          </a:prstGeom>
          <a:ln w="12700">
            <a:miter lim="400000"/>
          </a:ln>
        </p:spPr>
      </p:pic>
      <p:pic>
        <p:nvPicPr>
          <p:cNvPr id="239" name="Picture 10" descr="Picture 10"/>
          <p:cNvPicPr>
            <a:picLocks noChangeAspect="1"/>
          </p:cNvPicPr>
          <p:nvPr/>
        </p:nvPicPr>
        <p:blipFill>
          <a:blip r:embed="rId7">
            <a:extLst/>
          </a:blip>
          <a:stretch>
            <a:fillRect/>
          </a:stretch>
        </p:blipFill>
        <p:spPr>
          <a:xfrm>
            <a:off x="2369468" y="280295"/>
            <a:ext cx="2898650" cy="644147"/>
          </a:xfrm>
          <a:prstGeom prst="rect">
            <a:avLst/>
          </a:prstGeom>
          <a:ln w="12700">
            <a:miter lim="400000"/>
          </a:ln>
        </p:spPr>
      </p:pic>
      <p:pic>
        <p:nvPicPr>
          <p:cNvPr id="240" name="Picture 11" descr="Picture 11"/>
          <p:cNvPicPr>
            <a:picLocks noChangeAspect="1"/>
          </p:cNvPicPr>
          <p:nvPr/>
        </p:nvPicPr>
        <p:blipFill>
          <a:blip r:embed="rId8">
            <a:extLst/>
          </a:blip>
          <a:stretch>
            <a:fillRect/>
          </a:stretch>
        </p:blipFill>
        <p:spPr>
          <a:xfrm>
            <a:off x="7107597" y="122671"/>
            <a:ext cx="1423495" cy="881354"/>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2"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243" name="Rectangle 7"/>
          <p:cNvSpPr/>
          <p:nvPr/>
        </p:nvSpPr>
        <p:spPr>
          <a:xfrm>
            <a:off x="564872" y="1203599"/>
            <a:ext cx="5231265"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44" name="Title 1"/>
          <p:cNvSpPr txBox="1"/>
          <p:nvPr>
            <p:ph type="title"/>
          </p:nvPr>
        </p:nvSpPr>
        <p:spPr>
          <a:xfrm>
            <a:off x="539551" y="1203599"/>
            <a:ext cx="4896545" cy="504057"/>
          </a:xfrm>
          <a:prstGeom prst="rect">
            <a:avLst/>
          </a:prstGeom>
        </p:spPr>
        <p:txBody>
          <a:bodyPr/>
          <a:lstStyle>
            <a:lvl1pPr>
              <a:defRPr spc="-100"/>
            </a:lvl1pPr>
          </a:lstStyle>
          <a:p>
            <a:pPr/>
            <a:r>
              <a:t>Why Physics and Astronomy?</a:t>
            </a:r>
          </a:p>
        </p:txBody>
      </p:sp>
      <p:sp>
        <p:nvSpPr>
          <p:cNvPr id="245" name="Content Placeholder 2"/>
          <p:cNvSpPr txBox="1"/>
          <p:nvPr>
            <p:ph type="body" sz="half" idx="1"/>
          </p:nvPr>
        </p:nvSpPr>
        <p:spPr>
          <a:xfrm>
            <a:off x="539551" y="1779660"/>
            <a:ext cx="5112569" cy="3096346"/>
          </a:xfrm>
          <a:prstGeom prst="rect">
            <a:avLst/>
          </a:prstGeom>
        </p:spPr>
        <p:txBody>
          <a:bodyPr/>
          <a:lstStyle/>
          <a:p>
            <a:pPr marL="285750" indent="-285750">
              <a:spcBef>
                <a:spcPts val="1000"/>
              </a:spcBef>
              <a:buSzPct val="100000"/>
              <a:buFont typeface="Helvetica"/>
              <a:buChar char="•"/>
              <a:defRPr sz="1600">
                <a:solidFill>
                  <a:srgbClr val="002542"/>
                </a:solidFill>
                <a:latin typeface="+mn-lt"/>
                <a:ea typeface="+mn-ea"/>
                <a:cs typeface="+mn-cs"/>
                <a:sym typeface="Helvetica"/>
              </a:defRPr>
            </a:pPr>
            <a:r>
              <a:t>Our flexible degree programmes promote:</a:t>
            </a:r>
          </a:p>
          <a:p>
            <a:pPr lvl="1" marL="742950" indent="-285750">
              <a:spcBef>
                <a:spcPts val="1000"/>
              </a:spcBef>
              <a:buSzPct val="100000"/>
              <a:buFont typeface="Helvetica"/>
              <a:buChar char="•"/>
              <a:defRPr sz="1600">
                <a:solidFill>
                  <a:srgbClr val="002542"/>
                </a:solidFill>
                <a:latin typeface="+mn-lt"/>
                <a:ea typeface="+mn-ea"/>
                <a:cs typeface="+mn-cs"/>
                <a:sym typeface="Helvetica"/>
              </a:defRPr>
            </a:pPr>
            <a:r>
              <a:t>A </a:t>
            </a:r>
            <a:r>
              <a:rPr>
                <a:solidFill>
                  <a:schemeClr val="accent2"/>
                </a:solidFill>
              </a:rPr>
              <a:t>logical and numerate </a:t>
            </a:r>
            <a:r>
              <a:t>mind;</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rgbClr val="002542"/>
                </a:solidFill>
                <a:latin typeface="+mn-lt"/>
                <a:ea typeface="+mn-ea"/>
                <a:cs typeface="+mn-cs"/>
                <a:sym typeface="Helvetica"/>
              </a:defRPr>
            </a:pPr>
            <a:r>
              <a:t>The ability to solve problems;</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2"/>
                </a:solidFill>
                <a:latin typeface="+mn-lt"/>
                <a:ea typeface="+mn-ea"/>
                <a:cs typeface="+mn-cs"/>
                <a:sym typeface="Helvetica"/>
              </a:defRPr>
            </a:pPr>
            <a:r>
              <a:t>Communication skills</a:t>
            </a:r>
            <a:r>
              <a:rPr>
                <a:solidFill>
                  <a:srgbClr val="002542"/>
                </a:solidFill>
              </a:rPr>
              <a:t>, developed through report-writing and presentations;</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2"/>
                </a:solidFill>
                <a:latin typeface="+mn-lt"/>
                <a:ea typeface="+mn-ea"/>
                <a:cs typeface="+mn-cs"/>
                <a:sym typeface="Helvetica"/>
              </a:defRPr>
            </a:pPr>
            <a:r>
              <a:t>Cutting-edge</a:t>
            </a:r>
            <a:r>
              <a:rPr>
                <a:solidFill>
                  <a:srgbClr val="002542"/>
                </a:solidFill>
              </a:rPr>
              <a:t> computational and experimental skills;</a:t>
            </a:r>
            <a:endParaRPr sz="1200">
              <a:solidFill>
                <a:srgbClr val="00213B"/>
              </a:solidFill>
              <a:latin typeface="+mj-lt"/>
              <a:ea typeface="+mj-ea"/>
              <a:cs typeface="+mj-cs"/>
              <a:sym typeface="Calibri"/>
            </a:endParaRPr>
          </a:p>
          <a:p>
            <a:pPr lvl="1" marL="742950" indent="-285750">
              <a:spcBef>
                <a:spcPts val="1000"/>
              </a:spcBef>
              <a:buSzPct val="100000"/>
              <a:buFont typeface="Helvetica"/>
              <a:buChar char="•"/>
              <a:defRPr sz="1600">
                <a:solidFill>
                  <a:schemeClr val="accent2"/>
                </a:solidFill>
                <a:latin typeface="+mn-lt"/>
                <a:ea typeface="+mn-ea"/>
                <a:cs typeface="+mn-cs"/>
                <a:sym typeface="Helvetica"/>
              </a:defRPr>
            </a:pPr>
            <a:r>
              <a:t>Teamwork, planning, initiative and flexibility </a:t>
            </a:r>
            <a:r>
              <a:rPr>
                <a:solidFill>
                  <a:srgbClr val="002542"/>
                </a:solidFill>
              </a:rPr>
              <a:t>(essential for lab work and projects).   </a:t>
            </a:r>
          </a:p>
        </p:txBody>
      </p:sp>
      <p:sp>
        <p:nvSpPr>
          <p:cNvPr id="246" name="Rectangle 5"/>
          <p:cNvSpPr/>
          <p:nvPr/>
        </p:nvSpPr>
        <p:spPr>
          <a:xfrm>
            <a:off x="7524329" y="3786194"/>
            <a:ext cx="1656185" cy="921992"/>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247" name="Picture 11" descr="Picture 11"/>
          <p:cNvPicPr>
            <a:picLocks noChangeAspect="1"/>
          </p:cNvPicPr>
          <p:nvPr/>
        </p:nvPicPr>
        <p:blipFill>
          <a:blip r:embed="rId3">
            <a:extLst/>
          </a:blip>
          <a:stretch>
            <a:fillRect/>
          </a:stretch>
        </p:blipFill>
        <p:spPr>
          <a:xfrm>
            <a:off x="7668342" y="3939902"/>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 name="Picture 1" descr="Picture 1"/>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250" name="Rectangle 7"/>
          <p:cNvSpPr/>
          <p:nvPr/>
        </p:nvSpPr>
        <p:spPr>
          <a:xfrm>
            <a:off x="564874" y="1203598"/>
            <a:ext cx="3359054" cy="314039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251" name="Title 1"/>
          <p:cNvSpPr txBox="1"/>
          <p:nvPr>
            <p:ph type="ctrTitle"/>
          </p:nvPr>
        </p:nvSpPr>
        <p:spPr>
          <a:xfrm>
            <a:off x="590350" y="1216299"/>
            <a:ext cx="3960443" cy="504057"/>
          </a:xfrm>
          <a:prstGeom prst="rect">
            <a:avLst/>
          </a:prstGeom>
        </p:spPr>
        <p:txBody>
          <a:bodyPr/>
          <a:lstStyle>
            <a:lvl1pPr>
              <a:defRPr spc="-100"/>
            </a:lvl1pPr>
          </a:lstStyle>
          <a:p>
            <a:pPr/>
            <a:r>
              <a:t>Why Glasgow?</a:t>
            </a:r>
          </a:p>
        </p:txBody>
      </p:sp>
      <p:sp>
        <p:nvSpPr>
          <p:cNvPr id="252" name="Content Placeholder 2"/>
          <p:cNvSpPr txBox="1"/>
          <p:nvPr>
            <p:ph type="subTitle" sz="quarter" idx="1"/>
          </p:nvPr>
        </p:nvSpPr>
        <p:spPr>
          <a:xfrm>
            <a:off x="539552" y="1788172"/>
            <a:ext cx="3528392" cy="2537231"/>
          </a:xfrm>
          <a:prstGeom prst="rect">
            <a:avLst/>
          </a:prstGeom>
        </p:spPr>
        <p:txBody>
          <a:bodyPr/>
          <a:lstStyle/>
          <a:p>
            <a:pPr marL="285750" indent="-285750">
              <a:spcBef>
                <a:spcPts val="1000"/>
              </a:spcBef>
              <a:buSzPct val="100000"/>
              <a:buFont typeface="Helvetica"/>
              <a:buChar char="•"/>
              <a:defRPr sz="1600">
                <a:solidFill>
                  <a:srgbClr val="283035"/>
                </a:solidFill>
                <a:latin typeface="+mn-lt"/>
                <a:ea typeface="+mn-ea"/>
                <a:cs typeface="+mn-cs"/>
                <a:sym typeface="Helvetica"/>
              </a:defRPr>
            </a:pPr>
            <a:r>
              <a:t>An attractive campus in a cosmopolitan city</a:t>
            </a:r>
          </a:p>
          <a:p>
            <a:pPr marL="285750" indent="-285750">
              <a:spcBef>
                <a:spcPts val="1000"/>
              </a:spcBef>
              <a:buSzPct val="100000"/>
              <a:buFont typeface="Helvetica"/>
              <a:buChar char="•"/>
              <a:defRPr sz="1600">
                <a:solidFill>
                  <a:srgbClr val="283035"/>
                </a:solidFill>
                <a:latin typeface="+mn-lt"/>
                <a:ea typeface="+mn-ea"/>
                <a:cs typeface="+mn-cs"/>
                <a:sym typeface="Helvetica"/>
              </a:defRPr>
            </a:pPr>
            <a:r>
              <a:t>Student-centered learning</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Excellent teaching</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One-to-one student support</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A research-led department</a:t>
            </a:r>
            <a:endParaRPr>
              <a:solidFill>
                <a:srgbClr val="4F5961"/>
              </a:solidFill>
              <a:latin typeface="+mj-lt"/>
              <a:ea typeface="+mj-ea"/>
              <a:cs typeface="+mj-cs"/>
              <a:sym typeface="Calibri"/>
            </a:endParaRPr>
          </a:p>
          <a:p>
            <a:pPr marL="285750" indent="-285750">
              <a:spcBef>
                <a:spcPts val="1000"/>
              </a:spcBef>
              <a:buSzPct val="100000"/>
              <a:buFont typeface="Helvetica"/>
              <a:buChar char="•"/>
              <a:defRPr sz="1600">
                <a:solidFill>
                  <a:srgbClr val="283035"/>
                </a:solidFill>
                <a:latin typeface="+mn-lt"/>
                <a:ea typeface="+mn-ea"/>
                <a:cs typeface="+mn-cs"/>
                <a:sym typeface="Helvetica"/>
              </a:defRPr>
            </a:pPr>
            <a:r>
              <a:t>Student research opportunities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4"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255" name="Title 1"/>
          <p:cNvSpPr txBox="1"/>
          <p:nvPr>
            <p:ph type="title"/>
          </p:nvPr>
        </p:nvSpPr>
        <p:spPr>
          <a:xfrm>
            <a:off x="467542" y="1250950"/>
            <a:ext cx="5184778" cy="1320800"/>
          </a:xfrm>
          <a:prstGeom prst="rect">
            <a:avLst/>
          </a:prstGeom>
        </p:spPr>
        <p:txBody>
          <a:bodyPr/>
          <a:lstStyle/>
          <a:p>
            <a:pPr>
              <a:defRPr spc="-100">
                <a:solidFill>
                  <a:srgbClr val="FFFFFE"/>
                </a:solidFill>
              </a:defRPr>
            </a:pPr>
            <a:r>
              <a:t>Thank you</a:t>
            </a:r>
            <a:r>
              <a:t>!</a:t>
            </a:r>
          </a:p>
        </p:txBody>
      </p:sp>
      <p:sp>
        <p:nvSpPr>
          <p:cNvPr id="256" name="Content Placeholder 2"/>
          <p:cNvSpPr txBox="1"/>
          <p:nvPr>
            <p:ph type="body" sz="quarter" idx="1"/>
          </p:nvPr>
        </p:nvSpPr>
        <p:spPr>
          <a:xfrm>
            <a:off x="467542" y="1962150"/>
            <a:ext cx="5400678" cy="1008063"/>
          </a:xfrm>
          <a:prstGeom prst="rect">
            <a:avLst/>
          </a:prstGeom>
        </p:spPr>
        <p:txBody>
          <a:bodyPr/>
          <a:lstStyle/>
          <a:p>
            <a:pPr marL="685800" indent="-1028700">
              <a:defRPr sz="1600" u="sng">
                <a:solidFill>
                  <a:srgbClr val="FFFFFE"/>
                </a:solidFill>
                <a:uFill>
                  <a:solidFill>
                    <a:srgbClr val="584B3D"/>
                  </a:solidFill>
                </a:uFill>
              </a:defRPr>
            </a:pPr>
            <a:r>
              <a:rPr>
                <a:solidFill>
                  <a:srgbClr val="0000FF"/>
                </a:solidFill>
                <a:uFill>
                  <a:solidFill>
                    <a:srgbClr val="0000FF"/>
                  </a:solidFill>
                </a:uFill>
                <a:hlinkClick r:id="rId3" invalidUrl="" action="" tgtFrame="" tooltip="" history="1" highlightClick="0" endSnd="0"/>
              </a:rPr>
              <a:t>physics-ugadmissions@glasgow.ac.uk</a:t>
            </a:r>
            <a:endParaRPr>
              <a:solidFill>
                <a:srgbClr val="FFFFFF"/>
              </a:solidFill>
            </a:endParaRPr>
          </a:p>
          <a:p>
            <a:pPr marL="685800" indent="-1028700">
              <a:defRPr sz="1600" u="sng">
                <a:solidFill>
                  <a:srgbClr val="FFFFFE"/>
                </a:solidFill>
                <a:uFill>
                  <a:solidFill>
                    <a:srgbClr val="584B3D"/>
                  </a:solidFill>
                </a:uFill>
              </a:defRPr>
            </a:pPr>
            <a:r>
              <a:rPr>
                <a:solidFill>
                  <a:srgbClr val="0000FF"/>
                </a:solidFill>
                <a:uFill>
                  <a:solidFill>
                    <a:srgbClr val="0000FF"/>
                  </a:solidFill>
                </a:uFill>
                <a:hlinkClick r:id="rId4" invalidUrl="" action="" tgtFrame="" tooltip="" history="1" highlightClick="0" endSnd="0"/>
              </a:rPr>
              <a:t>astronomy-ugadmissions@glasgow.ac.uk</a:t>
            </a:r>
          </a:p>
        </p:txBody>
      </p:sp>
      <p:grpSp>
        <p:nvGrpSpPr>
          <p:cNvPr id="276" name="Group 19"/>
          <p:cNvGrpSpPr/>
          <p:nvPr/>
        </p:nvGrpSpPr>
        <p:grpSpPr>
          <a:xfrm>
            <a:off x="3203847" y="4022744"/>
            <a:ext cx="5659703" cy="831952"/>
            <a:chOff x="0" y="0"/>
            <a:chExt cx="5659702" cy="831951"/>
          </a:xfrm>
        </p:grpSpPr>
        <p:grpSp>
          <p:nvGrpSpPr>
            <p:cNvPr id="266" name="Group 20"/>
            <p:cNvGrpSpPr/>
            <p:nvPr/>
          </p:nvGrpSpPr>
          <p:grpSpPr>
            <a:xfrm>
              <a:off x="-1" y="205187"/>
              <a:ext cx="3331287" cy="616240"/>
              <a:chOff x="0" y="-2"/>
              <a:chExt cx="3331285" cy="616238"/>
            </a:xfrm>
          </p:grpSpPr>
          <p:pic>
            <p:nvPicPr>
              <p:cNvPr id="257" name="Picture 47" descr="Picture 47"/>
              <p:cNvPicPr>
                <a:picLocks noChangeAspect="1"/>
              </p:cNvPicPr>
              <p:nvPr/>
            </p:nvPicPr>
            <p:blipFill>
              <a:blip r:embed="rId5">
                <a:extLst/>
              </a:blip>
              <a:stretch>
                <a:fillRect/>
              </a:stretch>
            </p:blipFill>
            <p:spPr>
              <a:xfrm>
                <a:off x="20527" y="54322"/>
                <a:ext cx="201602" cy="201603"/>
              </a:xfrm>
              <a:prstGeom prst="rect">
                <a:avLst/>
              </a:prstGeom>
              <a:ln w="12700" cap="flat">
                <a:noFill/>
                <a:miter lim="400000"/>
              </a:ln>
              <a:effectLst/>
            </p:spPr>
          </p:pic>
          <p:pic>
            <p:nvPicPr>
              <p:cNvPr id="258" name="Picture 48" descr="Picture 48"/>
              <p:cNvPicPr>
                <a:picLocks noChangeAspect="1"/>
              </p:cNvPicPr>
              <p:nvPr/>
            </p:nvPicPr>
            <p:blipFill>
              <a:blip r:embed="rId6">
                <a:extLst/>
              </a:blip>
              <a:stretch>
                <a:fillRect/>
              </a:stretch>
            </p:blipFill>
            <p:spPr>
              <a:xfrm>
                <a:off x="0" y="414634"/>
                <a:ext cx="242655" cy="201603"/>
              </a:xfrm>
              <a:prstGeom prst="rect">
                <a:avLst/>
              </a:prstGeom>
              <a:ln w="12700" cap="flat">
                <a:noFill/>
                <a:miter lim="400000"/>
              </a:ln>
              <a:effectLst/>
            </p:spPr>
          </p:pic>
          <p:grpSp>
            <p:nvGrpSpPr>
              <p:cNvPr id="265" name="Group 49"/>
              <p:cNvGrpSpPr/>
              <p:nvPr/>
            </p:nvGrpSpPr>
            <p:grpSpPr>
              <a:xfrm>
                <a:off x="224061" y="-3"/>
                <a:ext cx="3107225" cy="595959"/>
                <a:chOff x="-1" y="-1"/>
                <a:chExt cx="3107224" cy="595957"/>
              </a:xfrm>
            </p:grpSpPr>
            <p:sp>
              <p:nvSpPr>
                <p:cNvPr id="259" name="TextBox 50"/>
                <p:cNvSpPr txBox="1"/>
                <p:nvPr/>
              </p:nvSpPr>
              <p:spPr>
                <a:xfrm>
                  <a:off x="-2" y="-2"/>
                  <a:ext cx="1680650" cy="2692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200">
                      <a:solidFill>
                        <a:srgbClr val="FFFFFE"/>
                      </a:solidFill>
                    </a:defRPr>
                  </a:pPr>
                  <a:r>
                    <a:t>/</a:t>
                  </a:r>
                  <a:r>
                    <a:rPr b="1" sz="1000">
                      <a:latin typeface="+mn-lt"/>
                      <a:ea typeface="+mn-ea"/>
                      <a:cs typeface="+mn-cs"/>
                      <a:sym typeface="Helvetica"/>
                    </a:rPr>
                    <a:t>glasgowuniversity</a:t>
                  </a:r>
                </a:p>
              </p:txBody>
            </p:sp>
            <p:sp>
              <p:nvSpPr>
                <p:cNvPr id="260" name="TextBox 51"/>
                <p:cNvSpPr txBox="1"/>
                <p:nvPr/>
              </p:nvSpPr>
              <p:spPr>
                <a:xfrm>
                  <a:off x="6765" y="340034"/>
                  <a:ext cx="1409760" cy="243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1000">
                      <a:solidFill>
                        <a:srgbClr val="FFFFFE"/>
                      </a:solidFill>
                      <a:latin typeface="Arial"/>
                      <a:ea typeface="Arial"/>
                      <a:cs typeface="Arial"/>
                      <a:sym typeface="Arial"/>
                    </a:defRPr>
                  </a:pPr>
                  <a:r>
                    <a:t>@</a:t>
                  </a:r>
                  <a:r>
                    <a:rPr b="1">
                      <a:latin typeface="+mn-lt"/>
                      <a:ea typeface="+mn-ea"/>
                      <a:cs typeface="+mn-cs"/>
                      <a:sym typeface="Helvetica"/>
                    </a:rPr>
                    <a:t>UofGlasgow</a:t>
                  </a:r>
                </a:p>
              </p:txBody>
            </p:sp>
            <p:pic>
              <p:nvPicPr>
                <p:cNvPr id="261" name="Picture 52" descr="Picture 52"/>
                <p:cNvPicPr>
                  <a:picLocks noChangeAspect="1"/>
                </p:cNvPicPr>
                <p:nvPr/>
              </p:nvPicPr>
              <p:blipFill>
                <a:blip r:embed="rId7">
                  <a:extLst/>
                </a:blip>
                <a:stretch>
                  <a:fillRect/>
                </a:stretch>
              </p:blipFill>
              <p:spPr>
                <a:xfrm>
                  <a:off x="1507440" y="54321"/>
                  <a:ext cx="201602" cy="201603"/>
                </a:xfrm>
                <a:prstGeom prst="rect">
                  <a:avLst/>
                </a:prstGeom>
                <a:ln w="12700" cap="flat">
                  <a:noFill/>
                  <a:miter lim="400000"/>
                </a:ln>
                <a:effectLst/>
              </p:spPr>
            </p:pic>
            <p:sp>
              <p:nvSpPr>
                <p:cNvPr id="262" name="TextBox 53"/>
                <p:cNvSpPr txBox="1"/>
                <p:nvPr/>
              </p:nvSpPr>
              <p:spPr>
                <a:xfrm>
                  <a:off x="1709040" y="-1"/>
                  <a:ext cx="1387070" cy="243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000">
                      <a:solidFill>
                        <a:srgbClr val="FFFFFE"/>
                      </a:solidFill>
                      <a:latin typeface="+mn-lt"/>
                      <a:ea typeface="+mn-ea"/>
                      <a:cs typeface="+mn-cs"/>
                      <a:sym typeface="Helvetica"/>
                    </a:defRPr>
                  </a:lvl1pPr>
                </a:lstStyle>
                <a:p>
                  <a:pPr/>
                  <a:r>
                    <a:t>@UofGlasgow</a:t>
                  </a:r>
                </a:p>
              </p:txBody>
            </p:sp>
            <p:pic>
              <p:nvPicPr>
                <p:cNvPr id="263" name="Picture 4" descr="Picture 4"/>
                <p:cNvPicPr>
                  <a:picLocks noChangeAspect="1"/>
                </p:cNvPicPr>
                <p:nvPr/>
              </p:nvPicPr>
              <p:blipFill>
                <a:blip r:embed="rId8">
                  <a:extLst/>
                </a:blip>
                <a:stretch>
                  <a:fillRect/>
                </a:stretch>
              </p:blipFill>
              <p:spPr>
                <a:xfrm>
                  <a:off x="1504130" y="394353"/>
                  <a:ext cx="201602" cy="201604"/>
                </a:xfrm>
                <a:prstGeom prst="rect">
                  <a:avLst/>
                </a:prstGeom>
                <a:ln w="12700" cap="flat">
                  <a:noFill/>
                  <a:miter lim="400000"/>
                </a:ln>
                <a:effectLst/>
              </p:spPr>
            </p:pic>
            <p:sp>
              <p:nvSpPr>
                <p:cNvPr id="264" name="TextBox 55"/>
                <p:cNvSpPr txBox="1"/>
                <p:nvPr/>
              </p:nvSpPr>
              <p:spPr>
                <a:xfrm>
                  <a:off x="1720154" y="340034"/>
                  <a:ext cx="1387070" cy="243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000">
                      <a:solidFill>
                        <a:srgbClr val="FFFFFE"/>
                      </a:solidFill>
                      <a:latin typeface="+mn-lt"/>
                      <a:ea typeface="+mn-ea"/>
                      <a:cs typeface="+mn-cs"/>
                      <a:sym typeface="Helvetica"/>
                    </a:defRPr>
                  </a:lvl1pPr>
                </a:lstStyle>
                <a:p>
                  <a:pPr/>
                  <a:r>
                    <a:t>UofGlasgow</a:t>
                  </a:r>
                </a:p>
              </p:txBody>
            </p:sp>
          </p:grpSp>
        </p:grpSp>
        <p:grpSp>
          <p:nvGrpSpPr>
            <p:cNvPr id="274" name="Group 21"/>
            <p:cNvGrpSpPr/>
            <p:nvPr/>
          </p:nvGrpSpPr>
          <p:grpSpPr>
            <a:xfrm>
              <a:off x="3837297" y="-1"/>
              <a:ext cx="1800203" cy="464108"/>
              <a:chOff x="0" y="-1"/>
              <a:chExt cx="1800201" cy="464107"/>
            </a:xfrm>
          </p:grpSpPr>
          <p:grpSp>
            <p:nvGrpSpPr>
              <p:cNvPr id="272" name="Group 40"/>
              <p:cNvGrpSpPr/>
              <p:nvPr/>
            </p:nvGrpSpPr>
            <p:grpSpPr>
              <a:xfrm>
                <a:off x="183148" y="-1"/>
                <a:ext cx="1347238" cy="205798"/>
                <a:chOff x="0" y="-1"/>
                <a:chExt cx="1347237" cy="205797"/>
              </a:xfrm>
            </p:grpSpPr>
            <p:pic>
              <p:nvPicPr>
                <p:cNvPr id="267" name="Shape 150" descr="Shape 150"/>
                <p:cNvPicPr>
                  <a:picLocks noChangeAspect="1"/>
                </p:cNvPicPr>
                <p:nvPr/>
              </p:nvPicPr>
              <p:blipFill>
                <a:blip r:embed="rId9">
                  <a:extLst/>
                </a:blip>
                <a:stretch>
                  <a:fillRect/>
                </a:stretch>
              </p:blipFill>
              <p:spPr>
                <a:xfrm>
                  <a:off x="867587" y="2288"/>
                  <a:ext cx="201602" cy="201603"/>
                </a:xfrm>
                <a:prstGeom prst="rect">
                  <a:avLst/>
                </a:prstGeom>
                <a:ln w="12700" cap="flat">
                  <a:noFill/>
                  <a:miter lim="400000"/>
                </a:ln>
                <a:effectLst/>
              </p:spPr>
            </p:pic>
            <p:pic>
              <p:nvPicPr>
                <p:cNvPr id="268" name="Picture 43" descr="Picture 43"/>
                <p:cNvPicPr>
                  <a:picLocks noChangeAspect="1"/>
                </p:cNvPicPr>
                <p:nvPr/>
              </p:nvPicPr>
              <p:blipFill>
                <a:blip r:embed="rId10">
                  <a:extLst/>
                </a:blip>
                <a:stretch>
                  <a:fillRect/>
                </a:stretch>
              </p:blipFill>
              <p:spPr>
                <a:xfrm>
                  <a:off x="571335" y="2288"/>
                  <a:ext cx="201601" cy="201603"/>
                </a:xfrm>
                <a:prstGeom prst="rect">
                  <a:avLst/>
                </a:prstGeom>
                <a:ln w="12700" cap="flat">
                  <a:noFill/>
                  <a:miter lim="400000"/>
                </a:ln>
                <a:effectLst/>
              </p:spPr>
            </p:pic>
            <p:pic>
              <p:nvPicPr>
                <p:cNvPr id="269" name="Picture 44" descr="Picture 44"/>
                <p:cNvPicPr>
                  <a:picLocks noChangeAspect="1"/>
                </p:cNvPicPr>
                <p:nvPr/>
              </p:nvPicPr>
              <p:blipFill>
                <a:blip r:embed="rId11">
                  <a:extLst/>
                </a:blip>
                <a:stretch>
                  <a:fillRect/>
                </a:stretch>
              </p:blipFill>
              <p:spPr>
                <a:xfrm>
                  <a:off x="295937" y="4194"/>
                  <a:ext cx="207071" cy="201603"/>
                </a:xfrm>
                <a:prstGeom prst="rect">
                  <a:avLst/>
                </a:prstGeom>
                <a:ln w="12700" cap="flat">
                  <a:noFill/>
                  <a:miter lim="400000"/>
                </a:ln>
                <a:effectLst/>
              </p:spPr>
            </p:pic>
            <p:pic>
              <p:nvPicPr>
                <p:cNvPr id="270" name="Picture 45" descr="Picture 45"/>
                <p:cNvPicPr>
                  <a:picLocks noChangeAspect="1"/>
                </p:cNvPicPr>
                <p:nvPr/>
              </p:nvPicPr>
              <p:blipFill>
                <a:blip r:embed="rId12">
                  <a:extLst/>
                </a:blip>
                <a:stretch>
                  <a:fillRect/>
                </a:stretch>
              </p:blipFill>
              <p:spPr>
                <a:xfrm>
                  <a:off x="1145634" y="-2"/>
                  <a:ext cx="201603" cy="201604"/>
                </a:xfrm>
                <a:prstGeom prst="rect">
                  <a:avLst/>
                </a:prstGeom>
                <a:ln w="12700" cap="flat">
                  <a:noFill/>
                  <a:miter lim="400000"/>
                </a:ln>
                <a:effectLst/>
              </p:spPr>
            </p:pic>
            <p:pic>
              <p:nvPicPr>
                <p:cNvPr id="271" name="Picture 46" descr="Picture 46"/>
                <p:cNvPicPr>
                  <a:picLocks noChangeAspect="1"/>
                </p:cNvPicPr>
                <p:nvPr/>
              </p:nvPicPr>
              <p:blipFill>
                <a:blip r:embed="rId13">
                  <a:extLst/>
                </a:blip>
                <a:stretch>
                  <a:fillRect/>
                </a:stretch>
              </p:blipFill>
              <p:spPr>
                <a:xfrm>
                  <a:off x="-1" y="4194"/>
                  <a:ext cx="201602" cy="201603"/>
                </a:xfrm>
                <a:prstGeom prst="rect">
                  <a:avLst/>
                </a:prstGeom>
                <a:ln w="12700" cap="flat">
                  <a:noFill/>
                  <a:miter lim="400000"/>
                </a:ln>
                <a:effectLst/>
              </p:spPr>
            </p:pic>
          </p:grpSp>
          <p:sp>
            <p:nvSpPr>
              <p:cNvPr id="273" name="TextBox 41"/>
              <p:cNvSpPr txBox="1"/>
              <p:nvPr/>
            </p:nvSpPr>
            <p:spPr>
              <a:xfrm>
                <a:off x="0" y="245668"/>
                <a:ext cx="1800202" cy="2184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800">
                    <a:solidFill>
                      <a:srgbClr val="FFFFFE"/>
                    </a:solidFill>
                    <a:latin typeface="+mn-lt"/>
                    <a:ea typeface="+mn-ea"/>
                    <a:cs typeface="+mn-cs"/>
                    <a:sym typeface="Helvetica"/>
                  </a:defRPr>
                </a:lvl1pPr>
              </a:lstStyle>
              <a:p>
                <a:pPr/>
                <a:r>
                  <a:t>Search: University of Glasgow</a:t>
                </a:r>
              </a:p>
            </p:txBody>
          </p:sp>
        </p:grpSp>
        <p:sp>
          <p:nvSpPr>
            <p:cNvPr id="275" name="TextBox 22"/>
            <p:cNvSpPr txBox="1"/>
            <p:nvPr/>
          </p:nvSpPr>
          <p:spPr>
            <a:xfrm>
              <a:off x="3075340" y="461112"/>
              <a:ext cx="2584363" cy="370839"/>
            </a:xfrm>
            <a:prstGeom prst="rect">
              <a:avLst/>
            </a:prstGeom>
            <a:noFill/>
            <a:ln w="12700" cap="flat">
              <a:noFill/>
              <a:miter lim="400000"/>
            </a:ln>
            <a:effectLst>
              <a:outerShdw sx="100000" sy="100000" kx="0" ky="0" algn="b" rotWithShape="0" blurRad="1270000" dist="50800" dir="5400000">
                <a:srgbClr val="002542"/>
              </a:outerShdw>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1800">
                  <a:solidFill>
                    <a:srgbClr val="FFFFFE"/>
                  </a:solidFill>
                  <a:latin typeface="+mn-lt"/>
                  <a:ea typeface="+mn-ea"/>
                  <a:cs typeface="+mn-cs"/>
                  <a:sym typeface="Helvetica"/>
                </a:defRPr>
              </a:lvl1pPr>
            </a:lstStyle>
            <a:p>
              <a:pPr/>
              <a:r>
                <a:t>#UofGWorldChangers</a:t>
              </a: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 name="Picture 8" descr="Picture 8"/>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47" name="Rectangle 9"/>
          <p:cNvSpPr/>
          <p:nvPr/>
        </p:nvSpPr>
        <p:spPr>
          <a:xfrm>
            <a:off x="564872" y="1203599"/>
            <a:ext cx="4943233" cy="336179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48" name="Title 1"/>
          <p:cNvSpPr txBox="1"/>
          <p:nvPr>
            <p:ph type="title"/>
          </p:nvPr>
        </p:nvSpPr>
        <p:spPr>
          <a:xfrm>
            <a:off x="603051" y="1203599"/>
            <a:ext cx="4968553" cy="504057"/>
          </a:xfrm>
          <a:prstGeom prst="rect">
            <a:avLst/>
          </a:prstGeom>
        </p:spPr>
        <p:txBody>
          <a:bodyPr/>
          <a:lstStyle>
            <a:lvl1pPr>
              <a:defRPr spc="-100"/>
            </a:lvl1pPr>
          </a:lstStyle>
          <a:p>
            <a:pPr/>
            <a:r>
              <a:t>Why is Physics important?</a:t>
            </a:r>
          </a:p>
        </p:txBody>
      </p:sp>
      <p:sp>
        <p:nvSpPr>
          <p:cNvPr id="49" name="Content Placeholder 2"/>
          <p:cNvSpPr txBox="1"/>
          <p:nvPr>
            <p:ph type="body" sz="half" idx="1"/>
          </p:nvPr>
        </p:nvSpPr>
        <p:spPr>
          <a:xfrm>
            <a:off x="539553" y="1737473"/>
            <a:ext cx="4824536" cy="3096346"/>
          </a:xfrm>
          <a:prstGeom prst="rect">
            <a:avLst/>
          </a:prstGeom>
        </p:spPr>
        <p:txBody>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&gt;1,000,000 employee jobs in UK in sectors where the use of physics-based technologies or expertise is critical. This is equivalent to 4% of all jobs in the UK.</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Gross value added (GVA) due to the physics-based sectors is about £77 billion, making up 8.5% of the economic output of the UK. </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Productivity levels in physics-based sectors </a:t>
            </a:r>
            <a:br/>
            <a:r>
              <a:t>in Scotland almost twice as high as the UK </a:t>
            </a:r>
            <a:br/>
            <a:r>
              <a:t>average.</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8" name="Title 1"/>
          <p:cNvSpPr txBox="1"/>
          <p:nvPr>
            <p:ph type="ctrTitle"/>
          </p:nvPr>
        </p:nvSpPr>
        <p:spPr>
          <a:xfrm>
            <a:off x="2843808" y="2355725"/>
            <a:ext cx="3744418" cy="504057"/>
          </a:xfrm>
          <a:prstGeom prst="rect">
            <a:avLst/>
          </a:prstGeom>
        </p:spPr>
        <p:txBody>
          <a:bodyPr/>
          <a:lstStyle>
            <a:lvl1pPr algn="ctr">
              <a:defRPr spc="-100"/>
            </a:lvl1pPr>
          </a:lstStyle>
          <a:p>
            <a:pPr/>
            <a:r>
              <a:t>Extra slides</a:t>
            </a:r>
          </a:p>
        </p:txBody>
      </p:sp>
      <p:pic>
        <p:nvPicPr>
          <p:cNvPr id="279"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pasted-image.tiff" descr="pasted-image.tiff"/>
          <p:cNvPicPr>
            <a:picLocks noChangeAspect="1"/>
          </p:cNvPicPr>
          <p:nvPr/>
        </p:nvPicPr>
        <p:blipFill>
          <a:blip r:embed="rId2">
            <a:extLst/>
          </a:blip>
          <a:srcRect l="0" t="6161" r="0" b="8014"/>
          <a:stretch>
            <a:fillRect/>
          </a:stretch>
        </p:blipFill>
        <p:spPr>
          <a:xfrm>
            <a:off x="-15645" y="-97068"/>
            <a:ext cx="9175291" cy="5249720"/>
          </a:xfrm>
          <a:prstGeom prst="rect">
            <a:avLst/>
          </a:prstGeom>
          <a:ln w="12700">
            <a:miter lim="400000"/>
          </a:ln>
        </p:spPr>
      </p:pic>
      <p:sp>
        <p:nvSpPr>
          <p:cNvPr id="282" name="Rectangle 3"/>
          <p:cNvSpPr/>
          <p:nvPr/>
        </p:nvSpPr>
        <p:spPr>
          <a:xfrm>
            <a:off x="564874" y="1203599"/>
            <a:ext cx="4533009" cy="2033530"/>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pic>
        <p:nvPicPr>
          <p:cNvPr id="283" name="Picture 14" descr="Picture 14"/>
          <p:cNvPicPr>
            <a:picLocks noChangeAspect="1"/>
          </p:cNvPicPr>
          <p:nvPr/>
        </p:nvPicPr>
        <p:blipFill>
          <a:blip r:embed="rId3">
            <a:extLst/>
          </a:blip>
          <a:stretch>
            <a:fillRect/>
          </a:stretch>
        </p:blipFill>
        <p:spPr>
          <a:xfrm>
            <a:off x="0" y="0"/>
            <a:ext cx="9144000" cy="1079500"/>
          </a:xfrm>
          <a:prstGeom prst="rect">
            <a:avLst/>
          </a:prstGeom>
          <a:ln w="12700">
            <a:miter lim="400000"/>
          </a:ln>
        </p:spPr>
      </p:pic>
      <p:sp>
        <p:nvSpPr>
          <p:cNvPr id="284" name="Title 1"/>
          <p:cNvSpPr txBox="1"/>
          <p:nvPr/>
        </p:nvSpPr>
        <p:spPr>
          <a:xfrm>
            <a:off x="660490" y="1276733"/>
            <a:ext cx="3744421" cy="4597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nSpc>
                <a:spcPct val="90000"/>
              </a:lnSpc>
              <a:defRPr b="1" spc="-10">
                <a:solidFill>
                  <a:srgbClr val="003560"/>
                </a:solidFill>
                <a:latin typeface="+mn-lt"/>
                <a:ea typeface="+mn-ea"/>
                <a:cs typeface="+mn-cs"/>
                <a:sym typeface="Helvetica"/>
              </a:defRPr>
            </a:lvl1pPr>
          </a:lstStyle>
          <a:p>
            <a:pPr/>
            <a:r>
              <a:t>Exploring the Cosmos 1</a:t>
            </a:r>
          </a:p>
        </p:txBody>
      </p:sp>
      <p:sp>
        <p:nvSpPr>
          <p:cNvPr id="285" name="Content Placeholder 2"/>
          <p:cNvSpPr txBox="1"/>
          <p:nvPr/>
        </p:nvSpPr>
        <p:spPr>
          <a:xfrm>
            <a:off x="635133" y="1819406"/>
            <a:ext cx="4392491" cy="137481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750" indent="-285750">
              <a:spcBef>
                <a:spcPts val="1000"/>
              </a:spcBef>
              <a:buSzPct val="100000"/>
              <a:buFont typeface="Helvetica"/>
              <a:buChar char="•"/>
              <a:defRPr sz="1600">
                <a:solidFill>
                  <a:srgbClr val="4F5961"/>
                </a:solidFill>
                <a:latin typeface="+mn-lt"/>
                <a:ea typeface="+mn-ea"/>
                <a:cs typeface="+mn-cs"/>
                <a:sym typeface="Helvetica"/>
              </a:defRPr>
            </a:pPr>
            <a:r>
              <a:t>A popular non-mathematical astronomy course, which can be taken by any student. </a:t>
            </a:r>
          </a:p>
          <a:p>
            <a:pPr marL="285750" indent="-285750">
              <a:spcBef>
                <a:spcPts val="1000"/>
              </a:spcBef>
              <a:buSzPct val="100000"/>
              <a:buFont typeface="Helvetica"/>
              <a:buChar char="•"/>
              <a:defRPr sz="1600">
                <a:solidFill>
                  <a:srgbClr val="4F5961"/>
                </a:solidFill>
                <a:latin typeface="+mn-lt"/>
                <a:ea typeface="+mn-ea"/>
                <a:cs typeface="+mn-cs"/>
                <a:sym typeface="Helvetica"/>
              </a:defRPr>
            </a:pPr>
            <a:r>
              <a:t>EXCOS1 (or Astronomy 1) is required for the Physics with Astrophysics degree.</a:t>
            </a:r>
          </a:p>
        </p:txBody>
      </p:sp>
      <p:grpSp>
        <p:nvGrpSpPr>
          <p:cNvPr id="288" name="Group"/>
          <p:cNvGrpSpPr/>
          <p:nvPr/>
        </p:nvGrpSpPr>
        <p:grpSpPr>
          <a:xfrm>
            <a:off x="7497564" y="3809999"/>
            <a:ext cx="1656186" cy="921993"/>
            <a:chOff x="0" y="0"/>
            <a:chExt cx="1656184" cy="921991"/>
          </a:xfrm>
        </p:grpSpPr>
        <p:sp>
          <p:nvSpPr>
            <p:cNvPr id="286" name="Rectangle 8"/>
            <p:cNvSpPr/>
            <p:nvPr/>
          </p:nvSpPr>
          <p:spPr>
            <a:xfrm>
              <a:off x="0" y="-1"/>
              <a:ext cx="1656185" cy="921993"/>
            </a:xfrm>
            <a:prstGeom prst="rect">
              <a:avLst/>
            </a:prstGeom>
            <a:solidFill>
              <a:schemeClr val="accent3"/>
            </a:solidFill>
            <a:ln w="12700" cap="flat">
              <a:noFill/>
              <a:miter lim="400000"/>
            </a:ln>
            <a:effectLst/>
          </p:spPr>
          <p:txBody>
            <a:bodyPr wrap="square" lIns="45718" tIns="45718" rIns="45718" bIns="45718" numCol="1" anchor="ctr">
              <a:noAutofit/>
            </a:bodyPr>
            <a:lstStyle/>
            <a:p>
              <a:pPr algn="ctr">
                <a:defRPr>
                  <a:solidFill>
                    <a:srgbClr val="FFFFFE"/>
                  </a:solidFill>
                </a:defRPr>
              </a:pPr>
            </a:p>
          </p:txBody>
        </p:sp>
        <p:pic>
          <p:nvPicPr>
            <p:cNvPr id="287" name="Picture 11" descr="Picture 11"/>
            <p:cNvPicPr>
              <a:picLocks noChangeAspect="1"/>
            </p:cNvPicPr>
            <p:nvPr/>
          </p:nvPicPr>
          <p:blipFill>
            <a:blip r:embed="rId4">
              <a:extLst/>
            </a:blip>
            <a:stretch>
              <a:fillRect/>
            </a:stretch>
          </p:blipFill>
          <p:spPr>
            <a:xfrm>
              <a:off x="144014" y="153706"/>
              <a:ext cx="1299570" cy="55226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1"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52" name="Rectangle 7"/>
          <p:cNvSpPr/>
          <p:nvPr/>
        </p:nvSpPr>
        <p:spPr>
          <a:xfrm>
            <a:off x="2195734" y="411510"/>
            <a:ext cx="6408715" cy="450770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53" name="Title 1"/>
          <p:cNvSpPr txBox="1"/>
          <p:nvPr>
            <p:ph type="title"/>
          </p:nvPr>
        </p:nvSpPr>
        <p:spPr>
          <a:xfrm>
            <a:off x="2267742" y="483518"/>
            <a:ext cx="3744421" cy="504057"/>
          </a:xfrm>
          <a:prstGeom prst="rect">
            <a:avLst/>
          </a:prstGeom>
        </p:spPr>
        <p:txBody>
          <a:bodyPr/>
          <a:lstStyle>
            <a:lvl1pPr>
              <a:defRPr spc="-100"/>
            </a:lvl1pPr>
          </a:lstStyle>
          <a:p>
            <a:pPr/>
            <a:r>
              <a:t>Why study physics?</a:t>
            </a:r>
          </a:p>
        </p:txBody>
      </p:sp>
      <p:sp>
        <p:nvSpPr>
          <p:cNvPr id="54" name="TextBox 10"/>
          <p:cNvSpPr txBox="1"/>
          <p:nvPr/>
        </p:nvSpPr>
        <p:spPr>
          <a:xfrm>
            <a:off x="2210797" y="4587973"/>
            <a:ext cx="4769231"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solidFill>
                  <a:srgbClr val="00213B"/>
                </a:solidFill>
                <a:latin typeface="Arial"/>
                <a:ea typeface="Arial"/>
                <a:cs typeface="Arial"/>
                <a:sym typeface="Arial"/>
              </a:defRPr>
            </a:pPr>
            <a:r>
              <a:t>Source</a:t>
            </a:r>
            <a:r>
              <a:rPr i="1">
                <a:latin typeface="+mn-lt"/>
                <a:ea typeface="+mn-ea"/>
                <a:cs typeface="+mn-cs"/>
                <a:sym typeface="Helvetica"/>
              </a:rPr>
              <a:t>: IoP, Physics in Scotland: the brightest minds go further, 2014</a:t>
            </a:r>
          </a:p>
        </p:txBody>
      </p:sp>
      <p:pic>
        <p:nvPicPr>
          <p:cNvPr id="55" name="Picture 1" descr="Picture 1"/>
          <p:cNvPicPr>
            <a:picLocks noChangeAspect="1"/>
          </p:cNvPicPr>
          <p:nvPr/>
        </p:nvPicPr>
        <p:blipFill>
          <a:blip r:embed="rId3">
            <a:extLst/>
          </a:blip>
          <a:stretch>
            <a:fillRect/>
          </a:stretch>
        </p:blipFill>
        <p:spPr>
          <a:xfrm>
            <a:off x="2483766" y="987574"/>
            <a:ext cx="5868325" cy="359003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 name="Picture 6" descr="Picture 6"/>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58" name="Rectangle 9"/>
          <p:cNvSpPr/>
          <p:nvPr/>
        </p:nvSpPr>
        <p:spPr>
          <a:xfrm>
            <a:off x="2195734" y="411510"/>
            <a:ext cx="6408715" cy="450770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59" name="Title 1"/>
          <p:cNvSpPr txBox="1"/>
          <p:nvPr>
            <p:ph type="title"/>
          </p:nvPr>
        </p:nvSpPr>
        <p:spPr>
          <a:xfrm>
            <a:off x="2267742" y="483518"/>
            <a:ext cx="3744421" cy="504057"/>
          </a:xfrm>
          <a:prstGeom prst="rect">
            <a:avLst/>
          </a:prstGeom>
        </p:spPr>
        <p:txBody>
          <a:bodyPr/>
          <a:lstStyle>
            <a:lvl1pPr>
              <a:defRPr spc="-100"/>
            </a:lvl1pPr>
          </a:lstStyle>
          <a:p>
            <a:pPr/>
            <a:r>
              <a:t>Why study physics?</a:t>
            </a:r>
          </a:p>
        </p:txBody>
      </p:sp>
      <p:sp>
        <p:nvSpPr>
          <p:cNvPr id="60" name="TextBox 12"/>
          <p:cNvSpPr txBox="1"/>
          <p:nvPr/>
        </p:nvSpPr>
        <p:spPr>
          <a:xfrm>
            <a:off x="2195735" y="4599006"/>
            <a:ext cx="4769230"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solidFill>
                  <a:srgbClr val="00213B"/>
                </a:solidFill>
                <a:latin typeface="Arial"/>
                <a:ea typeface="Arial"/>
                <a:cs typeface="Arial"/>
                <a:sym typeface="Arial"/>
              </a:defRPr>
            </a:pPr>
            <a:r>
              <a:t>Source: </a:t>
            </a:r>
            <a:r>
              <a:rPr i="1">
                <a:latin typeface="+mn-lt"/>
                <a:ea typeface="+mn-ea"/>
                <a:cs typeface="+mn-cs"/>
                <a:sym typeface="Helvetica"/>
              </a:rPr>
              <a:t>IoP, Physics in Scotland: the brightest minds go further, 2014</a:t>
            </a:r>
          </a:p>
        </p:txBody>
      </p:sp>
      <p:pic>
        <p:nvPicPr>
          <p:cNvPr id="61" name="Picture 1" descr="Picture 1"/>
          <p:cNvPicPr>
            <a:picLocks noChangeAspect="1"/>
          </p:cNvPicPr>
          <p:nvPr/>
        </p:nvPicPr>
        <p:blipFill>
          <a:blip r:embed="rId3">
            <a:extLst/>
          </a:blip>
          <a:stretch>
            <a:fillRect/>
          </a:stretch>
        </p:blipFill>
        <p:spPr>
          <a:xfrm>
            <a:off x="2987824" y="987574"/>
            <a:ext cx="5184577" cy="3610906"/>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 name="Picture 10" descr="Picture 10"/>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64" name="Rectangle 9"/>
          <p:cNvSpPr/>
          <p:nvPr/>
        </p:nvSpPr>
        <p:spPr>
          <a:xfrm>
            <a:off x="2195734" y="411510"/>
            <a:ext cx="6408715" cy="4507701"/>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65" name="Title 1"/>
          <p:cNvSpPr txBox="1"/>
          <p:nvPr>
            <p:ph type="title"/>
          </p:nvPr>
        </p:nvSpPr>
        <p:spPr>
          <a:xfrm>
            <a:off x="2267742" y="483518"/>
            <a:ext cx="3744421" cy="504057"/>
          </a:xfrm>
          <a:prstGeom prst="rect">
            <a:avLst/>
          </a:prstGeom>
        </p:spPr>
        <p:txBody>
          <a:bodyPr/>
          <a:lstStyle>
            <a:lvl1pPr>
              <a:defRPr spc="-100"/>
            </a:lvl1pPr>
          </a:lstStyle>
          <a:p>
            <a:pPr/>
            <a:r>
              <a:t>Why study physics?</a:t>
            </a:r>
          </a:p>
        </p:txBody>
      </p:sp>
      <p:sp>
        <p:nvSpPr>
          <p:cNvPr id="66" name="TextBox 14"/>
          <p:cNvSpPr txBox="1"/>
          <p:nvPr/>
        </p:nvSpPr>
        <p:spPr>
          <a:xfrm>
            <a:off x="2195735" y="4599006"/>
            <a:ext cx="4769230"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sz="1200">
                <a:solidFill>
                  <a:srgbClr val="00213B"/>
                </a:solidFill>
                <a:latin typeface="Arial"/>
                <a:ea typeface="Arial"/>
                <a:cs typeface="Arial"/>
                <a:sym typeface="Arial"/>
              </a:defRPr>
            </a:pPr>
            <a:r>
              <a:t>Source</a:t>
            </a:r>
            <a:r>
              <a:rPr i="1">
                <a:latin typeface="+mn-lt"/>
                <a:ea typeface="+mn-ea"/>
                <a:cs typeface="+mn-cs"/>
                <a:sym typeface="Helvetica"/>
              </a:rPr>
              <a:t>: IoP, Physics in Scotland: the brightest minds go further, 2014</a:t>
            </a:r>
          </a:p>
        </p:txBody>
      </p:sp>
      <p:graphicFrame>
        <p:nvGraphicFramePr>
          <p:cNvPr id="67" name="Chart Placeholder 15"/>
          <p:cNvGraphicFramePr/>
          <p:nvPr/>
        </p:nvGraphicFramePr>
        <p:xfrm>
          <a:off x="2720296" y="1050660"/>
          <a:ext cx="5271696" cy="3720114"/>
        </p:xfrm>
        <a:graphic xmlns:a="http://schemas.openxmlformats.org/drawingml/2006/main">
          <a:graphicData uri="http://schemas.openxmlformats.org/drawingml/2006/chart">
            <c:chart xmlns:c="http://schemas.openxmlformats.org/drawingml/2006/chart" r:id="rId3"/>
          </a:graphicData>
        </a:graphic>
      </p:graphicFrame>
      <p:pic>
        <p:nvPicPr>
          <p:cNvPr id="68" name="Picture 2" descr="Picture 2"/>
          <p:cNvPicPr>
            <a:picLocks noChangeAspect="1"/>
          </p:cNvPicPr>
          <p:nvPr/>
        </p:nvPicPr>
        <p:blipFill>
          <a:blip r:embed="rId4">
            <a:extLst/>
          </a:blip>
          <a:stretch>
            <a:fillRect/>
          </a:stretch>
        </p:blipFill>
        <p:spPr>
          <a:xfrm>
            <a:off x="2555775" y="915566"/>
            <a:ext cx="5346702" cy="35560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 name="Picture 1" descr="Picture 1"/>
          <p:cNvPicPr>
            <a:picLocks noChangeAspect="1"/>
          </p:cNvPicPr>
          <p:nvPr/>
        </p:nvPicPr>
        <p:blipFill>
          <a:blip r:embed="rId2">
            <a:extLst/>
          </a:blip>
          <a:stretch>
            <a:fillRect/>
          </a:stretch>
        </p:blipFill>
        <p:spPr>
          <a:xfrm>
            <a:off x="0" y="0"/>
            <a:ext cx="9144000" cy="5143500"/>
          </a:xfrm>
          <a:prstGeom prst="rect">
            <a:avLst/>
          </a:prstGeom>
          <a:ln w="12700">
            <a:miter lim="400000"/>
          </a:ln>
        </p:spPr>
      </p:pic>
      <p:sp>
        <p:nvSpPr>
          <p:cNvPr id="71" name="Rectangle 2"/>
          <p:cNvSpPr/>
          <p:nvPr/>
        </p:nvSpPr>
        <p:spPr>
          <a:xfrm>
            <a:off x="564872" y="1203599"/>
            <a:ext cx="5447290" cy="3715612"/>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72" name="Title 1"/>
          <p:cNvSpPr txBox="1"/>
          <p:nvPr>
            <p:ph type="ctrTitle"/>
          </p:nvPr>
        </p:nvSpPr>
        <p:spPr>
          <a:xfrm>
            <a:off x="628449" y="1203599"/>
            <a:ext cx="3744421" cy="504057"/>
          </a:xfrm>
          <a:prstGeom prst="rect">
            <a:avLst/>
          </a:prstGeom>
        </p:spPr>
        <p:txBody>
          <a:bodyPr/>
          <a:lstStyle>
            <a:lvl1pPr>
              <a:defRPr spc="-100"/>
            </a:lvl1pPr>
          </a:lstStyle>
          <a:p>
            <a:pPr/>
            <a:r>
              <a:t>Learning &amp; teaching</a:t>
            </a:r>
          </a:p>
        </p:txBody>
      </p:sp>
      <p:sp>
        <p:nvSpPr>
          <p:cNvPr id="73" name="Content Placeholder 2"/>
          <p:cNvSpPr txBox="1"/>
          <p:nvPr>
            <p:ph type="subTitle" sz="half" idx="1"/>
          </p:nvPr>
        </p:nvSpPr>
        <p:spPr>
          <a:xfrm>
            <a:off x="539550" y="1707652"/>
            <a:ext cx="5328594" cy="3096346"/>
          </a:xfrm>
          <a:prstGeom prst="rect">
            <a:avLst/>
          </a:prstGeom>
        </p:spPr>
        <p:txBody>
          <a:bodyPr/>
          <a:lstStyle/>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We teach our students to use physics and maths to investigate and explore the nature of the universe.</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We strive to encourage an in-depth and integrated understanding of modern physics and astronomy.</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We promote a wide range of transferable skills to prepare students for many possible careers.</a:t>
            </a:r>
            <a:endParaRPr>
              <a:latin typeface="+mj-lt"/>
              <a:ea typeface="+mj-ea"/>
              <a:cs typeface="+mj-cs"/>
              <a:sym typeface="Calibri"/>
            </a:endParaRPr>
          </a:p>
          <a:p>
            <a:pPr marL="265747" indent="-265747" defTabSz="850391">
              <a:spcBef>
                <a:spcPts val="900"/>
              </a:spcBef>
              <a:buSzPct val="100000"/>
              <a:buFont typeface="Helvetica"/>
              <a:buChar char="•"/>
              <a:defRPr>
                <a:solidFill>
                  <a:srgbClr val="4F5961"/>
                </a:solidFill>
                <a:latin typeface="+mn-lt"/>
                <a:ea typeface="+mn-ea"/>
                <a:cs typeface="+mn-cs"/>
                <a:sym typeface="Helvetica"/>
              </a:defRPr>
            </a:pPr>
            <a:r>
              <a:t>At the heart of our learning and teaching strategy are the concepts of:</a:t>
            </a:r>
            <a:endParaRPr>
              <a:latin typeface="+mj-lt"/>
              <a:ea typeface="+mj-ea"/>
              <a:cs typeface="+mj-cs"/>
              <a:sym typeface="Calibri"/>
            </a:endParaRPr>
          </a:p>
          <a:p>
            <a:pPr lvl="1" marL="690943" indent="-265747" defTabSz="850391">
              <a:buSzPct val="100000"/>
              <a:buFont typeface="Helvetica"/>
              <a:buChar char="•"/>
              <a:defRPr>
                <a:solidFill>
                  <a:schemeClr val="accent2"/>
                </a:solidFill>
                <a:latin typeface="+mn-lt"/>
                <a:ea typeface="+mn-ea"/>
                <a:cs typeface="+mn-cs"/>
                <a:sym typeface="Helvetica"/>
              </a:defRPr>
            </a:pPr>
            <a:r>
              <a:t>Student-centered learning</a:t>
            </a:r>
            <a:endParaRPr sz="1100">
              <a:solidFill>
                <a:srgbClr val="00213B"/>
              </a:solidFill>
              <a:latin typeface="+mj-lt"/>
              <a:ea typeface="+mj-ea"/>
              <a:cs typeface="+mj-cs"/>
              <a:sym typeface="Calibri"/>
            </a:endParaRPr>
          </a:p>
          <a:p>
            <a:pPr lvl="1" marL="690943" indent="-265747" defTabSz="850391">
              <a:buSzPct val="100000"/>
              <a:buFont typeface="Helvetica"/>
              <a:buChar char="•"/>
              <a:defRPr>
                <a:solidFill>
                  <a:schemeClr val="accent2"/>
                </a:solidFill>
                <a:latin typeface="+mn-lt"/>
                <a:ea typeface="+mn-ea"/>
                <a:cs typeface="+mn-cs"/>
                <a:sym typeface="Helvetica"/>
              </a:defRPr>
            </a:pPr>
            <a:r>
              <a:t>Graduate attributes</a:t>
            </a:r>
            <a:endParaRPr sz="1100">
              <a:solidFill>
                <a:srgbClr val="00213B"/>
              </a:solidFill>
              <a:latin typeface="+mj-lt"/>
              <a:ea typeface="+mj-ea"/>
              <a:cs typeface="+mj-cs"/>
              <a:sym typeface="Calibri"/>
            </a:endParaRPr>
          </a:p>
          <a:p>
            <a:pPr lvl="1" marL="690943" indent="-265747" defTabSz="850391">
              <a:buSzPct val="100000"/>
              <a:buFont typeface="Helvetica"/>
              <a:buChar char="•"/>
              <a:defRPr>
                <a:solidFill>
                  <a:schemeClr val="accent2"/>
                </a:solidFill>
                <a:latin typeface="+mn-lt"/>
                <a:ea typeface="+mn-ea"/>
                <a:cs typeface="+mn-cs"/>
                <a:sym typeface="Helvetica"/>
              </a:defRPr>
            </a:pPr>
            <a:r>
              <a:t>Research-led teaching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76"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77" name="Content Placeholder 2"/>
          <p:cNvSpPr txBox="1"/>
          <p:nvPr>
            <p:ph type="subTitle" sz="half" idx="1"/>
          </p:nvPr>
        </p:nvSpPr>
        <p:spPr>
          <a:xfrm>
            <a:off x="539550" y="1779660"/>
            <a:ext cx="3744421" cy="3096346"/>
          </a:xfrm>
          <a:prstGeom prst="rect">
            <a:avLst/>
          </a:prstGeom>
        </p:spPr>
        <p:txBody>
          <a:bodyPr/>
          <a:lstStyle/>
          <a:p>
            <a:pPr marL="0" indent="0">
              <a:defRPr sz="1600">
                <a:solidFill>
                  <a:srgbClr val="4F5961"/>
                </a:solidFill>
              </a:defRPr>
            </a:pPr>
          </a:p>
        </p:txBody>
      </p:sp>
      <p:pic>
        <p:nvPicPr>
          <p:cNvPr id="78"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79" name="Picture Placeholder 3" descr="Picture Placeholder 3"/>
          <p:cNvPicPr>
            <a:picLocks noChangeAspect="1"/>
          </p:cNvPicPr>
          <p:nvPr/>
        </p:nvPicPr>
        <p:blipFill>
          <a:blip r:embed="rId3">
            <a:extLst/>
          </a:blip>
          <a:srcRect l="33512" t="0" r="34100" b="26415"/>
          <a:stretch>
            <a:fillRect/>
          </a:stretch>
        </p:blipFill>
        <p:spPr>
          <a:xfrm>
            <a:off x="4356000" y="-1"/>
            <a:ext cx="4788002" cy="5143504"/>
          </a:xfrm>
          <a:prstGeom prst="rect">
            <a:avLst/>
          </a:prstGeom>
          <a:ln w="12700">
            <a:miter lim="400000"/>
          </a:ln>
        </p:spPr>
      </p:pic>
      <p:sp>
        <p:nvSpPr>
          <p:cNvPr id="80" name="Rectangle 8"/>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81"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Rectangle 3"/>
          <p:cNvSpPr/>
          <p:nvPr/>
        </p:nvSpPr>
        <p:spPr>
          <a:xfrm>
            <a:off x="564874" y="1203598"/>
            <a:ext cx="3719094" cy="3816423"/>
          </a:xfrm>
          <a:prstGeom prst="rect">
            <a:avLst/>
          </a:prstGeom>
          <a:solidFill>
            <a:srgbClr val="FFFFFE">
              <a:alpha val="80000"/>
            </a:srgbClr>
          </a:solidFill>
          <a:ln w="12700">
            <a:miter lim="400000"/>
          </a:ln>
        </p:spPr>
        <p:txBody>
          <a:bodyPr lIns="45718" tIns="45718" rIns="45718" bIns="45718"/>
          <a:lstStyle/>
          <a:p>
            <a:pPr>
              <a:defRPr>
                <a:latin typeface="Arial"/>
                <a:ea typeface="Arial"/>
                <a:cs typeface="Arial"/>
                <a:sym typeface="Arial"/>
              </a:defRPr>
            </a:pPr>
          </a:p>
        </p:txBody>
      </p:sp>
      <p:sp>
        <p:nvSpPr>
          <p:cNvPr id="84" name="Title 1"/>
          <p:cNvSpPr txBox="1"/>
          <p:nvPr>
            <p:ph type="ctrTitle"/>
          </p:nvPr>
        </p:nvSpPr>
        <p:spPr>
          <a:xfrm>
            <a:off x="539549" y="1203599"/>
            <a:ext cx="3744421" cy="504057"/>
          </a:xfrm>
          <a:prstGeom prst="rect">
            <a:avLst/>
          </a:prstGeom>
        </p:spPr>
        <p:txBody>
          <a:bodyPr/>
          <a:lstStyle>
            <a:lvl1pPr>
              <a:defRPr spc="-100"/>
            </a:lvl1pPr>
          </a:lstStyle>
          <a:p>
            <a:pPr/>
            <a:r>
              <a:t>Research groups</a:t>
            </a:r>
          </a:p>
        </p:txBody>
      </p:sp>
      <p:sp>
        <p:nvSpPr>
          <p:cNvPr id="85" name="Content Placeholder 2"/>
          <p:cNvSpPr txBox="1"/>
          <p:nvPr>
            <p:ph type="subTitle" sz="half" idx="1"/>
          </p:nvPr>
        </p:nvSpPr>
        <p:spPr>
          <a:xfrm>
            <a:off x="539550" y="1779660"/>
            <a:ext cx="3744421" cy="3096346"/>
          </a:xfrm>
          <a:prstGeom prst="rect">
            <a:avLst/>
          </a:prstGeom>
        </p:spPr>
        <p:txBody>
          <a:bodyPr/>
          <a:lstStyle>
            <a:lvl1pPr marL="285750" indent="-285750">
              <a:buSzPct val="100000"/>
              <a:buFont typeface="Helvetica"/>
              <a:buChar char="•"/>
              <a:defRPr sz="1600">
                <a:solidFill>
                  <a:srgbClr val="4F5961"/>
                </a:solidFill>
              </a:defRPr>
            </a:lvl1pPr>
          </a:lstStyle>
          <a:p>
            <a:pPr/>
            <a:r>
              <a:t>Astronomy and Astrophysics</a:t>
            </a:r>
          </a:p>
        </p:txBody>
      </p:sp>
      <p:pic>
        <p:nvPicPr>
          <p:cNvPr id="86" name="Picture 14" descr="Picture 14"/>
          <p:cNvPicPr>
            <a:picLocks noChangeAspect="1"/>
          </p:cNvPicPr>
          <p:nvPr/>
        </p:nvPicPr>
        <p:blipFill>
          <a:blip r:embed="rId2">
            <a:extLst/>
          </a:blip>
          <a:stretch>
            <a:fillRect/>
          </a:stretch>
        </p:blipFill>
        <p:spPr>
          <a:xfrm>
            <a:off x="0" y="0"/>
            <a:ext cx="9144000" cy="1079500"/>
          </a:xfrm>
          <a:prstGeom prst="rect">
            <a:avLst/>
          </a:prstGeom>
          <a:ln w="12700">
            <a:miter lim="400000"/>
          </a:ln>
        </p:spPr>
      </p:pic>
      <p:pic>
        <p:nvPicPr>
          <p:cNvPr id="87" name="Picture Placeholder 3" descr="Picture Placeholder 3"/>
          <p:cNvPicPr>
            <a:picLocks noChangeAspect="1"/>
          </p:cNvPicPr>
          <p:nvPr/>
        </p:nvPicPr>
        <p:blipFill>
          <a:blip r:embed="rId3">
            <a:extLst/>
          </a:blip>
          <a:srcRect l="33512" t="0" r="34100" b="26415"/>
          <a:stretch>
            <a:fillRect/>
          </a:stretch>
        </p:blipFill>
        <p:spPr>
          <a:xfrm>
            <a:off x="4356000" y="-1"/>
            <a:ext cx="4788002" cy="5143504"/>
          </a:xfrm>
          <a:prstGeom prst="rect">
            <a:avLst/>
          </a:prstGeom>
          <a:ln w="12700">
            <a:miter lim="400000"/>
          </a:ln>
        </p:spPr>
      </p:pic>
      <p:sp>
        <p:nvSpPr>
          <p:cNvPr id="88" name="Rectangle 8"/>
          <p:cNvSpPr/>
          <p:nvPr/>
        </p:nvSpPr>
        <p:spPr>
          <a:xfrm>
            <a:off x="4355977" y="3809999"/>
            <a:ext cx="1656185" cy="921993"/>
          </a:xfrm>
          <a:prstGeom prst="rect">
            <a:avLst/>
          </a:prstGeom>
          <a:solidFill>
            <a:schemeClr val="accent3"/>
          </a:solidFill>
          <a:ln w="12700">
            <a:miter lim="400000"/>
          </a:ln>
        </p:spPr>
        <p:txBody>
          <a:bodyPr lIns="45718" tIns="45718" rIns="45718" bIns="45718" anchor="ctr"/>
          <a:lstStyle/>
          <a:p>
            <a:pPr algn="ctr">
              <a:defRPr>
                <a:solidFill>
                  <a:srgbClr val="FFFFFE"/>
                </a:solidFill>
              </a:defRPr>
            </a:pPr>
          </a:p>
        </p:txBody>
      </p:sp>
      <p:pic>
        <p:nvPicPr>
          <p:cNvPr id="89" name="Picture 11" descr="Picture 11"/>
          <p:cNvPicPr>
            <a:picLocks noChangeAspect="1"/>
          </p:cNvPicPr>
          <p:nvPr/>
        </p:nvPicPr>
        <p:blipFill>
          <a:blip r:embed="rId4">
            <a:extLst/>
          </a:blip>
          <a:stretch>
            <a:fillRect/>
          </a:stretch>
        </p:blipFill>
        <p:spPr>
          <a:xfrm>
            <a:off x="4499990" y="3963706"/>
            <a:ext cx="1299570" cy="55226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UoG_PowerPoint_16.9">
  <a:themeElements>
    <a:clrScheme name="UoG_PowerPoint_16.9">
      <a:dk1>
        <a:srgbClr val="002542"/>
      </a:dk1>
      <a:lt1>
        <a:srgbClr val="FFFFFE"/>
      </a:lt1>
      <a:dk2>
        <a:srgbClr val="A7A7A7"/>
      </a:dk2>
      <a:lt2>
        <a:srgbClr val="535353"/>
      </a:lt2>
      <a:accent1>
        <a:srgbClr val="63548B"/>
      </a:accent1>
      <a:accent2>
        <a:srgbClr val="8D0C64"/>
      </a:accent2>
      <a:accent3>
        <a:srgbClr val="CF1C20"/>
      </a:accent3>
      <a:accent4>
        <a:srgbClr val="4B3B7D"/>
      </a:accent4>
      <a:accent5>
        <a:srgbClr val="003824"/>
      </a:accent5>
      <a:accent6>
        <a:srgbClr val="500B29"/>
      </a:accent6>
      <a:hlink>
        <a:srgbClr val="0000FF"/>
      </a:hlink>
      <a:folHlink>
        <a:srgbClr val="FF00FF"/>
      </a:folHlink>
    </a:clrScheme>
    <a:fontScheme name="UoG_PowerPoint_16.9">
      <a:majorFont>
        <a:latin typeface="Calibri"/>
        <a:ea typeface="Calibri"/>
        <a:cs typeface="Calibri"/>
      </a:majorFont>
      <a:minorFont>
        <a:latin typeface="Helvetica"/>
        <a:ea typeface="Helvetica"/>
        <a:cs typeface="Helvetica"/>
      </a:minorFont>
    </a:fontScheme>
    <a:fmtScheme name="UoG_PowerPoint_1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UoG_PowerPoint_16.9">
  <a:themeElements>
    <a:clrScheme name="UoG_PowerPoint_16.9">
      <a:dk1>
        <a:srgbClr val="000000"/>
      </a:dk1>
      <a:lt1>
        <a:srgbClr val="FFFFFF"/>
      </a:lt1>
      <a:dk2>
        <a:srgbClr val="A7A7A7"/>
      </a:dk2>
      <a:lt2>
        <a:srgbClr val="535353"/>
      </a:lt2>
      <a:accent1>
        <a:srgbClr val="63548B"/>
      </a:accent1>
      <a:accent2>
        <a:srgbClr val="8D0C64"/>
      </a:accent2>
      <a:accent3>
        <a:srgbClr val="CF1C20"/>
      </a:accent3>
      <a:accent4>
        <a:srgbClr val="4B3B7D"/>
      </a:accent4>
      <a:accent5>
        <a:srgbClr val="003824"/>
      </a:accent5>
      <a:accent6>
        <a:srgbClr val="500B29"/>
      </a:accent6>
      <a:hlink>
        <a:srgbClr val="0000FF"/>
      </a:hlink>
      <a:folHlink>
        <a:srgbClr val="FF00FF"/>
      </a:folHlink>
    </a:clrScheme>
    <a:fontScheme name="UoG_PowerPoint_16.9">
      <a:majorFont>
        <a:latin typeface="Calibri"/>
        <a:ea typeface="Calibri"/>
        <a:cs typeface="Calibri"/>
      </a:majorFont>
      <a:minorFont>
        <a:latin typeface="Helvetica"/>
        <a:ea typeface="Helvetica"/>
        <a:cs typeface="Helvetica"/>
      </a:minorFont>
    </a:fontScheme>
    <a:fmtScheme name="UoG_PowerPoint_1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E"/>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2542"/>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