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hape 16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Shape 2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11338" indent="-411338">
              <a:buSzPct val="100000"/>
              <a:buAutoNum type="arabicPeriod" startAt="1"/>
            </a:pPr>
            <a:r>
              <a:t>The benchmark and “hello world” for NNs</a:t>
            </a:r>
          </a:p>
          <a:p>
            <a:pPr marL="411338" indent="-411338">
              <a:buSzPct val="100000"/>
              <a:buAutoNum type="arabicPeriod" startAt="1"/>
            </a:pPr>
            <a:r>
              <a:t>Dataset contains 60,000 + 10,000 handwritten numbers</a:t>
            </a:r>
          </a:p>
          <a:p>
            <a:pPr marL="411338" indent="-411338">
              <a:buSzPct val="100000"/>
              <a:buAutoNum type="arabicPeriod" startAt="1"/>
            </a:pPr>
            <a:r>
              <a:t>Each number is a 28x28 pixel greyscale image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Shape 3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11338" indent="-411338">
              <a:buSzPct val="100000"/>
              <a:buAutoNum type="arabicPeriod" startAt="1"/>
            </a:pPr>
            <a:r>
              <a:t>Flatten the input image (28x28 -&gt; 784)</a:t>
            </a:r>
          </a:p>
          <a:p>
            <a:pPr marL="411338" indent="-411338">
              <a:buSzPct val="100000"/>
              <a:buAutoNum type="arabicPeriod" startAt="1"/>
            </a:pPr>
            <a:r>
              <a:t>The neuron takes the input and converts it into a single number</a:t>
            </a:r>
          </a:p>
          <a:p>
            <a:pPr marL="411338" indent="-411338">
              <a:buSzPct val="100000"/>
              <a:buAutoNum type="arabicPeriod" startAt="1"/>
            </a:pPr>
            <a:r>
              <a:t>A bias is added to do an overall shift up or down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5" name="Shape 3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11338" indent="-411338">
              <a:buSzPct val="100000"/>
              <a:buAutoNum type="arabicPeriod" startAt="1"/>
            </a:pPr>
            <a:r>
              <a:t>The output of the neuron is passed through a non-linear activation function</a:t>
            </a:r>
          </a:p>
          <a:p>
            <a:pPr marL="411338" indent="-411338">
              <a:buSzPct val="100000"/>
              <a:buAutoNum type="arabicPeriod" startAt="1"/>
            </a:pPr>
            <a:r>
              <a:t>Unlike biological systems where the activation is a step here it is smooth</a:t>
            </a:r>
          </a:p>
          <a:p>
            <a:pPr marL="411338" indent="-411338">
              <a:buSzPct val="100000"/>
              <a:buAutoNum type="arabicPeriod" startAt="1"/>
            </a:pPr>
            <a:r>
              <a:t>It is useful to rescale and limit the size of the output for the next layer</a:t>
            </a:r>
          </a:p>
          <a:p>
            <a:pPr marL="411338" indent="-411338">
              <a:buSzPct val="100000"/>
              <a:buAutoNum type="arabicPeriod" startAt="1"/>
            </a:pPr>
            <a:r>
              <a:t>Different activations for different properties (trial and error)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7" name="Shape 5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 Large number of parameters (perhaps 1000s, to millions)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0" name="Shape 5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11338" indent="-411338">
              <a:buSzPct val="100000"/>
              <a:buAutoNum type="arabicPeriod" startAt="1"/>
            </a:pPr>
            <a:r>
              <a:t>input doesn’t have to be flattened - keep spatial structure</a:t>
            </a:r>
          </a:p>
          <a:p>
            <a:pPr marL="411338" indent="-411338">
              <a:buSzPct val="100000"/>
              <a:buAutoNum type="arabicPeriod" startAt="1"/>
            </a:pPr>
            <a:r>
              <a:t>Less weights and biases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7" name="Shape 5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 Up to now we just have an empty brain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6" name="Shape 6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11338" indent="-411338">
              <a:buSzPct val="100000"/>
              <a:buAutoNum type="arabicPeriod" startAt="1"/>
            </a:pPr>
            <a:r>
              <a:t>Want to define a measure of how well the network is doing for a given set of weights</a:t>
            </a:r>
          </a:p>
          <a:p>
            <a:pPr marL="411338" indent="-411338">
              <a:buSzPct val="100000"/>
              <a:buAutoNum type="arabicPeriod" startAt="1"/>
            </a:pPr>
            <a:r>
              <a:t>Usually send in batches of images and compute the average loss for each batch</a:t>
            </a:r>
          </a:p>
          <a:p>
            <a:pPr marL="411338" indent="-411338">
              <a:buSzPct val="100000"/>
              <a:buAutoNum type="arabicPeriod" startAt="1"/>
            </a:pPr>
            <a:r>
              <a:t>This is supervised learning - we know the answer for the training data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4" name="Shape 6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 Mention learning rate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2" name="Shape 8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11338" indent="-411338">
              <a:buSzPct val="100000"/>
              <a:buAutoNum type="arabicPeriod" startAt="1"/>
            </a:pPr>
            <a:r>
              <a:t>An algorithm for computing the gradient</a:t>
            </a:r>
          </a:p>
          <a:p>
            <a:pPr marL="411338" indent="-411338">
              <a:buSzPct val="100000"/>
              <a:buAutoNum type="arabicPeriod" startAt="1"/>
            </a:pPr>
            <a:r>
              <a:t>Not going into the maths - too many indices</a:t>
            </a:r>
          </a:p>
          <a:p>
            <a:pPr marL="411338" indent="-411338">
              <a:buSzPct val="100000"/>
              <a:buAutoNum type="arabicPeriod" startAt="1"/>
            </a:pPr>
            <a:r>
              <a:t>Make sure everything is differentiable - use chain rule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571500" y="4749800"/>
            <a:ext cx="11868094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984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2" name="“Type a quote here.”"/>
          <p:cNvSpPr txBox="1"/>
          <p:nvPr>
            <p:ph type="body" sz="quarter" idx="14"/>
          </p:nvPr>
        </p:nvSpPr>
        <p:spPr>
          <a:xfrm>
            <a:off x="1270000" y="4292600"/>
            <a:ext cx="10464800" cy="7112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457200">
              <a:spcBef>
                <a:spcPts val="2400"/>
              </a:spcBef>
              <a:buSzTx/>
              <a:buFontTx/>
              <a:buNone/>
              <a:defRPr sz="40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/>
          <p:nvPr>
            <p:ph type="pic" idx="13"/>
          </p:nvPr>
        </p:nvSpPr>
        <p:spPr>
          <a:xfrm>
            <a:off x="-177800" y="0"/>
            <a:ext cx="133731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Line"/>
          <p:cNvSpPr/>
          <p:nvPr/>
        </p:nvSpPr>
        <p:spPr>
          <a:xfrm>
            <a:off x="571500" y="1968500"/>
            <a:ext cx="5073394" cy="1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6" name="Image"/>
          <p:cNvSpPr/>
          <p:nvPr>
            <p:ph type="pic" idx="13"/>
          </p:nvPr>
        </p:nvSpPr>
        <p:spPr>
          <a:xfrm>
            <a:off x="6477000" y="-152400"/>
            <a:ext cx="6654800" cy="990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Title Text"/>
          <p:cNvSpPr txBox="1"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8" name="Body Level One…"/>
          <p:cNvSpPr txBox="1"/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buChar char="-"/>
              <a:defRPr sz="2400"/>
            </a:lvl2pPr>
            <a:lvl3pPr marL="9906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510743" y="9199778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ine"/>
          <p:cNvSpPr/>
          <p:nvPr/>
        </p:nvSpPr>
        <p:spPr>
          <a:xfrm>
            <a:off x="568959" y="2695786"/>
            <a:ext cx="11868107" cy="9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27093" tIns="27093" rIns="27093" bIns="27093" anchor="ctr"/>
          <a:lstStyle/>
          <a:p>
            <a:pPr algn="l" defTabSz="325120">
              <a:defRPr sz="8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7" name="Title Text"/>
          <p:cNvSpPr txBox="1"/>
          <p:nvPr>
            <p:ph type="title"/>
          </p:nvPr>
        </p:nvSpPr>
        <p:spPr>
          <a:xfrm>
            <a:off x="568959" y="1469813"/>
            <a:ext cx="11860108" cy="1049867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138" name="Body Level One…"/>
          <p:cNvSpPr txBox="1"/>
          <p:nvPr>
            <p:ph type="body" idx="1"/>
          </p:nvPr>
        </p:nvSpPr>
        <p:spPr>
          <a:xfrm>
            <a:off x="568959" y="2885439"/>
            <a:ext cx="11860108" cy="4998722"/>
          </a:xfrm>
          <a:prstGeom prst="rect">
            <a:avLst/>
          </a:prstGeom>
        </p:spPr>
        <p:txBody>
          <a:bodyPr lIns="27093" tIns="27093" rIns="27093" bIns="27093"/>
          <a:lstStyle>
            <a:lvl1pPr marL="431800" indent="-431800" defTabSz="587022">
              <a:spcBef>
                <a:spcPts val="4100"/>
              </a:spcBef>
              <a:defRPr sz="3400"/>
            </a:lvl1pPr>
            <a:lvl2pPr marL="1066800" indent="-431800" defTabSz="587022">
              <a:spcBef>
                <a:spcPts val="1400"/>
              </a:spcBef>
              <a:defRPr sz="3400"/>
            </a:lvl2pPr>
            <a:lvl3pPr marL="1701800" indent="-431800" defTabSz="587022">
              <a:spcBef>
                <a:spcPts val="4100"/>
              </a:spcBef>
              <a:defRPr sz="3400"/>
            </a:lvl3pPr>
            <a:lvl4pPr marL="2336800" indent="-431800" defTabSz="587022">
              <a:spcBef>
                <a:spcPts val="4100"/>
              </a:spcBef>
              <a:defRPr sz="3400"/>
            </a:lvl4pPr>
            <a:lvl5pPr marL="2971800" indent="-431800" defTabSz="587022">
              <a:spcBef>
                <a:spcPts val="410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12342164" y="8117026"/>
            <a:ext cx="236356" cy="227721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Line"/>
          <p:cNvSpPr/>
          <p:nvPr/>
        </p:nvSpPr>
        <p:spPr>
          <a:xfrm>
            <a:off x="568959" y="2695786"/>
            <a:ext cx="5073394" cy="100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27093" tIns="27093" rIns="27093" bIns="27093" anchor="ctr"/>
          <a:lstStyle/>
          <a:p>
            <a:pPr algn="l" defTabSz="325120">
              <a:defRPr sz="8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7" name="Image"/>
          <p:cNvSpPr/>
          <p:nvPr>
            <p:ph type="pic" idx="13"/>
          </p:nvPr>
        </p:nvSpPr>
        <p:spPr>
          <a:xfrm>
            <a:off x="6427893" y="677333"/>
            <a:ext cx="6820748" cy="101532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8" name="Title Text"/>
          <p:cNvSpPr txBox="1"/>
          <p:nvPr>
            <p:ph type="title"/>
          </p:nvPr>
        </p:nvSpPr>
        <p:spPr>
          <a:xfrm>
            <a:off x="568959" y="1469813"/>
            <a:ext cx="5080002" cy="1049867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149" name="Body Level One…"/>
          <p:cNvSpPr txBox="1"/>
          <p:nvPr>
            <p:ph type="body" sz="half" idx="1"/>
          </p:nvPr>
        </p:nvSpPr>
        <p:spPr>
          <a:xfrm>
            <a:off x="568959" y="2885439"/>
            <a:ext cx="5080002" cy="4998722"/>
          </a:xfrm>
          <a:prstGeom prst="rect">
            <a:avLst/>
          </a:prstGeom>
        </p:spPr>
        <p:txBody>
          <a:bodyPr lIns="27093" tIns="27093" rIns="27093" bIns="27093"/>
          <a:lstStyle>
            <a:lvl1pPr marL="304800" indent="-304800" defTabSz="587022">
              <a:spcBef>
                <a:spcPts val="2900"/>
              </a:spcBef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2000" indent="-304800" defTabSz="587022">
              <a:spcBef>
                <a:spcPts val="1400"/>
              </a:spcBef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19200" indent="-304800" defTabSz="587022">
              <a:spcBef>
                <a:spcPts val="2900"/>
              </a:spcBef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76400" indent="-304800" defTabSz="587022">
              <a:spcBef>
                <a:spcPts val="2900"/>
              </a:spcBef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33600" indent="-304800" defTabSz="587022">
              <a:spcBef>
                <a:spcPts val="2900"/>
              </a:spcBef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510742" y="8117026"/>
            <a:ext cx="236357" cy="227721"/>
          </a:xfrm>
          <a:prstGeom prst="rect">
            <a:avLst/>
          </a:prstGeom>
        </p:spPr>
        <p:txBody>
          <a:bodyPr lIns="27093" tIns="27093" rIns="27093" bIns="27093"/>
          <a:lstStyle>
            <a:lvl1pPr algn="l" defTabSz="587022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ine"/>
          <p:cNvSpPr/>
          <p:nvPr/>
        </p:nvSpPr>
        <p:spPr>
          <a:xfrm>
            <a:off x="7545493" y="7200053"/>
            <a:ext cx="1" cy="1066897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27093" tIns="27093" rIns="27093" bIns="27093" anchor="ctr"/>
          <a:lstStyle/>
          <a:p>
            <a:pPr algn="l" defTabSz="325120">
              <a:defRPr sz="8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8" name="Image"/>
          <p:cNvSpPr/>
          <p:nvPr>
            <p:ph type="pic" idx="13"/>
          </p:nvPr>
        </p:nvSpPr>
        <p:spPr>
          <a:xfrm>
            <a:off x="-47414" y="1198879"/>
            <a:ext cx="19182081" cy="1167045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9" name="Title Text"/>
          <p:cNvSpPr txBox="1"/>
          <p:nvPr>
            <p:ph type="title"/>
          </p:nvPr>
        </p:nvSpPr>
        <p:spPr>
          <a:xfrm>
            <a:off x="1408853" y="7057813"/>
            <a:ext cx="5791201" cy="1273388"/>
          </a:xfrm>
          <a:prstGeom prst="rect">
            <a:avLst/>
          </a:prstGeom>
        </p:spPr>
        <p:txBody>
          <a:bodyPr lIns="27093" tIns="27093" rIns="27093" bIns="27093" anchor="ctr"/>
          <a:lstStyle>
            <a:lvl1pPr algn="r" defTabSz="587022"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160" name="Body Level One…"/>
          <p:cNvSpPr txBox="1"/>
          <p:nvPr>
            <p:ph type="body" sz="quarter" idx="1"/>
          </p:nvPr>
        </p:nvSpPr>
        <p:spPr>
          <a:xfrm>
            <a:off x="7850293" y="7586133"/>
            <a:ext cx="4951308" cy="379308"/>
          </a:xfrm>
          <a:prstGeom prst="rect">
            <a:avLst/>
          </a:prstGeom>
        </p:spPr>
        <p:txBody>
          <a:bodyPr lIns="27093" tIns="27093" rIns="27093" bIns="27093"/>
          <a:lstStyle>
            <a:lvl1pPr marL="0" indent="0" defTabSz="587022">
              <a:spcBef>
                <a:spcPts val="0"/>
              </a:spcBef>
              <a:buSzTx/>
              <a:buFontTx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defTabSz="587022">
              <a:spcBef>
                <a:spcPts val="0"/>
              </a:spcBef>
              <a:buSzTx/>
              <a:buFontTx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defTabSz="587022">
              <a:spcBef>
                <a:spcPts val="0"/>
              </a:spcBef>
              <a:buSzTx/>
              <a:buFontTx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defTabSz="587022">
              <a:spcBef>
                <a:spcPts val="0"/>
              </a:spcBef>
              <a:buSzTx/>
              <a:buFontTx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defTabSz="587022">
              <a:spcBef>
                <a:spcPts val="0"/>
              </a:spcBef>
              <a:buSzTx/>
              <a:buFontTx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12342164" y="8117026"/>
            <a:ext cx="236356" cy="227721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Image"/>
          <p:cNvSpPr/>
          <p:nvPr>
            <p:ph type="pic" idx="13"/>
          </p:nvPr>
        </p:nvSpPr>
        <p:spPr>
          <a:xfrm>
            <a:off x="0" y="-25400"/>
            <a:ext cx="13004800" cy="77253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/>
          <p:nvPr/>
        </p:nvSpPr>
        <p:spPr>
          <a:xfrm>
            <a:off x="571500" y="4864100"/>
            <a:ext cx="5334476" cy="5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Image"/>
          <p:cNvSpPr/>
          <p:nvPr>
            <p:ph type="pic" idx="13"/>
          </p:nvPr>
        </p:nvSpPr>
        <p:spPr>
          <a:xfrm>
            <a:off x="4775200" y="0"/>
            <a:ext cx="15392400" cy="9766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Title Text"/>
          <p:cNvSpPr txBox="1"/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"/>
          <p:cNvSpPr/>
          <p:nvPr/>
        </p:nvSpPr>
        <p:spPr>
          <a:xfrm>
            <a:off x="571500" y="1968500"/>
            <a:ext cx="5073394" cy="1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0" name="Image"/>
          <p:cNvSpPr/>
          <p:nvPr>
            <p:ph type="pic" idx="13"/>
          </p:nvPr>
        </p:nvSpPr>
        <p:spPr>
          <a:xfrm>
            <a:off x="6477000" y="-152400"/>
            <a:ext cx="6654800" cy="990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1" name="Title Text"/>
          <p:cNvSpPr txBox="1"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xfrm>
            <a:off x="510743" y="9199778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ody Level One…"/>
          <p:cNvSpPr txBox="1"/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ne"/>
          <p:cNvSpPr/>
          <p:nvPr/>
        </p:nvSpPr>
        <p:spPr>
          <a:xfrm flipH="1">
            <a:off x="9055098" y="508000"/>
            <a:ext cx="128" cy="79756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9" name="Line"/>
          <p:cNvSpPr/>
          <p:nvPr/>
        </p:nvSpPr>
        <p:spPr>
          <a:xfrm>
            <a:off x="9055096" y="4464050"/>
            <a:ext cx="3448503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0" name="Image"/>
          <p:cNvSpPr/>
          <p:nvPr>
            <p:ph type="pic" sz="half" idx="13"/>
          </p:nvPr>
        </p:nvSpPr>
        <p:spPr>
          <a:xfrm>
            <a:off x="9168011" y="4584788"/>
            <a:ext cx="6506665" cy="4343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Image"/>
          <p:cNvSpPr/>
          <p:nvPr>
            <p:ph type="pic" sz="quarter" idx="14"/>
          </p:nvPr>
        </p:nvSpPr>
        <p:spPr>
          <a:xfrm>
            <a:off x="9182100" y="-101600"/>
            <a:ext cx="3365500" cy="5003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Image"/>
          <p:cNvSpPr/>
          <p:nvPr>
            <p:ph type="pic" idx="15"/>
          </p:nvPr>
        </p:nvSpPr>
        <p:spPr>
          <a:xfrm>
            <a:off x="-800100" y="469900"/>
            <a:ext cx="11049000" cy="80539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71500" y="1968500"/>
            <a:ext cx="11868106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2268199" y="9199778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tif"/><Relationship Id="rId4" Type="http://schemas.openxmlformats.org/officeDocument/2006/relationships/image" Target="../media/image15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ti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tif"/><Relationship Id="rId4" Type="http://schemas.openxmlformats.org/officeDocument/2006/relationships/image" Target="../media/image16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tif"/><Relationship Id="rId3" Type="http://schemas.openxmlformats.org/officeDocument/2006/relationships/image" Target="../media/image20.png"/><Relationship Id="rId4" Type="http://schemas.openxmlformats.org/officeDocument/2006/relationships/image" Target="../media/image17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tif"/><Relationship Id="rId4" Type="http://schemas.openxmlformats.org/officeDocument/2006/relationships/image" Target="../media/image16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16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16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tif"/><Relationship Id="rId4" Type="http://schemas.openxmlformats.org/officeDocument/2006/relationships/image" Target="../media/image30.png"/><Relationship Id="rId5" Type="http://schemas.openxmlformats.org/officeDocument/2006/relationships/image" Target="../media/image24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is.mpg.de/publications/gebkilparharsch" TargetMode="Externa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21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"/><Relationship Id="rId3" Type="http://schemas.openxmlformats.org/officeDocument/2006/relationships/image" Target="../media/image7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"/><Relationship Id="rId3" Type="http://schemas.openxmlformats.org/officeDocument/2006/relationships/image" Target="../media/image24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25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26.tif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27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"/><Relationship Id="rId3" Type="http://schemas.openxmlformats.org/officeDocument/2006/relationships/image" Target="../media/image31.tif"/><Relationship Id="rId4" Type="http://schemas.openxmlformats.org/officeDocument/2006/relationships/image" Target="../media/image32.tif"/><Relationship Id="rId5" Type="http://schemas.openxmlformats.org/officeDocument/2006/relationships/image" Target="../media/image33.tif"/><Relationship Id="rId6" Type="http://schemas.openxmlformats.org/officeDocument/2006/relationships/image" Target="../media/image34.tif"/><Relationship Id="rId7" Type="http://schemas.openxmlformats.org/officeDocument/2006/relationships/image" Target="../media/image35.tif"/><Relationship Id="rId8" Type="http://schemas.openxmlformats.org/officeDocument/2006/relationships/image" Target="../media/image56.png"/><Relationship Id="rId9" Type="http://schemas.openxmlformats.org/officeDocument/2006/relationships/image" Target="../media/image3.tif"/><Relationship Id="rId10" Type="http://schemas.openxmlformats.org/officeDocument/2006/relationships/image" Target="../media/image36.tif"/><Relationship Id="rId11" Type="http://schemas.openxmlformats.org/officeDocument/2006/relationships/image" Target="../media/image37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Relationship Id="rId3" Type="http://schemas.openxmlformats.org/officeDocument/2006/relationships/image" Target="../media/image10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Applications of Machine Learning in Gravitational Wave Data analysi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Applications of Machine Learning in Gravitational Wave Data analysis </a:t>
            </a:r>
          </a:p>
        </p:txBody>
      </p:sp>
      <p:sp>
        <p:nvSpPr>
          <p:cNvPr id="171" name="Chris Messenger - University of Glasgow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/>
            <a:r>
              <a:t>Chris Messenger - University of Glasgow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160456"/>
            <a:ext cx="5521639" cy="1378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6169" y="8325119"/>
            <a:ext cx="3392378" cy="1049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28499" r="0" b="25999"/>
          <a:stretch>
            <a:fillRect/>
          </a:stretch>
        </p:blipFill>
        <p:spPr>
          <a:xfrm>
            <a:off x="5508752" y="8075429"/>
            <a:ext cx="3403915" cy="1548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Modelled searches - Dreissigacker et al 20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25779">
              <a:defRPr sz="3780"/>
            </a:pPr>
            <a:r>
              <a:t>Modelled searches - Dreissigacker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 2019</a:t>
            </a:r>
          </a:p>
        </p:txBody>
      </p:sp>
      <p:sp>
        <p:nvSpPr>
          <p:cNvPr id="240" name="Based on the success of CNNs for compact binary searches…"/>
          <p:cNvSpPr txBox="1"/>
          <p:nvPr>
            <p:ph type="body" sz="half" idx="1"/>
          </p:nvPr>
        </p:nvSpPr>
        <p:spPr>
          <a:xfrm>
            <a:off x="571500" y="2222500"/>
            <a:ext cx="5880780" cy="6667500"/>
          </a:xfrm>
          <a:prstGeom prst="rect">
            <a:avLst/>
          </a:prstGeom>
        </p:spPr>
        <p:txBody>
          <a:bodyPr/>
          <a:lstStyle/>
          <a:p>
            <a:pPr marL="294436" indent="-294436" defTabSz="537463">
              <a:spcBef>
                <a:spcPts val="2700"/>
              </a:spcBef>
              <a:defRPr sz="2576">
                <a:latin typeface="+mn-lt"/>
                <a:ea typeface="+mn-ea"/>
                <a:cs typeface="+mn-cs"/>
                <a:sym typeface="Helvetica Neue Light"/>
              </a:defRPr>
            </a:pPr>
            <a:r>
              <a:t>Based on the success of CNNs for compact binary searches</a:t>
            </a:r>
          </a:p>
          <a:p>
            <a:pPr marL="294436" indent="-294436" defTabSz="537463">
              <a:spcBef>
                <a:spcPts val="2700"/>
              </a:spcBef>
              <a:defRPr sz="2576">
                <a:latin typeface="+mn-lt"/>
                <a:ea typeface="+mn-ea"/>
                <a:cs typeface="+mn-cs"/>
                <a:sym typeface="Helvetica Neue Light"/>
              </a:defRPr>
            </a:pPr>
            <a:r>
              <a:t>The task is significantly more difficult here</a:t>
            </a:r>
          </a:p>
          <a:p>
            <a:pPr marL="294436" indent="-294436" defTabSz="537463">
              <a:spcBef>
                <a:spcPts val="2700"/>
              </a:spcBef>
              <a:defRPr sz="2576">
                <a:latin typeface="+mn-lt"/>
                <a:ea typeface="+mn-ea"/>
                <a:cs typeface="+mn-cs"/>
                <a:sym typeface="Helvetica Neue Light"/>
              </a:defRPr>
            </a:pPr>
            <a:r>
              <a:t>Fair comparison with fully coherent searches over a broad parameter space - close to optimal</a:t>
            </a:r>
          </a:p>
          <a:p>
            <a:pPr marL="294436" indent="-294436" defTabSz="537463">
              <a:spcBef>
                <a:spcPts val="2700"/>
              </a:spcBef>
              <a:defRPr sz="2576">
                <a:latin typeface="+mn-lt"/>
                <a:ea typeface="+mn-ea"/>
                <a:cs typeface="+mn-cs"/>
                <a:sym typeface="Helvetica Neue Light"/>
              </a:defRPr>
            </a:pPr>
            <a:r>
              <a:t>The ML approach is reasonably competitive for the simplest of the cases studied</a:t>
            </a:r>
          </a:p>
          <a:p>
            <a:pPr marL="294436" indent="-294436" defTabSz="537463">
              <a:spcBef>
                <a:spcPts val="2700"/>
              </a:spcBef>
              <a:defRPr sz="2576">
                <a:latin typeface="+mn-lt"/>
                <a:ea typeface="+mn-ea"/>
                <a:cs typeface="+mn-cs"/>
                <a:sym typeface="Helvetica Neue Light"/>
              </a:defRPr>
            </a:pPr>
            <a:r>
              <a:t>For 10</a:t>
            </a:r>
            <a:r>
              <a:rPr baseline="31999"/>
              <a:t>6</a:t>
            </a:r>
            <a:r>
              <a:t> sec observations at 1kHz perform significantly worse than matched filtering</a:t>
            </a:r>
          </a:p>
        </p:txBody>
      </p:sp>
      <p:sp>
        <p:nvSpPr>
          <p:cNvPr id="241" name="C. Dreissigacker et al, PRD 100, 044009 (2019)"/>
          <p:cNvSpPr txBox="1"/>
          <p:nvPr/>
        </p:nvSpPr>
        <p:spPr>
          <a:xfrm>
            <a:off x="7814078" y="9184982"/>
            <a:ext cx="4837220" cy="327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defTabSz="587022">
              <a:defRPr sz="1800">
                <a:solidFill>
                  <a:srgbClr val="0096FF"/>
                </a:solidFill>
              </a:defRPr>
            </a:pPr>
            <a:r>
              <a:t>C. Dreissigacker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PRD 100, 044009 (2019)</a:t>
            </a:r>
          </a:p>
        </p:txBody>
      </p:sp>
      <p:grpSp>
        <p:nvGrpSpPr>
          <p:cNvPr id="244" name="Group"/>
          <p:cNvGrpSpPr/>
          <p:nvPr/>
        </p:nvGrpSpPr>
        <p:grpSpPr>
          <a:xfrm>
            <a:off x="7369850" y="336005"/>
            <a:ext cx="4732825" cy="8726334"/>
            <a:chOff x="34860" y="91892"/>
            <a:chExt cx="4732823" cy="8726332"/>
          </a:xfrm>
        </p:grpSpPr>
        <p:pic>
          <p:nvPicPr>
            <p:cNvPr id="24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51027" b="50924"/>
            <a:stretch>
              <a:fillRect/>
            </a:stretch>
          </p:blipFill>
          <p:spPr>
            <a:xfrm>
              <a:off x="69534" y="91892"/>
              <a:ext cx="4517330" cy="43062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8690" t="50006" r="0" b="278"/>
            <a:stretch>
              <a:fillRect/>
            </a:stretch>
          </p:blipFill>
          <p:spPr>
            <a:xfrm>
              <a:off x="34860" y="4455908"/>
              <a:ext cx="4732825" cy="4362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5" name="Slide Number"/>
          <p:cNvSpPr txBox="1"/>
          <p:nvPr>
            <p:ph type="sldNum" sz="quarter" idx="4294967295"/>
          </p:nvPr>
        </p:nvSpPr>
        <p:spPr>
          <a:xfrm>
            <a:off x="510743" y="9199778"/>
            <a:ext cx="312014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050" t="0" r="5050" b="0"/>
          <a:stretch>
            <a:fillRect/>
          </a:stretch>
        </p:blipFill>
        <p:spPr>
          <a:xfrm>
            <a:off x="0" y="0"/>
            <a:ext cx="13004800" cy="7594600"/>
          </a:xfrm>
          <a:prstGeom prst="rect">
            <a:avLst/>
          </a:prstGeom>
        </p:spPr>
      </p:pic>
      <p:sp>
        <p:nvSpPr>
          <p:cNvPr id="248" name="Burst search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Burst searches</a:t>
            </a:r>
          </a:p>
        </p:txBody>
      </p:sp>
      <p:sp>
        <p:nvSpPr>
          <p:cNvPr id="249" name="An ideal ML problem?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/>
            <a:r>
              <a:t>An ideal ML problem?</a:t>
            </a:r>
          </a:p>
        </p:txBody>
      </p:sp>
      <p:grpSp>
        <p:nvGrpSpPr>
          <p:cNvPr id="256" name="Group"/>
          <p:cNvGrpSpPr/>
          <p:nvPr/>
        </p:nvGrpSpPr>
        <p:grpSpPr>
          <a:xfrm>
            <a:off x="-382731" y="5483300"/>
            <a:ext cx="13369567" cy="1273387"/>
            <a:chOff x="0" y="0"/>
            <a:chExt cx="13369566" cy="1273386"/>
          </a:xfrm>
        </p:grpSpPr>
        <p:pic>
          <p:nvPicPr>
            <p:cNvPr id="250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238376" cy="1273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88911" b="0"/>
            <a:stretch>
              <a:fillRect/>
            </a:stretch>
          </p:blipFill>
          <p:spPr>
            <a:xfrm>
              <a:off x="5115492" y="0"/>
              <a:ext cx="1721008" cy="1273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88911" b="0"/>
            <a:stretch>
              <a:fillRect/>
            </a:stretch>
          </p:blipFill>
          <p:spPr>
            <a:xfrm>
              <a:off x="6812743" y="0"/>
              <a:ext cx="1721008" cy="1273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88911" b="0"/>
            <a:stretch>
              <a:fillRect/>
            </a:stretch>
          </p:blipFill>
          <p:spPr>
            <a:xfrm>
              <a:off x="8469672" y="0"/>
              <a:ext cx="1721009" cy="1273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88911" b="0"/>
            <a:stretch>
              <a:fillRect/>
            </a:stretch>
          </p:blipFill>
          <p:spPr>
            <a:xfrm>
              <a:off x="9961634" y="0"/>
              <a:ext cx="1721008" cy="1273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88911" b="0"/>
            <a:stretch>
              <a:fillRect/>
            </a:stretch>
          </p:blipFill>
          <p:spPr>
            <a:xfrm>
              <a:off x="11648558" y="0"/>
              <a:ext cx="1721009" cy="1273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7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Burst machine lear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Burst machine learning</a:t>
            </a:r>
          </a:p>
        </p:txBody>
      </p:sp>
      <p:sp>
        <p:nvSpPr>
          <p:cNvPr id="260" name="Existing challenges and signal characteristic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78892" indent="-278892" defTabSz="356362">
              <a:spcBef>
                <a:spcPts val="2500"/>
              </a:spcBef>
              <a:defRPr sz="2196"/>
            </a:pPr>
            <a:r>
              <a:t>Existing challenges and signal characteristics</a:t>
            </a:r>
          </a:p>
          <a:p>
            <a:pPr lvl="1" marL="557784" indent="-278892" defTabSz="356362">
              <a:spcBef>
                <a:spcPts val="2500"/>
              </a:spcBef>
              <a:defRPr sz="2196"/>
            </a:pPr>
            <a:r>
              <a:t>Unknown signal space - broad band but short lived</a:t>
            </a:r>
          </a:p>
          <a:p>
            <a:pPr lvl="1" marL="557784" indent="-278892" defTabSz="356362">
              <a:spcBef>
                <a:spcPts val="2500"/>
              </a:spcBef>
              <a:defRPr sz="2196"/>
            </a:pPr>
            <a:r>
              <a:t>Likely strong signals - still buried in the noise</a:t>
            </a:r>
          </a:p>
          <a:p>
            <a:pPr lvl="1" marL="557784" indent="-278892" defTabSz="356362">
              <a:spcBef>
                <a:spcPts val="2500"/>
              </a:spcBef>
              <a:defRPr sz="2196"/>
            </a:pPr>
            <a:r>
              <a:t>Crucially - must be present in multiple detectors (different to detector characterisation problem)</a:t>
            </a:r>
          </a:p>
          <a:p>
            <a:pPr marL="278892" indent="-278892" defTabSz="356362">
              <a:spcBef>
                <a:spcPts val="2500"/>
              </a:spcBef>
              <a:defRPr sz="2196"/>
            </a:pPr>
            <a:r>
              <a:t>The latest ML literature</a:t>
            </a:r>
          </a:p>
          <a:p>
            <a:pPr lvl="1" marL="557784" indent="-278892" defTabSz="356362">
              <a:spcBef>
                <a:spcPts val="2500"/>
              </a:spcBef>
              <a:defRPr sz="2196"/>
            </a:pPr>
            <a:r>
              <a:t>M. Chan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“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Detection and Classification of Supernova Gravitational Waves Signals: A Deep Learning Approach</a:t>
            </a:r>
            <a:r>
              <a:t>”, in prep (2019) </a:t>
            </a:r>
          </a:p>
          <a:p>
            <a:pPr lvl="1" marL="557784" indent="-278892" defTabSz="356362">
              <a:spcBef>
                <a:spcPts val="2500"/>
              </a:spcBef>
              <a:defRPr sz="2196"/>
            </a:pPr>
            <a:r>
              <a:t>J. McGinn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“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Generative Adversarial Networks for Gravitational Wave Burst Sources</a:t>
            </a:r>
            <a:r>
              <a:t>”, in prep (2020)</a:t>
            </a:r>
          </a:p>
          <a:p>
            <a:pPr lvl="1" marL="557784" indent="-278892" defTabSz="356362">
              <a:spcBef>
                <a:spcPts val="2500"/>
              </a:spcBef>
              <a:defRPr sz="2196"/>
            </a:pPr>
            <a:r>
              <a:t>R. Corizzo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“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Scalable Auto-Encoders for Gravitational Waves Detection from Time Series Data</a:t>
            </a:r>
            <a:r>
              <a:t>”, in prep (2020)</a:t>
            </a:r>
          </a:p>
        </p:txBody>
      </p:sp>
      <p:sp>
        <p:nvSpPr>
          <p:cNvPr id="261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Burst analysis machine learning - McGinn et 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Burst analysis machine learning - McGinn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</a:p>
        </p:txBody>
      </p:sp>
      <p:sp>
        <p:nvSpPr>
          <p:cNvPr id="264" name="Uses a conditional Generative Adversarial network (GAN) to learn how to make standard burst waveforms…"/>
          <p:cNvSpPr txBox="1"/>
          <p:nvPr>
            <p:ph type="body" sz="half" idx="1"/>
          </p:nvPr>
        </p:nvSpPr>
        <p:spPr>
          <a:xfrm>
            <a:off x="571500" y="2222500"/>
            <a:ext cx="11861800" cy="2540848"/>
          </a:xfrm>
          <a:prstGeom prst="rect">
            <a:avLst/>
          </a:prstGeom>
        </p:spPr>
        <p:txBody>
          <a:bodyPr/>
          <a:lstStyle/>
          <a:p>
            <a:pPr marL="262127" indent="-262127" defTabSz="502412">
              <a:spcBef>
                <a:spcPts val="3600"/>
              </a:spcBef>
              <a:defRPr sz="2408"/>
            </a:pPr>
            <a:r>
              <a:t>Uses a conditional Generative Adversarial network (GAN) to learn how to make standard burst waveforms</a:t>
            </a:r>
          </a:p>
          <a:p>
            <a:pPr marL="262127" indent="-262127" defTabSz="502412">
              <a:spcBef>
                <a:spcPts val="3600"/>
              </a:spcBef>
              <a:defRPr sz="2408"/>
            </a:pPr>
            <a:r>
              <a:t>Generation stage has the possibility to make signals spanning all training classes</a:t>
            </a:r>
          </a:p>
          <a:p>
            <a:pPr marL="262127" indent="-262127" defTabSz="502412">
              <a:spcBef>
                <a:spcPts val="3600"/>
              </a:spcBef>
              <a:defRPr sz="2408"/>
            </a:pPr>
            <a:r>
              <a:t>Discriminator stage has the potential to be a general transient detection tool</a:t>
            </a:r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56" t="332" r="0" b="19909"/>
          <a:stretch>
            <a:fillRect/>
          </a:stretch>
        </p:blipFill>
        <p:spPr>
          <a:xfrm>
            <a:off x="2726605" y="5010868"/>
            <a:ext cx="7289170" cy="4610733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J. McGinn et al, in prep (2020)"/>
          <p:cNvSpPr txBox="1"/>
          <p:nvPr/>
        </p:nvSpPr>
        <p:spPr>
          <a:xfrm>
            <a:off x="8741647" y="199818"/>
            <a:ext cx="3983875" cy="327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defTabSz="587022">
              <a:defRPr sz="1800">
                <a:solidFill>
                  <a:srgbClr val="0096FF"/>
                </a:solidFill>
              </a:defRPr>
            </a:pPr>
            <a:r>
              <a:t>J. McGinn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in prep (2020)</a:t>
            </a:r>
          </a:p>
        </p:txBody>
      </p:sp>
      <p:sp>
        <p:nvSpPr>
          <p:cNvPr id="267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905" t="0" r="1905" b="0"/>
          <a:stretch>
            <a:fillRect/>
          </a:stretch>
        </p:blipFill>
        <p:spPr>
          <a:xfrm>
            <a:off x="0" y="0"/>
            <a:ext cx="13004800" cy="7594600"/>
          </a:xfrm>
          <a:prstGeom prst="rect">
            <a:avLst/>
          </a:prstGeom>
        </p:spPr>
      </p:pic>
      <p:sp>
        <p:nvSpPr>
          <p:cNvPr id="270" name="Neural networ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Neural networks</a:t>
            </a:r>
          </a:p>
        </p:txBody>
      </p:sp>
      <p:sp>
        <p:nvSpPr>
          <p:cNvPr id="271" name="They’re not that hard to understand…"/>
          <p:cNvSpPr txBox="1"/>
          <p:nvPr>
            <p:ph type="body" sz="quarter" idx="1"/>
          </p:nvPr>
        </p:nvSpPr>
        <p:spPr>
          <a:xfrm>
            <a:off x="7848600" y="8470900"/>
            <a:ext cx="4953000" cy="949039"/>
          </a:xfrm>
          <a:prstGeom prst="rect">
            <a:avLst/>
          </a:prstGeom>
        </p:spPr>
        <p:txBody>
          <a:bodyPr/>
          <a:lstStyle/>
          <a:p>
            <a:pPr defTabSz="560831">
              <a:defRPr sz="2496">
                <a:latin typeface="+mn-lt"/>
                <a:ea typeface="+mn-ea"/>
                <a:cs typeface="+mn-cs"/>
                <a:sym typeface="Helvetica Neue Light"/>
              </a:defRPr>
            </a:pPr>
            <a:r>
              <a:t>They’re not that hard to understand</a:t>
            </a:r>
          </a:p>
          <a:p>
            <a:pPr defTabSz="560831">
              <a:defRPr sz="2496">
                <a:latin typeface="+mn-lt"/>
                <a:ea typeface="+mn-ea"/>
                <a:cs typeface="+mn-cs"/>
                <a:sym typeface="Helvetica Neue Light"/>
              </a:defRPr>
            </a:pPr>
            <a:r>
              <a:t>(honestly)</a:t>
            </a:r>
          </a:p>
        </p:txBody>
      </p:sp>
      <p:sp>
        <p:nvSpPr>
          <p:cNvPr id="272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he MNIST datas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MNIST dataset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865" t="0" r="2865" b="0"/>
          <a:stretch>
            <a:fillRect/>
          </a:stretch>
        </p:blipFill>
        <p:spPr>
          <a:xfrm>
            <a:off x="-17472" y="1968475"/>
            <a:ext cx="13039941" cy="7780883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LeCun et al. (1999)"/>
          <p:cNvSpPr txBox="1"/>
          <p:nvPr/>
        </p:nvSpPr>
        <p:spPr>
          <a:xfrm>
            <a:off x="10575162" y="829055"/>
            <a:ext cx="2189735" cy="399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96FF"/>
                </a:solidFill>
              </a:defRPr>
            </a:pPr>
            <a:r>
              <a:t>LeCun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. (1999)</a:t>
            </a:r>
          </a:p>
        </p:txBody>
      </p:sp>
      <p:sp>
        <p:nvSpPr>
          <p:cNvPr id="277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9137" t="3197" r="2931" b="8908"/>
          <a:stretch>
            <a:fillRect/>
          </a:stretch>
        </p:blipFill>
        <p:spPr>
          <a:xfrm>
            <a:off x="9488096" y="6126022"/>
            <a:ext cx="2814163" cy="2812955"/>
          </a:xfrm>
          <a:prstGeom prst="rect">
            <a:avLst/>
          </a:prstGeom>
          <a:ln w="50800">
            <a:solidFill>
              <a:srgbClr val="CBCBCB"/>
            </a:solidFill>
            <a:miter lim="400000"/>
          </a:ln>
        </p:spPr>
      </p:pic>
      <p:sp>
        <p:nvSpPr>
          <p:cNvPr id="279" name="http://yann.lecun.com/exdb/mnist/"/>
          <p:cNvSpPr txBox="1"/>
          <p:nvPr/>
        </p:nvSpPr>
        <p:spPr>
          <a:xfrm>
            <a:off x="8940306" y="1328167"/>
            <a:ext cx="3909823" cy="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96FF"/>
                </a:solidFill>
              </a:defRPr>
            </a:lvl1pPr>
          </a:lstStyle>
          <a:p>
            <a:pPr/>
            <a:r>
              <a:t>http://yann.lecun.com/exdb/mnist/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A single neur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single neuron</a:t>
            </a:r>
          </a:p>
        </p:txBody>
      </p:sp>
      <p:sp>
        <p:nvSpPr>
          <p:cNvPr id="284" name="Line"/>
          <p:cNvSpPr/>
          <p:nvPr/>
        </p:nvSpPr>
        <p:spPr>
          <a:xfrm>
            <a:off x="3985167" y="55626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5" name="Line"/>
          <p:cNvSpPr/>
          <p:nvPr/>
        </p:nvSpPr>
        <p:spPr>
          <a:xfrm>
            <a:off x="3985167" y="47117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6" name="Line"/>
          <p:cNvSpPr/>
          <p:nvPr/>
        </p:nvSpPr>
        <p:spPr>
          <a:xfrm flipV="1">
            <a:off x="4015825" y="55551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7" name="Line"/>
          <p:cNvSpPr/>
          <p:nvPr/>
        </p:nvSpPr>
        <p:spPr>
          <a:xfrm flipV="1">
            <a:off x="4011621" y="555584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8" name="Line"/>
          <p:cNvSpPr/>
          <p:nvPr/>
        </p:nvSpPr>
        <p:spPr>
          <a:xfrm>
            <a:off x="4011621" y="384660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9" name="Line"/>
          <p:cNvSpPr/>
          <p:nvPr/>
        </p:nvSpPr>
        <p:spPr>
          <a:xfrm>
            <a:off x="4018012" y="3046500"/>
            <a:ext cx="792650" cy="2561343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0" name="Line"/>
          <p:cNvSpPr/>
          <p:nvPr/>
        </p:nvSpPr>
        <p:spPr>
          <a:xfrm flipV="1">
            <a:off x="3985175" y="55633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1" name="Circle"/>
          <p:cNvSpPr/>
          <p:nvPr/>
        </p:nvSpPr>
        <p:spPr>
          <a:xfrm>
            <a:off x="4787193" y="52443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2" name="Circle"/>
          <p:cNvSpPr/>
          <p:nvPr/>
        </p:nvSpPr>
        <p:spPr>
          <a:xfrm>
            <a:off x="3390193" y="52443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3" name="Circle"/>
          <p:cNvSpPr/>
          <p:nvPr/>
        </p:nvSpPr>
        <p:spPr>
          <a:xfrm>
            <a:off x="3390193" y="43934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4" name="Circle"/>
          <p:cNvSpPr/>
          <p:nvPr/>
        </p:nvSpPr>
        <p:spPr>
          <a:xfrm>
            <a:off x="3390193" y="35425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5" name="Circle"/>
          <p:cNvSpPr/>
          <p:nvPr/>
        </p:nvSpPr>
        <p:spPr>
          <a:xfrm>
            <a:off x="3390193" y="60952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6" name="Circle"/>
          <p:cNvSpPr/>
          <p:nvPr/>
        </p:nvSpPr>
        <p:spPr>
          <a:xfrm>
            <a:off x="3390193" y="69461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7" name="Circle"/>
          <p:cNvSpPr/>
          <p:nvPr/>
        </p:nvSpPr>
        <p:spPr>
          <a:xfrm>
            <a:off x="3390193" y="77970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8" name="Circle"/>
          <p:cNvSpPr/>
          <p:nvPr/>
        </p:nvSpPr>
        <p:spPr>
          <a:xfrm>
            <a:off x="3390193" y="26916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5593" y="4699818"/>
            <a:ext cx="1764862" cy="177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69903" y="3616389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63553" y="4254011"/>
            <a:ext cx="4826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41576" y="4891633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57203" y="5411291"/>
            <a:ext cx="4953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058542" y="5964932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041576" y="6568571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035226" y="7172211"/>
            <a:ext cx="4953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input layer"/>
          <p:cNvSpPr txBox="1"/>
          <p:nvPr/>
        </p:nvSpPr>
        <p:spPr>
          <a:xfrm>
            <a:off x="2811525" y="8812541"/>
            <a:ext cx="1793749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747474"/>
                </a:solidFill>
              </a:defRPr>
            </a:lvl1pPr>
          </a:lstStyle>
          <a:p>
            <a:pPr/>
            <a:r>
              <a:t>input layer</a:t>
            </a:r>
          </a:p>
        </p:txBody>
      </p:sp>
      <p:sp>
        <p:nvSpPr>
          <p:cNvPr id="308" name="the specific values of the weights and bias are not determined until training is performed"/>
          <p:cNvSpPr txBox="1"/>
          <p:nvPr/>
        </p:nvSpPr>
        <p:spPr>
          <a:xfrm>
            <a:off x="6946737" y="7384225"/>
            <a:ext cx="5537202" cy="146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747474"/>
                </a:solidFill>
              </a:defRPr>
            </a:lvl1pPr>
          </a:lstStyle>
          <a:p>
            <a:pPr/>
            <a:r>
              <a:t>the specific values of the weights and bias are not determined until training is performed</a:t>
            </a:r>
          </a:p>
        </p:txBody>
      </p:sp>
      <p:pic>
        <p:nvPicPr>
          <p:cNvPr id="30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229637" y="3038991"/>
            <a:ext cx="60198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1" name="latex-image-1.pdf" descr="latex-image-1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498850" y="2911121"/>
            <a:ext cx="419100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latex-image-1.pdf" descr="latex-image-1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492500" y="3762021"/>
            <a:ext cx="431800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latex-image-1.pdf" descr="latex-image-1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492500" y="4606571"/>
            <a:ext cx="431800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latex-image-1.pdf" descr="latex-image-1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492500" y="5422900"/>
            <a:ext cx="431800" cy="27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latex-image-1.pdf" descr="latex-image-1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492500" y="6268129"/>
            <a:ext cx="431800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latex-image-1.pdf" descr="latex-image-1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492500" y="7119029"/>
            <a:ext cx="431800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latex-image-1.pdf" descr="latex-image-1.pd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3486150" y="7969250"/>
            <a:ext cx="4445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latex-image-1.pdf" descr="latex-image-1.pdf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568323" y="4222261"/>
            <a:ext cx="279401" cy="342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Activation fun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Activation functions</a:t>
            </a:r>
          </a:p>
        </p:txBody>
      </p:sp>
      <p:sp>
        <p:nvSpPr>
          <p:cNvPr id="323" name="Line"/>
          <p:cNvSpPr/>
          <p:nvPr/>
        </p:nvSpPr>
        <p:spPr>
          <a:xfrm>
            <a:off x="3985167" y="55626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4" name="Line"/>
          <p:cNvSpPr/>
          <p:nvPr/>
        </p:nvSpPr>
        <p:spPr>
          <a:xfrm>
            <a:off x="3985167" y="47117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5" name="Line"/>
          <p:cNvSpPr/>
          <p:nvPr/>
        </p:nvSpPr>
        <p:spPr>
          <a:xfrm flipV="1">
            <a:off x="4015825" y="55551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6" name="Line"/>
          <p:cNvSpPr/>
          <p:nvPr/>
        </p:nvSpPr>
        <p:spPr>
          <a:xfrm flipV="1">
            <a:off x="4011621" y="555584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7" name="Line"/>
          <p:cNvSpPr/>
          <p:nvPr/>
        </p:nvSpPr>
        <p:spPr>
          <a:xfrm>
            <a:off x="4011621" y="384660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8" name="Line"/>
          <p:cNvSpPr/>
          <p:nvPr/>
        </p:nvSpPr>
        <p:spPr>
          <a:xfrm>
            <a:off x="4018012" y="3046500"/>
            <a:ext cx="792650" cy="2561343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9" name="Line"/>
          <p:cNvSpPr/>
          <p:nvPr/>
        </p:nvSpPr>
        <p:spPr>
          <a:xfrm flipV="1">
            <a:off x="3985175" y="55633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0" name="Circle"/>
          <p:cNvSpPr/>
          <p:nvPr/>
        </p:nvSpPr>
        <p:spPr>
          <a:xfrm>
            <a:off x="4787193" y="52443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1" name="Circle"/>
          <p:cNvSpPr/>
          <p:nvPr/>
        </p:nvSpPr>
        <p:spPr>
          <a:xfrm>
            <a:off x="3390193" y="52443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2" name="Circle"/>
          <p:cNvSpPr/>
          <p:nvPr/>
        </p:nvSpPr>
        <p:spPr>
          <a:xfrm>
            <a:off x="3390193" y="43934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3" name="Circle"/>
          <p:cNvSpPr/>
          <p:nvPr/>
        </p:nvSpPr>
        <p:spPr>
          <a:xfrm>
            <a:off x="3390193" y="35425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4" name="Circle"/>
          <p:cNvSpPr/>
          <p:nvPr/>
        </p:nvSpPr>
        <p:spPr>
          <a:xfrm>
            <a:off x="3390193" y="60952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5" name="Circle"/>
          <p:cNvSpPr/>
          <p:nvPr/>
        </p:nvSpPr>
        <p:spPr>
          <a:xfrm>
            <a:off x="3390193" y="69461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6" name="Circle"/>
          <p:cNvSpPr/>
          <p:nvPr/>
        </p:nvSpPr>
        <p:spPr>
          <a:xfrm>
            <a:off x="3390193" y="77970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7" name="Circle"/>
          <p:cNvSpPr/>
          <p:nvPr/>
        </p:nvSpPr>
        <p:spPr>
          <a:xfrm>
            <a:off x="3390193" y="26916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3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14974" r="51242" b="0"/>
          <a:stretch>
            <a:fillRect/>
          </a:stretch>
        </p:blipFill>
        <p:spPr>
          <a:xfrm>
            <a:off x="8104204" y="2209928"/>
            <a:ext cx="4233880" cy="371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8749" t="11768" r="292" b="2037"/>
          <a:stretch>
            <a:fillRect/>
          </a:stretch>
        </p:blipFill>
        <p:spPr>
          <a:xfrm>
            <a:off x="8008557" y="5757726"/>
            <a:ext cx="4424975" cy="3761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593" y="4699818"/>
            <a:ext cx="1764862" cy="1776910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2" name="you can think of this as a neutron firing but not in a binary (on,off) sense"/>
          <p:cNvSpPr txBox="1"/>
          <p:nvPr/>
        </p:nvSpPr>
        <p:spPr>
          <a:xfrm>
            <a:off x="4500634" y="2209928"/>
            <a:ext cx="3567277" cy="191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747474"/>
                </a:solidFill>
              </a:defRPr>
            </a:lvl1pPr>
          </a:lstStyle>
          <a:p>
            <a:pPr/>
            <a:r>
              <a:t>you can think of this as a neutron firing but not in a binary (on,off) sense</a:t>
            </a:r>
          </a:p>
        </p:txBody>
      </p:sp>
      <p:sp>
        <p:nvSpPr>
          <p:cNvPr id="343" name="must be analytically differentiable"/>
          <p:cNvSpPr txBox="1"/>
          <p:nvPr/>
        </p:nvSpPr>
        <p:spPr>
          <a:xfrm>
            <a:off x="4998084" y="6995923"/>
            <a:ext cx="2572378" cy="1462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747474"/>
                </a:solidFill>
              </a:defRPr>
            </a:lvl1pPr>
          </a:lstStyle>
          <a:p>
            <a:pPr/>
            <a:r>
              <a:t>must be analytically differentiable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Line"/>
          <p:cNvSpPr/>
          <p:nvPr/>
        </p:nvSpPr>
        <p:spPr>
          <a:xfrm>
            <a:off x="3985167" y="30099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8" name="Line"/>
          <p:cNvSpPr/>
          <p:nvPr/>
        </p:nvSpPr>
        <p:spPr>
          <a:xfrm>
            <a:off x="3985167" y="55626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9" name="Line"/>
          <p:cNvSpPr/>
          <p:nvPr/>
        </p:nvSpPr>
        <p:spPr>
          <a:xfrm>
            <a:off x="3959767" y="47117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0" name="Line"/>
          <p:cNvSpPr/>
          <p:nvPr/>
        </p:nvSpPr>
        <p:spPr>
          <a:xfrm>
            <a:off x="3959767" y="38608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1" name="Line"/>
          <p:cNvSpPr/>
          <p:nvPr/>
        </p:nvSpPr>
        <p:spPr>
          <a:xfrm>
            <a:off x="3959767" y="64135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2" name="Line"/>
          <p:cNvSpPr/>
          <p:nvPr/>
        </p:nvSpPr>
        <p:spPr>
          <a:xfrm>
            <a:off x="3985167" y="72644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3" name="A simple network - A lay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simple network - A layer</a:t>
            </a:r>
          </a:p>
        </p:txBody>
      </p:sp>
      <p:sp>
        <p:nvSpPr>
          <p:cNvPr id="354" name="Line"/>
          <p:cNvSpPr/>
          <p:nvPr/>
        </p:nvSpPr>
        <p:spPr>
          <a:xfrm>
            <a:off x="3985167" y="38533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5" name="Line"/>
          <p:cNvSpPr/>
          <p:nvPr/>
        </p:nvSpPr>
        <p:spPr>
          <a:xfrm>
            <a:off x="3985167" y="47117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6" name="Line"/>
          <p:cNvSpPr/>
          <p:nvPr/>
        </p:nvSpPr>
        <p:spPr>
          <a:xfrm>
            <a:off x="3985167" y="55626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7" name="Line"/>
          <p:cNvSpPr/>
          <p:nvPr/>
        </p:nvSpPr>
        <p:spPr>
          <a:xfrm>
            <a:off x="3985167" y="64060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8" name="Line"/>
          <p:cNvSpPr/>
          <p:nvPr/>
        </p:nvSpPr>
        <p:spPr>
          <a:xfrm flipV="1">
            <a:off x="3985167" y="72569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9" name="Line"/>
          <p:cNvSpPr/>
          <p:nvPr/>
        </p:nvSpPr>
        <p:spPr>
          <a:xfrm flipV="1">
            <a:off x="4015825" y="64060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0" name="Line"/>
          <p:cNvSpPr/>
          <p:nvPr/>
        </p:nvSpPr>
        <p:spPr>
          <a:xfrm flipV="1">
            <a:off x="4015825" y="55551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1" name="Line"/>
          <p:cNvSpPr/>
          <p:nvPr/>
        </p:nvSpPr>
        <p:spPr>
          <a:xfrm flipV="1">
            <a:off x="3965030" y="47117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2" name="Line"/>
          <p:cNvSpPr/>
          <p:nvPr/>
        </p:nvSpPr>
        <p:spPr>
          <a:xfrm flipV="1">
            <a:off x="4035961" y="38533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3" name="Line"/>
          <p:cNvSpPr/>
          <p:nvPr/>
        </p:nvSpPr>
        <p:spPr>
          <a:xfrm flipV="1">
            <a:off x="3985167" y="6406060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4" name="Line"/>
          <p:cNvSpPr/>
          <p:nvPr/>
        </p:nvSpPr>
        <p:spPr>
          <a:xfrm flipV="1">
            <a:off x="4011621" y="555584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5" name="Line"/>
          <p:cNvSpPr/>
          <p:nvPr/>
        </p:nvSpPr>
        <p:spPr>
          <a:xfrm flipV="1">
            <a:off x="4023261" y="469750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6" name="Line"/>
          <p:cNvSpPr/>
          <p:nvPr/>
        </p:nvSpPr>
        <p:spPr>
          <a:xfrm flipV="1">
            <a:off x="3982507" y="3860119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7" name="Line"/>
          <p:cNvSpPr/>
          <p:nvPr/>
        </p:nvSpPr>
        <p:spPr>
          <a:xfrm>
            <a:off x="3994827" y="5567041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8" name="Line"/>
          <p:cNvSpPr/>
          <p:nvPr/>
        </p:nvSpPr>
        <p:spPr>
          <a:xfrm>
            <a:off x="4018009" y="469750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9" name="Line"/>
          <p:cNvSpPr/>
          <p:nvPr/>
        </p:nvSpPr>
        <p:spPr>
          <a:xfrm>
            <a:off x="4011621" y="384660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0" name="Line"/>
          <p:cNvSpPr/>
          <p:nvPr/>
        </p:nvSpPr>
        <p:spPr>
          <a:xfrm>
            <a:off x="4023261" y="3043381"/>
            <a:ext cx="843467" cy="1716681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1" name="Line"/>
          <p:cNvSpPr/>
          <p:nvPr/>
        </p:nvSpPr>
        <p:spPr>
          <a:xfrm>
            <a:off x="4018012" y="3046500"/>
            <a:ext cx="792650" cy="2561343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2" name="Line"/>
          <p:cNvSpPr/>
          <p:nvPr/>
        </p:nvSpPr>
        <p:spPr>
          <a:xfrm>
            <a:off x="4034465" y="3842909"/>
            <a:ext cx="792649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3" name="Line"/>
          <p:cNvSpPr/>
          <p:nvPr/>
        </p:nvSpPr>
        <p:spPr>
          <a:xfrm>
            <a:off x="4010575" y="47209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4" name="Line"/>
          <p:cNvSpPr/>
          <p:nvPr/>
        </p:nvSpPr>
        <p:spPr>
          <a:xfrm flipV="1">
            <a:off x="3985175" y="55633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5" name="Line"/>
          <p:cNvSpPr/>
          <p:nvPr/>
        </p:nvSpPr>
        <p:spPr>
          <a:xfrm flipV="1">
            <a:off x="4037030" y="4703659"/>
            <a:ext cx="792649" cy="2561343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6" name="Line"/>
          <p:cNvSpPr/>
          <p:nvPr/>
        </p:nvSpPr>
        <p:spPr>
          <a:xfrm flipV="1">
            <a:off x="3997875" y="38700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7" name="Line"/>
          <p:cNvSpPr/>
          <p:nvPr/>
        </p:nvSpPr>
        <p:spPr>
          <a:xfrm flipV="1">
            <a:off x="3985175" y="4717656"/>
            <a:ext cx="818050" cy="3398245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8" name="Line"/>
          <p:cNvSpPr/>
          <p:nvPr/>
        </p:nvSpPr>
        <p:spPr>
          <a:xfrm flipV="1">
            <a:off x="4024330" y="3878171"/>
            <a:ext cx="818049" cy="3398245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9" name="Line"/>
          <p:cNvSpPr/>
          <p:nvPr/>
        </p:nvSpPr>
        <p:spPr>
          <a:xfrm>
            <a:off x="4024330" y="3053499"/>
            <a:ext cx="818049" cy="3398245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0" name="Line"/>
          <p:cNvSpPr/>
          <p:nvPr/>
        </p:nvSpPr>
        <p:spPr>
          <a:xfrm>
            <a:off x="4035970" y="3885610"/>
            <a:ext cx="818049" cy="3398246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1" name="Circle"/>
          <p:cNvSpPr/>
          <p:nvPr/>
        </p:nvSpPr>
        <p:spPr>
          <a:xfrm>
            <a:off x="4787193" y="52443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2" name="Circle"/>
          <p:cNvSpPr/>
          <p:nvPr/>
        </p:nvSpPr>
        <p:spPr>
          <a:xfrm>
            <a:off x="4787193" y="43934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3" name="Circle"/>
          <p:cNvSpPr/>
          <p:nvPr/>
        </p:nvSpPr>
        <p:spPr>
          <a:xfrm>
            <a:off x="4787193" y="35425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4" name="Circle"/>
          <p:cNvSpPr/>
          <p:nvPr/>
        </p:nvSpPr>
        <p:spPr>
          <a:xfrm>
            <a:off x="4787193" y="60952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5" name="Circle"/>
          <p:cNvSpPr/>
          <p:nvPr/>
        </p:nvSpPr>
        <p:spPr>
          <a:xfrm>
            <a:off x="4787193" y="69461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6" name="Circle"/>
          <p:cNvSpPr/>
          <p:nvPr/>
        </p:nvSpPr>
        <p:spPr>
          <a:xfrm>
            <a:off x="3390193" y="52443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7" name="Circle"/>
          <p:cNvSpPr/>
          <p:nvPr/>
        </p:nvSpPr>
        <p:spPr>
          <a:xfrm>
            <a:off x="3390193" y="43934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8" name="Circle"/>
          <p:cNvSpPr/>
          <p:nvPr/>
        </p:nvSpPr>
        <p:spPr>
          <a:xfrm>
            <a:off x="3390193" y="35425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9" name="Circle"/>
          <p:cNvSpPr/>
          <p:nvPr/>
        </p:nvSpPr>
        <p:spPr>
          <a:xfrm>
            <a:off x="3390193" y="60952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0" name="Circle"/>
          <p:cNvSpPr/>
          <p:nvPr/>
        </p:nvSpPr>
        <p:spPr>
          <a:xfrm>
            <a:off x="3390193" y="69461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1" name="Circle"/>
          <p:cNvSpPr/>
          <p:nvPr/>
        </p:nvSpPr>
        <p:spPr>
          <a:xfrm>
            <a:off x="3390193" y="77970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2" name="Circle"/>
          <p:cNvSpPr/>
          <p:nvPr/>
        </p:nvSpPr>
        <p:spPr>
          <a:xfrm>
            <a:off x="3390193" y="26916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3" name="Fully connected layer- all inputs to all neurons…"/>
          <p:cNvSpPr txBox="1"/>
          <p:nvPr>
            <p:ph type="body" sz="half" idx="4294967295"/>
          </p:nvPr>
        </p:nvSpPr>
        <p:spPr>
          <a:xfrm>
            <a:off x="6165143" y="2250982"/>
            <a:ext cx="6268157" cy="6667501"/>
          </a:xfrm>
          <a:prstGeom prst="rect">
            <a:avLst/>
          </a:prstGeom>
        </p:spPr>
        <p:txBody>
          <a:bodyPr/>
          <a:lstStyle/>
          <a:p>
            <a:pPr marL="330200" indent="-330200">
              <a:spcBef>
                <a:spcPts val="3000"/>
              </a:spcBef>
              <a:defRPr sz="2600"/>
            </a:pPr>
            <a:r>
              <a:t>Fully connected layer- all inputs to all neurons</a:t>
            </a:r>
          </a:p>
          <a:p>
            <a:pPr marL="330200" indent="-330200">
              <a:spcBef>
                <a:spcPts val="3000"/>
              </a:spcBef>
              <a:defRPr sz="2600"/>
            </a:pPr>
            <a:r>
              <a:t>Overall result is a big matrix operation</a:t>
            </a:r>
          </a:p>
          <a:p>
            <a:pPr marL="330200" indent="-330200">
              <a:spcBef>
                <a:spcPts val="3000"/>
              </a:spcBef>
              <a:defRPr sz="2600"/>
            </a:pPr>
          </a:p>
          <a:p>
            <a:pPr marL="330200" indent="-330200">
              <a:spcBef>
                <a:spcPts val="3000"/>
              </a:spcBef>
              <a:defRPr sz="2600"/>
            </a:pPr>
          </a:p>
          <a:p>
            <a:pPr marL="330200" indent="-330200">
              <a:spcBef>
                <a:spcPts val="3000"/>
              </a:spcBef>
              <a:defRPr sz="2600"/>
            </a:pPr>
          </a:p>
          <a:p>
            <a:pPr marL="330200" indent="-330200">
              <a:spcBef>
                <a:spcPts val="3000"/>
              </a:spcBef>
              <a:defRPr sz="2600"/>
            </a:pPr>
          </a:p>
          <a:p>
            <a:pPr marL="330200" indent="-330200">
              <a:spcBef>
                <a:spcPts val="3000"/>
              </a:spcBef>
              <a:defRPr sz="2600"/>
            </a:pPr>
            <a:r>
              <a:t>all outputs still processed through a non-linear activation function, e.g.,  </a:t>
            </a:r>
          </a:p>
        </p:txBody>
      </p:sp>
      <p:pic>
        <p:nvPicPr>
          <p:cNvPr id="3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593" y="4699818"/>
            <a:ext cx="1764862" cy="1776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7" name="Group"/>
          <p:cNvGrpSpPr/>
          <p:nvPr/>
        </p:nvGrpSpPr>
        <p:grpSpPr>
          <a:xfrm>
            <a:off x="6165143" y="4494507"/>
            <a:ext cx="6201638" cy="2165574"/>
            <a:chOff x="0" y="0"/>
            <a:chExt cx="6201636" cy="2165572"/>
          </a:xfrm>
        </p:grpSpPr>
        <p:pic>
          <p:nvPicPr>
            <p:cNvPr id="39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20279"/>
            <a:stretch>
              <a:fillRect/>
            </a:stretch>
          </p:blipFill>
          <p:spPr>
            <a:xfrm>
              <a:off x="0" y="0"/>
              <a:ext cx="6201637" cy="1650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6325" t="79203" r="0" b="0"/>
            <a:stretch>
              <a:fillRect/>
            </a:stretch>
          </p:blipFill>
          <p:spPr>
            <a:xfrm>
              <a:off x="1264506" y="1735094"/>
              <a:ext cx="2708531" cy="4304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8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68425" r="51242" b="1784"/>
          <a:stretch>
            <a:fillRect/>
          </a:stretch>
        </p:blipFill>
        <p:spPr>
          <a:xfrm>
            <a:off x="7182290" y="8310043"/>
            <a:ext cx="4233880" cy="12998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Line"/>
          <p:cNvSpPr/>
          <p:nvPr/>
        </p:nvSpPr>
        <p:spPr>
          <a:xfrm>
            <a:off x="3985167" y="30099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2" name="Line"/>
          <p:cNvSpPr/>
          <p:nvPr/>
        </p:nvSpPr>
        <p:spPr>
          <a:xfrm>
            <a:off x="5382167" y="55626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3" name="Line"/>
          <p:cNvSpPr/>
          <p:nvPr/>
        </p:nvSpPr>
        <p:spPr>
          <a:xfrm>
            <a:off x="5382167" y="64135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4" name="Line"/>
          <p:cNvSpPr/>
          <p:nvPr/>
        </p:nvSpPr>
        <p:spPr>
          <a:xfrm>
            <a:off x="5382167" y="72644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5" name="Line"/>
          <p:cNvSpPr/>
          <p:nvPr/>
        </p:nvSpPr>
        <p:spPr>
          <a:xfrm>
            <a:off x="5382167" y="47117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6" name="Line"/>
          <p:cNvSpPr/>
          <p:nvPr/>
        </p:nvSpPr>
        <p:spPr>
          <a:xfrm>
            <a:off x="5382167" y="38608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7" name="Line"/>
          <p:cNvSpPr/>
          <p:nvPr/>
        </p:nvSpPr>
        <p:spPr>
          <a:xfrm>
            <a:off x="6779166" y="4711700"/>
            <a:ext cx="843467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8" name="Line"/>
          <p:cNvSpPr/>
          <p:nvPr/>
        </p:nvSpPr>
        <p:spPr>
          <a:xfrm>
            <a:off x="6779166" y="5562600"/>
            <a:ext cx="843467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9" name="Line"/>
          <p:cNvSpPr/>
          <p:nvPr/>
        </p:nvSpPr>
        <p:spPr>
          <a:xfrm>
            <a:off x="8201567" y="4711700"/>
            <a:ext cx="843467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10" name="Line"/>
          <p:cNvSpPr/>
          <p:nvPr/>
        </p:nvSpPr>
        <p:spPr>
          <a:xfrm>
            <a:off x="8201567" y="5562600"/>
            <a:ext cx="843467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11" name="Line"/>
          <p:cNvSpPr/>
          <p:nvPr/>
        </p:nvSpPr>
        <p:spPr>
          <a:xfrm>
            <a:off x="6779166" y="6413500"/>
            <a:ext cx="843467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12" name="Line"/>
          <p:cNvSpPr/>
          <p:nvPr/>
        </p:nvSpPr>
        <p:spPr>
          <a:xfrm>
            <a:off x="8201567" y="6413500"/>
            <a:ext cx="843467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13" name="Line"/>
          <p:cNvSpPr/>
          <p:nvPr/>
        </p:nvSpPr>
        <p:spPr>
          <a:xfrm>
            <a:off x="3985167" y="55626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14" name="Line"/>
          <p:cNvSpPr/>
          <p:nvPr/>
        </p:nvSpPr>
        <p:spPr>
          <a:xfrm>
            <a:off x="3959767" y="47117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15" name="Line"/>
          <p:cNvSpPr/>
          <p:nvPr/>
        </p:nvSpPr>
        <p:spPr>
          <a:xfrm>
            <a:off x="3959767" y="38608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16" name="Line"/>
          <p:cNvSpPr/>
          <p:nvPr/>
        </p:nvSpPr>
        <p:spPr>
          <a:xfrm>
            <a:off x="3959767" y="64135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17" name="Line"/>
          <p:cNvSpPr/>
          <p:nvPr/>
        </p:nvSpPr>
        <p:spPr>
          <a:xfrm>
            <a:off x="3985167" y="72644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18" name="A simple network - Multiple lay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simple network - Multiple layers</a:t>
            </a:r>
          </a:p>
        </p:txBody>
      </p:sp>
      <p:sp>
        <p:nvSpPr>
          <p:cNvPr id="419" name="Line"/>
          <p:cNvSpPr/>
          <p:nvPr/>
        </p:nvSpPr>
        <p:spPr>
          <a:xfrm>
            <a:off x="3985167" y="38533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0" name="Line"/>
          <p:cNvSpPr/>
          <p:nvPr/>
        </p:nvSpPr>
        <p:spPr>
          <a:xfrm>
            <a:off x="3985167" y="47117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1" name="Line"/>
          <p:cNvSpPr/>
          <p:nvPr/>
        </p:nvSpPr>
        <p:spPr>
          <a:xfrm>
            <a:off x="3985167" y="55626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2" name="Line"/>
          <p:cNvSpPr/>
          <p:nvPr/>
        </p:nvSpPr>
        <p:spPr>
          <a:xfrm>
            <a:off x="3985167" y="64060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3" name="Line"/>
          <p:cNvSpPr/>
          <p:nvPr/>
        </p:nvSpPr>
        <p:spPr>
          <a:xfrm>
            <a:off x="5400127" y="38533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4" name="Line"/>
          <p:cNvSpPr/>
          <p:nvPr/>
        </p:nvSpPr>
        <p:spPr>
          <a:xfrm>
            <a:off x="6764293" y="38533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5" name="Line"/>
          <p:cNvSpPr/>
          <p:nvPr/>
        </p:nvSpPr>
        <p:spPr>
          <a:xfrm>
            <a:off x="5400127" y="471170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6" name="Line"/>
          <p:cNvSpPr/>
          <p:nvPr/>
        </p:nvSpPr>
        <p:spPr>
          <a:xfrm>
            <a:off x="5400127" y="556260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7" name="Line"/>
          <p:cNvSpPr/>
          <p:nvPr/>
        </p:nvSpPr>
        <p:spPr>
          <a:xfrm>
            <a:off x="5400127" y="641350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8" name="Line"/>
          <p:cNvSpPr/>
          <p:nvPr/>
        </p:nvSpPr>
        <p:spPr>
          <a:xfrm>
            <a:off x="6784430" y="471170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9" name="Line"/>
          <p:cNvSpPr/>
          <p:nvPr/>
        </p:nvSpPr>
        <p:spPr>
          <a:xfrm>
            <a:off x="6809827" y="55626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0" name="Line"/>
          <p:cNvSpPr/>
          <p:nvPr/>
        </p:nvSpPr>
        <p:spPr>
          <a:xfrm>
            <a:off x="8194130" y="55551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1" name="Line"/>
          <p:cNvSpPr/>
          <p:nvPr/>
        </p:nvSpPr>
        <p:spPr>
          <a:xfrm>
            <a:off x="8219527" y="47117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2" name="Line"/>
          <p:cNvSpPr/>
          <p:nvPr/>
        </p:nvSpPr>
        <p:spPr>
          <a:xfrm flipV="1">
            <a:off x="3985167" y="72569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3" name="Line"/>
          <p:cNvSpPr/>
          <p:nvPr/>
        </p:nvSpPr>
        <p:spPr>
          <a:xfrm flipV="1">
            <a:off x="4015825" y="64060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4" name="Line"/>
          <p:cNvSpPr/>
          <p:nvPr/>
        </p:nvSpPr>
        <p:spPr>
          <a:xfrm flipV="1">
            <a:off x="4015825" y="55551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5" name="Line"/>
          <p:cNvSpPr/>
          <p:nvPr/>
        </p:nvSpPr>
        <p:spPr>
          <a:xfrm flipV="1">
            <a:off x="3965030" y="47117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6" name="Line"/>
          <p:cNvSpPr/>
          <p:nvPr/>
        </p:nvSpPr>
        <p:spPr>
          <a:xfrm flipV="1">
            <a:off x="4035961" y="38533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7" name="Line"/>
          <p:cNvSpPr/>
          <p:nvPr/>
        </p:nvSpPr>
        <p:spPr>
          <a:xfrm flipV="1">
            <a:off x="5394867" y="38533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8" name="Line"/>
          <p:cNvSpPr/>
          <p:nvPr/>
        </p:nvSpPr>
        <p:spPr>
          <a:xfrm flipV="1">
            <a:off x="5416544" y="47042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9" name="Line"/>
          <p:cNvSpPr/>
          <p:nvPr/>
        </p:nvSpPr>
        <p:spPr>
          <a:xfrm flipV="1">
            <a:off x="5420264" y="55551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0" name="Line"/>
          <p:cNvSpPr/>
          <p:nvPr/>
        </p:nvSpPr>
        <p:spPr>
          <a:xfrm flipV="1">
            <a:off x="5391147" y="64060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1" name="Line"/>
          <p:cNvSpPr/>
          <p:nvPr/>
        </p:nvSpPr>
        <p:spPr>
          <a:xfrm flipV="1">
            <a:off x="6768010" y="556260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2" name="Line"/>
          <p:cNvSpPr/>
          <p:nvPr/>
        </p:nvSpPr>
        <p:spPr>
          <a:xfrm flipV="1">
            <a:off x="6778454" y="64060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3" name="Line"/>
          <p:cNvSpPr/>
          <p:nvPr/>
        </p:nvSpPr>
        <p:spPr>
          <a:xfrm flipV="1">
            <a:off x="6840072" y="47042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4" name="Line"/>
          <p:cNvSpPr/>
          <p:nvPr/>
        </p:nvSpPr>
        <p:spPr>
          <a:xfrm flipV="1">
            <a:off x="8194130" y="47042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5" name="Line"/>
          <p:cNvSpPr/>
          <p:nvPr/>
        </p:nvSpPr>
        <p:spPr>
          <a:xfrm flipV="1">
            <a:off x="8177710" y="556260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6" name="Line"/>
          <p:cNvSpPr/>
          <p:nvPr/>
        </p:nvSpPr>
        <p:spPr>
          <a:xfrm flipV="1">
            <a:off x="3985167" y="6406060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7" name="Line"/>
          <p:cNvSpPr/>
          <p:nvPr/>
        </p:nvSpPr>
        <p:spPr>
          <a:xfrm flipV="1">
            <a:off x="4011621" y="555584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8" name="Line"/>
          <p:cNvSpPr/>
          <p:nvPr/>
        </p:nvSpPr>
        <p:spPr>
          <a:xfrm flipV="1">
            <a:off x="4023261" y="469750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9" name="Line"/>
          <p:cNvSpPr/>
          <p:nvPr/>
        </p:nvSpPr>
        <p:spPr>
          <a:xfrm flipV="1">
            <a:off x="3982507" y="3860119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0" name="Line"/>
          <p:cNvSpPr/>
          <p:nvPr/>
        </p:nvSpPr>
        <p:spPr>
          <a:xfrm flipV="1">
            <a:off x="5392264" y="5567041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1" name="Line"/>
          <p:cNvSpPr/>
          <p:nvPr/>
        </p:nvSpPr>
        <p:spPr>
          <a:xfrm flipV="1">
            <a:off x="5420650" y="470426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2" name="Line"/>
          <p:cNvSpPr/>
          <p:nvPr/>
        </p:nvSpPr>
        <p:spPr>
          <a:xfrm flipV="1">
            <a:off x="5420650" y="385268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3" name="Line"/>
          <p:cNvSpPr/>
          <p:nvPr/>
        </p:nvSpPr>
        <p:spPr>
          <a:xfrm flipV="1">
            <a:off x="6791867" y="5548400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4" name="Line"/>
          <p:cNvSpPr/>
          <p:nvPr/>
        </p:nvSpPr>
        <p:spPr>
          <a:xfrm flipV="1">
            <a:off x="6788492" y="4711019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5" name="Line"/>
          <p:cNvSpPr/>
          <p:nvPr/>
        </p:nvSpPr>
        <p:spPr>
          <a:xfrm flipV="1">
            <a:off x="8185147" y="4697500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6" name="Line"/>
          <p:cNvSpPr/>
          <p:nvPr/>
        </p:nvSpPr>
        <p:spPr>
          <a:xfrm>
            <a:off x="8226964" y="471102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7" name="Line"/>
          <p:cNvSpPr/>
          <p:nvPr/>
        </p:nvSpPr>
        <p:spPr>
          <a:xfrm>
            <a:off x="6814664" y="4697500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8" name="Line"/>
          <p:cNvSpPr/>
          <p:nvPr/>
        </p:nvSpPr>
        <p:spPr>
          <a:xfrm>
            <a:off x="6763869" y="3841479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9" name="Line"/>
          <p:cNvSpPr/>
          <p:nvPr/>
        </p:nvSpPr>
        <p:spPr>
          <a:xfrm>
            <a:off x="5415012" y="386012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0" name="Line"/>
          <p:cNvSpPr/>
          <p:nvPr/>
        </p:nvSpPr>
        <p:spPr>
          <a:xfrm>
            <a:off x="5398584" y="4711020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1" name="Line"/>
          <p:cNvSpPr/>
          <p:nvPr/>
        </p:nvSpPr>
        <p:spPr>
          <a:xfrm>
            <a:off x="5440409" y="5567041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2" name="Line"/>
          <p:cNvSpPr/>
          <p:nvPr/>
        </p:nvSpPr>
        <p:spPr>
          <a:xfrm>
            <a:off x="3994827" y="5567041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3" name="Line"/>
          <p:cNvSpPr/>
          <p:nvPr/>
        </p:nvSpPr>
        <p:spPr>
          <a:xfrm>
            <a:off x="4018009" y="469750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4" name="Line"/>
          <p:cNvSpPr/>
          <p:nvPr/>
        </p:nvSpPr>
        <p:spPr>
          <a:xfrm>
            <a:off x="4011621" y="384660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5" name="Line"/>
          <p:cNvSpPr/>
          <p:nvPr/>
        </p:nvSpPr>
        <p:spPr>
          <a:xfrm>
            <a:off x="4023261" y="3043381"/>
            <a:ext cx="843467" cy="1716681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6" name="Line"/>
          <p:cNvSpPr/>
          <p:nvPr/>
        </p:nvSpPr>
        <p:spPr>
          <a:xfrm>
            <a:off x="4018012" y="3046500"/>
            <a:ext cx="792650" cy="2561343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7" name="Line"/>
          <p:cNvSpPr/>
          <p:nvPr/>
        </p:nvSpPr>
        <p:spPr>
          <a:xfrm>
            <a:off x="4034465" y="3842909"/>
            <a:ext cx="792649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8" name="Line"/>
          <p:cNvSpPr/>
          <p:nvPr/>
        </p:nvSpPr>
        <p:spPr>
          <a:xfrm>
            <a:off x="4010575" y="47209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9" name="Line"/>
          <p:cNvSpPr/>
          <p:nvPr/>
        </p:nvSpPr>
        <p:spPr>
          <a:xfrm>
            <a:off x="5420289" y="3842909"/>
            <a:ext cx="792649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0" name="Line"/>
          <p:cNvSpPr/>
          <p:nvPr/>
        </p:nvSpPr>
        <p:spPr>
          <a:xfrm>
            <a:off x="5444224" y="47209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1" name="Line"/>
          <p:cNvSpPr/>
          <p:nvPr/>
        </p:nvSpPr>
        <p:spPr>
          <a:xfrm>
            <a:off x="6804575" y="38700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2" name="Line"/>
          <p:cNvSpPr/>
          <p:nvPr/>
        </p:nvSpPr>
        <p:spPr>
          <a:xfrm flipV="1">
            <a:off x="3985175" y="55633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3" name="Line"/>
          <p:cNvSpPr/>
          <p:nvPr/>
        </p:nvSpPr>
        <p:spPr>
          <a:xfrm flipV="1">
            <a:off x="4037030" y="4703659"/>
            <a:ext cx="792649" cy="2561343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4" name="Line"/>
          <p:cNvSpPr/>
          <p:nvPr/>
        </p:nvSpPr>
        <p:spPr>
          <a:xfrm flipV="1">
            <a:off x="3997875" y="38700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5" name="Line"/>
          <p:cNvSpPr/>
          <p:nvPr/>
        </p:nvSpPr>
        <p:spPr>
          <a:xfrm flipV="1">
            <a:off x="5378474" y="469380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6" name="Line"/>
          <p:cNvSpPr/>
          <p:nvPr/>
        </p:nvSpPr>
        <p:spPr>
          <a:xfrm flipV="1">
            <a:off x="5394875" y="3856428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7" name="Line"/>
          <p:cNvSpPr/>
          <p:nvPr/>
        </p:nvSpPr>
        <p:spPr>
          <a:xfrm flipV="1">
            <a:off x="6791921" y="4707328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8" name="Line"/>
          <p:cNvSpPr/>
          <p:nvPr/>
        </p:nvSpPr>
        <p:spPr>
          <a:xfrm flipV="1">
            <a:off x="3985175" y="4717656"/>
            <a:ext cx="818050" cy="3398245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9" name="Line"/>
          <p:cNvSpPr/>
          <p:nvPr/>
        </p:nvSpPr>
        <p:spPr>
          <a:xfrm flipV="1">
            <a:off x="4024330" y="3878171"/>
            <a:ext cx="818049" cy="3398245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0" name="Line"/>
          <p:cNvSpPr/>
          <p:nvPr/>
        </p:nvSpPr>
        <p:spPr>
          <a:xfrm flipV="1">
            <a:off x="5394875" y="3870237"/>
            <a:ext cx="818050" cy="3398245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1" name="Line"/>
          <p:cNvSpPr/>
          <p:nvPr/>
        </p:nvSpPr>
        <p:spPr>
          <a:xfrm>
            <a:off x="5429554" y="3854863"/>
            <a:ext cx="818049" cy="3398246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2" name="Line"/>
          <p:cNvSpPr/>
          <p:nvPr/>
        </p:nvSpPr>
        <p:spPr>
          <a:xfrm>
            <a:off x="4024330" y="3053499"/>
            <a:ext cx="818049" cy="3398245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3" name="Line"/>
          <p:cNvSpPr/>
          <p:nvPr/>
        </p:nvSpPr>
        <p:spPr>
          <a:xfrm>
            <a:off x="4035970" y="3885610"/>
            <a:ext cx="818049" cy="3398246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4" name="Circle"/>
          <p:cNvSpPr/>
          <p:nvPr/>
        </p:nvSpPr>
        <p:spPr>
          <a:xfrm>
            <a:off x="4787193" y="52443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85" name="Circle"/>
          <p:cNvSpPr/>
          <p:nvPr/>
        </p:nvSpPr>
        <p:spPr>
          <a:xfrm>
            <a:off x="4787193" y="43934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86" name="Circle"/>
          <p:cNvSpPr/>
          <p:nvPr/>
        </p:nvSpPr>
        <p:spPr>
          <a:xfrm>
            <a:off x="4787193" y="35425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87" name="Circle"/>
          <p:cNvSpPr/>
          <p:nvPr/>
        </p:nvSpPr>
        <p:spPr>
          <a:xfrm>
            <a:off x="4787193" y="60952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88" name="Circle"/>
          <p:cNvSpPr/>
          <p:nvPr/>
        </p:nvSpPr>
        <p:spPr>
          <a:xfrm>
            <a:off x="4787193" y="69461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89" name="Circle"/>
          <p:cNvSpPr/>
          <p:nvPr/>
        </p:nvSpPr>
        <p:spPr>
          <a:xfrm>
            <a:off x="3390193" y="52443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90" name="Circle"/>
          <p:cNvSpPr/>
          <p:nvPr/>
        </p:nvSpPr>
        <p:spPr>
          <a:xfrm>
            <a:off x="3390193" y="43934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91" name="Circle"/>
          <p:cNvSpPr/>
          <p:nvPr/>
        </p:nvSpPr>
        <p:spPr>
          <a:xfrm>
            <a:off x="3390193" y="35425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92" name="Circle"/>
          <p:cNvSpPr/>
          <p:nvPr/>
        </p:nvSpPr>
        <p:spPr>
          <a:xfrm>
            <a:off x="3390193" y="60952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93" name="Circle"/>
          <p:cNvSpPr/>
          <p:nvPr/>
        </p:nvSpPr>
        <p:spPr>
          <a:xfrm>
            <a:off x="3390193" y="69461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94" name="Circle"/>
          <p:cNvSpPr/>
          <p:nvPr/>
        </p:nvSpPr>
        <p:spPr>
          <a:xfrm>
            <a:off x="6184193" y="52443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95" name="Circle"/>
          <p:cNvSpPr/>
          <p:nvPr/>
        </p:nvSpPr>
        <p:spPr>
          <a:xfrm>
            <a:off x="6184193" y="43934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96" name="Circle"/>
          <p:cNvSpPr/>
          <p:nvPr/>
        </p:nvSpPr>
        <p:spPr>
          <a:xfrm>
            <a:off x="6184193" y="35425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97" name="Circle"/>
          <p:cNvSpPr/>
          <p:nvPr/>
        </p:nvSpPr>
        <p:spPr>
          <a:xfrm>
            <a:off x="6184193" y="60952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98" name="Circle"/>
          <p:cNvSpPr/>
          <p:nvPr/>
        </p:nvSpPr>
        <p:spPr>
          <a:xfrm>
            <a:off x="6184193" y="69461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99" name="Circle"/>
          <p:cNvSpPr/>
          <p:nvPr/>
        </p:nvSpPr>
        <p:spPr>
          <a:xfrm>
            <a:off x="7581193" y="52443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00" name="Circle"/>
          <p:cNvSpPr/>
          <p:nvPr/>
        </p:nvSpPr>
        <p:spPr>
          <a:xfrm>
            <a:off x="7581193" y="43934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01" name="Circle"/>
          <p:cNvSpPr/>
          <p:nvPr/>
        </p:nvSpPr>
        <p:spPr>
          <a:xfrm>
            <a:off x="7581193" y="60952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02" name="Circle"/>
          <p:cNvSpPr/>
          <p:nvPr/>
        </p:nvSpPr>
        <p:spPr>
          <a:xfrm>
            <a:off x="8978193" y="5244393"/>
            <a:ext cx="636414" cy="636414"/>
          </a:xfrm>
          <a:prstGeom prst="ellipse">
            <a:avLst/>
          </a:prstGeom>
          <a:solidFill>
            <a:srgbClr val="FF26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03" name="Circle"/>
          <p:cNvSpPr/>
          <p:nvPr/>
        </p:nvSpPr>
        <p:spPr>
          <a:xfrm>
            <a:off x="8978193" y="4393493"/>
            <a:ext cx="636414" cy="636414"/>
          </a:xfrm>
          <a:prstGeom prst="ellipse">
            <a:avLst/>
          </a:prstGeom>
          <a:solidFill>
            <a:srgbClr val="FF26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04" name="Circle"/>
          <p:cNvSpPr/>
          <p:nvPr/>
        </p:nvSpPr>
        <p:spPr>
          <a:xfrm>
            <a:off x="8978193" y="6095293"/>
            <a:ext cx="636414" cy="636414"/>
          </a:xfrm>
          <a:prstGeom prst="ellipse">
            <a:avLst/>
          </a:prstGeom>
          <a:solidFill>
            <a:srgbClr val="FF26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05" name="Circle"/>
          <p:cNvSpPr/>
          <p:nvPr/>
        </p:nvSpPr>
        <p:spPr>
          <a:xfrm>
            <a:off x="3390193" y="77970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06" name="Circle"/>
          <p:cNvSpPr/>
          <p:nvPr/>
        </p:nvSpPr>
        <p:spPr>
          <a:xfrm>
            <a:off x="3390193" y="26916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0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14974" r="51242" b="57409"/>
          <a:stretch>
            <a:fillRect/>
          </a:stretch>
        </p:blipFill>
        <p:spPr>
          <a:xfrm>
            <a:off x="8739204" y="7225480"/>
            <a:ext cx="4233880" cy="1205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593" y="4699818"/>
            <a:ext cx="1764862" cy="1776910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multi-layer perceptron…"/>
          <p:cNvSpPr txBox="1"/>
          <p:nvPr/>
        </p:nvSpPr>
        <p:spPr>
          <a:xfrm>
            <a:off x="10139317" y="166282"/>
            <a:ext cx="2595068" cy="146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solidFill>
                  <a:srgbClr val="747474"/>
                </a:solidFill>
              </a:defRPr>
            </a:pPr>
            <a:r>
              <a:t>multi-layer perceptron</a:t>
            </a:r>
          </a:p>
          <a:p>
            <a:pPr>
              <a:defRPr sz="3000">
                <a:solidFill>
                  <a:srgbClr val="747474"/>
                </a:solidFill>
              </a:defRPr>
            </a:pPr>
            <a:r>
              <a:t>model</a:t>
            </a:r>
          </a:p>
        </p:txBody>
      </p:sp>
      <p:sp>
        <p:nvSpPr>
          <p:cNvPr id="510" name="hidden layers"/>
          <p:cNvSpPr txBox="1"/>
          <p:nvPr/>
        </p:nvSpPr>
        <p:spPr>
          <a:xfrm>
            <a:off x="5559502" y="2631315"/>
            <a:ext cx="2280667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747474"/>
                </a:solidFill>
              </a:defRPr>
            </a:lvl1pPr>
          </a:lstStyle>
          <a:p>
            <a:pPr/>
            <a:r>
              <a:t>hidden layers</a:t>
            </a:r>
          </a:p>
        </p:txBody>
      </p:sp>
      <p:sp>
        <p:nvSpPr>
          <p:cNvPr id="511" name="output layer"/>
          <p:cNvSpPr txBox="1"/>
          <p:nvPr/>
        </p:nvSpPr>
        <p:spPr>
          <a:xfrm>
            <a:off x="8385397" y="3482215"/>
            <a:ext cx="2047876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747474"/>
                </a:solidFill>
              </a:defRPr>
            </a:lvl1pPr>
          </a:lstStyle>
          <a:p>
            <a:pPr/>
            <a:r>
              <a:t>output layer</a:t>
            </a:r>
          </a:p>
        </p:txBody>
      </p:sp>
      <p:sp>
        <p:nvSpPr>
          <p:cNvPr id="512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3" name="classification"/>
          <p:cNvSpPr txBox="1"/>
          <p:nvPr/>
        </p:nvSpPr>
        <p:spPr>
          <a:xfrm>
            <a:off x="9555283" y="8412073"/>
            <a:ext cx="2181607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747474"/>
                </a:solidFill>
              </a:defRPr>
            </a:lvl1pPr>
          </a:lstStyle>
          <a:p>
            <a:pPr/>
            <a:r>
              <a:t>classification</a:t>
            </a:r>
          </a:p>
        </p:txBody>
      </p:sp>
      <p:sp>
        <p:nvSpPr>
          <p:cNvPr id="514" name="input layer"/>
          <p:cNvSpPr txBox="1"/>
          <p:nvPr/>
        </p:nvSpPr>
        <p:spPr>
          <a:xfrm>
            <a:off x="2811525" y="2045916"/>
            <a:ext cx="1793749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747474"/>
                </a:solidFill>
              </a:defRPr>
            </a:lvl1pPr>
          </a:lstStyle>
          <a:p>
            <a:pPr/>
            <a:r>
              <a:t>input layer</a:t>
            </a:r>
          </a:p>
        </p:txBody>
      </p:sp>
      <p:sp>
        <p:nvSpPr>
          <p:cNvPr id="515" name="the architecture is entirely your choice"/>
          <p:cNvSpPr txBox="1"/>
          <p:nvPr/>
        </p:nvSpPr>
        <p:spPr>
          <a:xfrm>
            <a:off x="4608792" y="8208102"/>
            <a:ext cx="3567278" cy="100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747474"/>
                </a:solidFill>
              </a:defRPr>
            </a:lvl1pPr>
          </a:lstStyle>
          <a:p>
            <a:pPr/>
            <a:r>
              <a:t>the architecture is entirely your choice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Out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177" name="Introduction to the ML…"/>
          <p:cNvSpPr txBox="1"/>
          <p:nvPr>
            <p:ph type="body" sz="half" idx="1"/>
          </p:nvPr>
        </p:nvSpPr>
        <p:spPr>
          <a:xfrm>
            <a:off x="571500" y="2222500"/>
            <a:ext cx="5878770" cy="66802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Introduction to the ML</a:t>
            </a:r>
          </a:p>
          <a:p>
            <a:pPr lvl="1"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Detector characterisation</a:t>
            </a:r>
          </a:p>
          <a:p>
            <a:pPr lvl="1"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CW searches</a:t>
            </a:r>
          </a:p>
          <a:p>
            <a:pPr lvl="1"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Burst searches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Basic neural networks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CBC searches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Bayesian parameter estimation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Conclusions</a:t>
            </a:r>
          </a:p>
        </p:txBody>
      </p:sp>
      <p:sp>
        <p:nvSpPr>
          <p:cNvPr id="178" name="Radford, Metz, Chintala, arXiv:1511.06434 (2015)"/>
          <p:cNvSpPr txBox="1"/>
          <p:nvPr/>
        </p:nvSpPr>
        <p:spPr>
          <a:xfrm>
            <a:off x="346581" y="225405"/>
            <a:ext cx="5523231" cy="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96FF"/>
                </a:solidFill>
              </a:defRPr>
            </a:lvl1pPr>
          </a:lstStyle>
          <a:p>
            <a:pPr/>
            <a:r>
              <a:t>Radford, Metz, Chintala, arXiv:1511.06434 (2015)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41192" b="18719"/>
          <a:stretch>
            <a:fillRect/>
          </a:stretch>
        </p:blipFill>
        <p:spPr>
          <a:xfrm>
            <a:off x="6276446" y="4775524"/>
            <a:ext cx="6807471" cy="5035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93" t="1095" r="29693" b="924"/>
          <a:stretch>
            <a:fillRect/>
          </a:stretch>
        </p:blipFill>
        <p:spPr>
          <a:xfrm>
            <a:off x="6296701" y="-28255"/>
            <a:ext cx="6803020" cy="481440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https://github.com/WojciechMormul/vae"/>
          <p:cNvSpPr txBox="1"/>
          <p:nvPr/>
        </p:nvSpPr>
        <p:spPr>
          <a:xfrm>
            <a:off x="1434909" y="9150172"/>
            <a:ext cx="4514089" cy="39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96FF"/>
                </a:solidFill>
              </a:defRPr>
            </a:lvl1pPr>
          </a:lstStyle>
          <a:p>
            <a:pPr/>
            <a:r>
              <a:t>https://github.com/WojciechMormul/vae</a:t>
            </a:r>
          </a:p>
        </p:txBody>
      </p:sp>
      <p:sp>
        <p:nvSpPr>
          <p:cNvPr id="182" name="Slide Number"/>
          <p:cNvSpPr txBox="1"/>
          <p:nvPr>
            <p:ph type="sldNum" sz="quarter" idx="4294967295"/>
          </p:nvPr>
        </p:nvSpPr>
        <p:spPr>
          <a:xfrm>
            <a:off x="510743" y="9199778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Convolutional neur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Convolutional neurons</a:t>
            </a:r>
          </a:p>
        </p:txBody>
      </p:sp>
      <p:pic>
        <p:nvPicPr>
          <p:cNvPr id="5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705" y="5361666"/>
            <a:ext cx="11119336" cy="3636696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Zevin et al CQG, 34, 6, 064003 (2017)"/>
          <p:cNvSpPr txBox="1"/>
          <p:nvPr/>
        </p:nvSpPr>
        <p:spPr>
          <a:xfrm>
            <a:off x="195164" y="9150044"/>
            <a:ext cx="4298443" cy="399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96FF"/>
                </a:solidFill>
              </a:defRPr>
            </a:pPr>
            <a:r>
              <a:t>Zevin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 CQG, 34, 6, 064003 (2017)</a:t>
            </a:r>
          </a:p>
        </p:txBody>
      </p:sp>
      <p:graphicFrame>
        <p:nvGraphicFramePr>
          <p:cNvPr id="522" name="Table"/>
          <p:cNvGraphicFramePr/>
          <p:nvPr/>
        </p:nvGraphicFramePr>
        <p:xfrm>
          <a:off x="2722033" y="2398157"/>
          <a:ext cx="2557331" cy="255303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{EEE7283C-3CF3-47DC-8721-378D4A62B228}</a:tableStyleId>
              </a:tblPr>
              <a:tblGrid>
                <a:gridCol w="636157"/>
                <a:gridCol w="636157"/>
                <a:gridCol w="636157"/>
                <a:gridCol w="636157"/>
              </a:tblGrid>
              <a:tr h="635082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  <a:lnT w="12700">
                      <a:solidFill>
                        <a:srgbClr val="3C3C1D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3C3C1D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4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3C3C1D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6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  <a:lnT w="12700">
                      <a:solidFill>
                        <a:srgbClr val="3C3C1D"/>
                      </a:solidFill>
                      <a:miter lim="400000"/>
                    </a:lnT>
                  </a:tcPr>
                </a:tc>
              </a:tr>
              <a:tr h="635082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9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</a:tcPr>
                </a:tc>
              </a:tr>
              <a:tr h="635082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4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</a:tcPr>
                </a:tc>
              </a:tr>
              <a:tr h="635082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  <a:lnB w="12700">
                      <a:solidFill>
                        <a:srgbClr val="3C3C1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7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3C3C1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3C3C1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8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  <a:lnB w="12700">
                      <a:solidFill>
                        <a:srgbClr val="3C3C1D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23" name="Table"/>
          <p:cNvGraphicFramePr/>
          <p:nvPr/>
        </p:nvGraphicFramePr>
        <p:xfrm>
          <a:off x="6229350" y="2993665"/>
          <a:ext cx="1279724" cy="128368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{EEE7283C-3CF3-47DC-8721-378D4A62B228}</a:tableStyleId>
              </a:tblPr>
              <a:tblGrid>
                <a:gridCol w="633511"/>
                <a:gridCol w="633511"/>
              </a:tblGrid>
              <a:tr h="635491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  <a:lnT w="12700">
                      <a:solidFill>
                        <a:srgbClr val="3C3C1D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  <a:lnT w="12700">
                      <a:solidFill>
                        <a:srgbClr val="3C3C1D"/>
                      </a:solidFill>
                      <a:miter lim="400000"/>
                    </a:lnT>
                  </a:tcPr>
                </a:tc>
              </a:tr>
              <a:tr h="635491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  <a:lnB w="12700">
                      <a:solidFill>
                        <a:srgbClr val="3C3C1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  <a:lnB w="12700">
                      <a:solidFill>
                        <a:srgbClr val="3C3C1D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24" name="Table"/>
          <p:cNvGraphicFramePr/>
          <p:nvPr/>
        </p:nvGraphicFramePr>
        <p:xfrm>
          <a:off x="8559469" y="2677408"/>
          <a:ext cx="1917105" cy="191619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{EEE7283C-3CF3-47DC-8721-378D4A62B228}</a:tableStyleId>
              </a:tblPr>
              <a:tblGrid>
                <a:gridCol w="634801"/>
                <a:gridCol w="634801"/>
                <a:gridCol w="634801"/>
              </a:tblGrid>
              <a:tr h="634499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14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  <a:lnT w="12700">
                      <a:solidFill>
                        <a:srgbClr val="3C3C1D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9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3C3C1D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5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  <a:lnT w="12700">
                      <a:solidFill>
                        <a:srgbClr val="3C3C1D"/>
                      </a:solidFill>
                      <a:miter lim="400000"/>
                    </a:lnT>
                  </a:tcPr>
                </a:tc>
              </a:tr>
              <a:tr h="634499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13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11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</a:tcPr>
                </a:tc>
              </a:tr>
              <a:tr h="634499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14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C3C1D"/>
                      </a:solidFill>
                      <a:miter lim="400000"/>
                    </a:lnL>
                    <a:lnB w="12700">
                      <a:solidFill>
                        <a:srgbClr val="3C3C1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6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3C3C1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444444"/>
                          </a:solidFill>
                        </a:rPr>
                        <a:t>12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C3C1D"/>
                      </a:solidFill>
                      <a:miter lim="400000"/>
                    </a:lnR>
                    <a:lnB w="12700">
                      <a:solidFill>
                        <a:srgbClr val="3C3C1D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5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98781" y="3470407"/>
            <a:ext cx="304801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78696" y="3565657"/>
            <a:ext cx="304801" cy="127001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0716" y="2987315"/>
            <a:ext cx="1274981" cy="128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Image" descr="Image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839" t="0" r="1839" b="0"/>
          <a:stretch>
            <a:fillRect/>
          </a:stretch>
        </p:blipFill>
        <p:spPr>
          <a:xfrm>
            <a:off x="0" y="0"/>
            <a:ext cx="13004800" cy="7594600"/>
          </a:xfrm>
          <a:prstGeom prst="rect">
            <a:avLst/>
          </a:prstGeom>
        </p:spPr>
      </p:pic>
      <p:sp>
        <p:nvSpPr>
          <p:cNvPr id="533" name="Training/Lear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Training/Learning</a:t>
            </a:r>
          </a:p>
        </p:txBody>
      </p:sp>
      <p:sp>
        <p:nvSpPr>
          <p:cNvPr id="534" name="“need input”…"/>
          <p:cNvSpPr txBox="1"/>
          <p:nvPr>
            <p:ph type="body" sz="quarter" idx="1"/>
          </p:nvPr>
        </p:nvSpPr>
        <p:spPr>
          <a:xfrm>
            <a:off x="7848600" y="8470900"/>
            <a:ext cx="4953000" cy="1422528"/>
          </a:xfrm>
          <a:prstGeom prst="rect">
            <a:avLst/>
          </a:prstGeom>
        </p:spPr>
        <p:txBody>
          <a:bodyPr/>
          <a:lstStyle/>
          <a:p>
            <a:pPr/>
            <a:r>
              <a:t>“</a:t>
            </a:r>
            <a:r>
              <a:rPr i="1"/>
              <a:t>need input</a:t>
            </a:r>
            <a:r>
              <a:t>” </a:t>
            </a:r>
          </a:p>
          <a:p>
            <a:pPr/>
            <a:r>
              <a:t>Johnny 5, Short Circuit (1986)</a:t>
            </a:r>
          </a:p>
        </p:txBody>
      </p:sp>
      <p:sp>
        <p:nvSpPr>
          <p:cNvPr id="535" name="Slide Number"/>
          <p:cNvSpPr txBox="1"/>
          <p:nvPr>
            <p:ph type="sldNum" sz="quarter" idx="4294967295"/>
          </p:nvPr>
        </p:nvSpPr>
        <p:spPr>
          <a:xfrm>
            <a:off x="314977" y="9217202"/>
            <a:ext cx="312015" cy="2998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Loss fun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Loss functions</a:t>
            </a:r>
          </a:p>
        </p:txBody>
      </p:sp>
      <p:sp>
        <p:nvSpPr>
          <p:cNvPr id="540" name="Line"/>
          <p:cNvSpPr/>
          <p:nvPr/>
        </p:nvSpPr>
        <p:spPr>
          <a:xfrm>
            <a:off x="1419767" y="30099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1" name="Line"/>
          <p:cNvSpPr/>
          <p:nvPr/>
        </p:nvSpPr>
        <p:spPr>
          <a:xfrm>
            <a:off x="2816767" y="55626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2" name="Line"/>
          <p:cNvSpPr/>
          <p:nvPr/>
        </p:nvSpPr>
        <p:spPr>
          <a:xfrm>
            <a:off x="2816767" y="64135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3" name="Line"/>
          <p:cNvSpPr/>
          <p:nvPr/>
        </p:nvSpPr>
        <p:spPr>
          <a:xfrm>
            <a:off x="2816767" y="72644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4" name="Line"/>
          <p:cNvSpPr/>
          <p:nvPr/>
        </p:nvSpPr>
        <p:spPr>
          <a:xfrm>
            <a:off x="2816767" y="47117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5" name="Line"/>
          <p:cNvSpPr/>
          <p:nvPr/>
        </p:nvSpPr>
        <p:spPr>
          <a:xfrm>
            <a:off x="2816767" y="38608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6" name="Line"/>
          <p:cNvSpPr/>
          <p:nvPr/>
        </p:nvSpPr>
        <p:spPr>
          <a:xfrm>
            <a:off x="4213766" y="4711700"/>
            <a:ext cx="843467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7" name="Line"/>
          <p:cNvSpPr/>
          <p:nvPr/>
        </p:nvSpPr>
        <p:spPr>
          <a:xfrm>
            <a:off x="4213766" y="5562600"/>
            <a:ext cx="843467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8" name="Line"/>
          <p:cNvSpPr/>
          <p:nvPr/>
        </p:nvSpPr>
        <p:spPr>
          <a:xfrm>
            <a:off x="5636167" y="4711700"/>
            <a:ext cx="843467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9" name="Line"/>
          <p:cNvSpPr/>
          <p:nvPr/>
        </p:nvSpPr>
        <p:spPr>
          <a:xfrm>
            <a:off x="5636167" y="5562600"/>
            <a:ext cx="843467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0" name="Line"/>
          <p:cNvSpPr/>
          <p:nvPr/>
        </p:nvSpPr>
        <p:spPr>
          <a:xfrm>
            <a:off x="4213766" y="6413500"/>
            <a:ext cx="843467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1" name="Line"/>
          <p:cNvSpPr/>
          <p:nvPr/>
        </p:nvSpPr>
        <p:spPr>
          <a:xfrm>
            <a:off x="5636167" y="6413500"/>
            <a:ext cx="843467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2" name="Line"/>
          <p:cNvSpPr/>
          <p:nvPr/>
        </p:nvSpPr>
        <p:spPr>
          <a:xfrm>
            <a:off x="1419767" y="55626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3" name="Line"/>
          <p:cNvSpPr/>
          <p:nvPr/>
        </p:nvSpPr>
        <p:spPr>
          <a:xfrm>
            <a:off x="1394367" y="47117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4" name="Line"/>
          <p:cNvSpPr/>
          <p:nvPr/>
        </p:nvSpPr>
        <p:spPr>
          <a:xfrm>
            <a:off x="1394367" y="38608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5" name="Line"/>
          <p:cNvSpPr/>
          <p:nvPr/>
        </p:nvSpPr>
        <p:spPr>
          <a:xfrm>
            <a:off x="1394367" y="64135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6" name="Line"/>
          <p:cNvSpPr/>
          <p:nvPr/>
        </p:nvSpPr>
        <p:spPr>
          <a:xfrm>
            <a:off x="1419767" y="72644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7" name="Line"/>
          <p:cNvSpPr/>
          <p:nvPr/>
        </p:nvSpPr>
        <p:spPr>
          <a:xfrm>
            <a:off x="1419767" y="38533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8" name="Line"/>
          <p:cNvSpPr/>
          <p:nvPr/>
        </p:nvSpPr>
        <p:spPr>
          <a:xfrm>
            <a:off x="1419767" y="47117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9" name="Line"/>
          <p:cNvSpPr/>
          <p:nvPr/>
        </p:nvSpPr>
        <p:spPr>
          <a:xfrm>
            <a:off x="1419767" y="55626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0" name="Line"/>
          <p:cNvSpPr/>
          <p:nvPr/>
        </p:nvSpPr>
        <p:spPr>
          <a:xfrm>
            <a:off x="1419767" y="64060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1" name="Line"/>
          <p:cNvSpPr/>
          <p:nvPr/>
        </p:nvSpPr>
        <p:spPr>
          <a:xfrm>
            <a:off x="2834727" y="38533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2" name="Line"/>
          <p:cNvSpPr/>
          <p:nvPr/>
        </p:nvSpPr>
        <p:spPr>
          <a:xfrm>
            <a:off x="4198893" y="38533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3" name="Line"/>
          <p:cNvSpPr/>
          <p:nvPr/>
        </p:nvSpPr>
        <p:spPr>
          <a:xfrm>
            <a:off x="2834727" y="471170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4" name="Line"/>
          <p:cNvSpPr/>
          <p:nvPr/>
        </p:nvSpPr>
        <p:spPr>
          <a:xfrm>
            <a:off x="2834727" y="556260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5" name="Line"/>
          <p:cNvSpPr/>
          <p:nvPr/>
        </p:nvSpPr>
        <p:spPr>
          <a:xfrm>
            <a:off x="2834727" y="641350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6" name="Line"/>
          <p:cNvSpPr/>
          <p:nvPr/>
        </p:nvSpPr>
        <p:spPr>
          <a:xfrm>
            <a:off x="4219030" y="471170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7" name="Line"/>
          <p:cNvSpPr/>
          <p:nvPr/>
        </p:nvSpPr>
        <p:spPr>
          <a:xfrm>
            <a:off x="4244427" y="55626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8" name="Line"/>
          <p:cNvSpPr/>
          <p:nvPr/>
        </p:nvSpPr>
        <p:spPr>
          <a:xfrm>
            <a:off x="5628730" y="55551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9" name="Line"/>
          <p:cNvSpPr/>
          <p:nvPr/>
        </p:nvSpPr>
        <p:spPr>
          <a:xfrm>
            <a:off x="5654127" y="47117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0" name="Line"/>
          <p:cNvSpPr/>
          <p:nvPr/>
        </p:nvSpPr>
        <p:spPr>
          <a:xfrm flipV="1">
            <a:off x="1419767" y="72569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1" name="Line"/>
          <p:cNvSpPr/>
          <p:nvPr/>
        </p:nvSpPr>
        <p:spPr>
          <a:xfrm flipV="1">
            <a:off x="1450425" y="64060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2" name="Line"/>
          <p:cNvSpPr/>
          <p:nvPr/>
        </p:nvSpPr>
        <p:spPr>
          <a:xfrm flipV="1">
            <a:off x="1450425" y="55551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3" name="Line"/>
          <p:cNvSpPr/>
          <p:nvPr/>
        </p:nvSpPr>
        <p:spPr>
          <a:xfrm flipV="1">
            <a:off x="1399630" y="47117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4" name="Line"/>
          <p:cNvSpPr/>
          <p:nvPr/>
        </p:nvSpPr>
        <p:spPr>
          <a:xfrm flipV="1">
            <a:off x="1470561" y="38533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5" name="Line"/>
          <p:cNvSpPr/>
          <p:nvPr/>
        </p:nvSpPr>
        <p:spPr>
          <a:xfrm flipV="1">
            <a:off x="2829467" y="38533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6" name="Line"/>
          <p:cNvSpPr/>
          <p:nvPr/>
        </p:nvSpPr>
        <p:spPr>
          <a:xfrm flipV="1">
            <a:off x="2851144" y="47042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7" name="Line"/>
          <p:cNvSpPr/>
          <p:nvPr/>
        </p:nvSpPr>
        <p:spPr>
          <a:xfrm flipV="1">
            <a:off x="2854864" y="55551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8" name="Line"/>
          <p:cNvSpPr/>
          <p:nvPr/>
        </p:nvSpPr>
        <p:spPr>
          <a:xfrm flipV="1">
            <a:off x="2825747" y="64060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9" name="Line"/>
          <p:cNvSpPr/>
          <p:nvPr/>
        </p:nvSpPr>
        <p:spPr>
          <a:xfrm flipV="1">
            <a:off x="4202610" y="556260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0" name="Line"/>
          <p:cNvSpPr/>
          <p:nvPr/>
        </p:nvSpPr>
        <p:spPr>
          <a:xfrm flipV="1">
            <a:off x="4213054" y="64060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1" name="Line"/>
          <p:cNvSpPr/>
          <p:nvPr/>
        </p:nvSpPr>
        <p:spPr>
          <a:xfrm flipV="1">
            <a:off x="4274672" y="47042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2" name="Line"/>
          <p:cNvSpPr/>
          <p:nvPr/>
        </p:nvSpPr>
        <p:spPr>
          <a:xfrm flipV="1">
            <a:off x="5628730" y="47042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3" name="Line"/>
          <p:cNvSpPr/>
          <p:nvPr/>
        </p:nvSpPr>
        <p:spPr>
          <a:xfrm flipV="1">
            <a:off x="5612310" y="556260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4" name="Line"/>
          <p:cNvSpPr/>
          <p:nvPr/>
        </p:nvSpPr>
        <p:spPr>
          <a:xfrm flipV="1">
            <a:off x="1419767" y="6406060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5" name="Line"/>
          <p:cNvSpPr/>
          <p:nvPr/>
        </p:nvSpPr>
        <p:spPr>
          <a:xfrm flipV="1">
            <a:off x="1446221" y="555584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6" name="Line"/>
          <p:cNvSpPr/>
          <p:nvPr/>
        </p:nvSpPr>
        <p:spPr>
          <a:xfrm flipV="1">
            <a:off x="1457861" y="469750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7" name="Line"/>
          <p:cNvSpPr/>
          <p:nvPr/>
        </p:nvSpPr>
        <p:spPr>
          <a:xfrm flipV="1">
            <a:off x="1417107" y="3860119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8" name="Line"/>
          <p:cNvSpPr/>
          <p:nvPr/>
        </p:nvSpPr>
        <p:spPr>
          <a:xfrm flipV="1">
            <a:off x="2826864" y="5567041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9" name="Line"/>
          <p:cNvSpPr/>
          <p:nvPr/>
        </p:nvSpPr>
        <p:spPr>
          <a:xfrm flipV="1">
            <a:off x="2855250" y="470426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0" name="Line"/>
          <p:cNvSpPr/>
          <p:nvPr/>
        </p:nvSpPr>
        <p:spPr>
          <a:xfrm flipV="1">
            <a:off x="2855250" y="385268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1" name="Line"/>
          <p:cNvSpPr/>
          <p:nvPr/>
        </p:nvSpPr>
        <p:spPr>
          <a:xfrm flipV="1">
            <a:off x="4226467" y="5548400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2" name="Line"/>
          <p:cNvSpPr/>
          <p:nvPr/>
        </p:nvSpPr>
        <p:spPr>
          <a:xfrm flipV="1">
            <a:off x="4223092" y="4711019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3" name="Line"/>
          <p:cNvSpPr/>
          <p:nvPr/>
        </p:nvSpPr>
        <p:spPr>
          <a:xfrm flipV="1">
            <a:off x="5619747" y="4697500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4" name="Line"/>
          <p:cNvSpPr/>
          <p:nvPr/>
        </p:nvSpPr>
        <p:spPr>
          <a:xfrm>
            <a:off x="5661564" y="471102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5" name="Line"/>
          <p:cNvSpPr/>
          <p:nvPr/>
        </p:nvSpPr>
        <p:spPr>
          <a:xfrm>
            <a:off x="4249264" y="4697500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6" name="Line"/>
          <p:cNvSpPr/>
          <p:nvPr/>
        </p:nvSpPr>
        <p:spPr>
          <a:xfrm>
            <a:off x="4198469" y="3841479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7" name="Line"/>
          <p:cNvSpPr/>
          <p:nvPr/>
        </p:nvSpPr>
        <p:spPr>
          <a:xfrm>
            <a:off x="2849612" y="386012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8" name="Line"/>
          <p:cNvSpPr/>
          <p:nvPr/>
        </p:nvSpPr>
        <p:spPr>
          <a:xfrm>
            <a:off x="2833184" y="4711020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9" name="Line"/>
          <p:cNvSpPr/>
          <p:nvPr/>
        </p:nvSpPr>
        <p:spPr>
          <a:xfrm>
            <a:off x="2875009" y="5567041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00" name="Line"/>
          <p:cNvSpPr/>
          <p:nvPr/>
        </p:nvSpPr>
        <p:spPr>
          <a:xfrm>
            <a:off x="1429427" y="5567041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01" name="Line"/>
          <p:cNvSpPr/>
          <p:nvPr/>
        </p:nvSpPr>
        <p:spPr>
          <a:xfrm>
            <a:off x="1452609" y="469750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02" name="Line"/>
          <p:cNvSpPr/>
          <p:nvPr/>
        </p:nvSpPr>
        <p:spPr>
          <a:xfrm>
            <a:off x="1446221" y="384660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03" name="Line"/>
          <p:cNvSpPr/>
          <p:nvPr/>
        </p:nvSpPr>
        <p:spPr>
          <a:xfrm>
            <a:off x="1457861" y="3043381"/>
            <a:ext cx="843467" cy="1716681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04" name="Line"/>
          <p:cNvSpPr/>
          <p:nvPr/>
        </p:nvSpPr>
        <p:spPr>
          <a:xfrm>
            <a:off x="1452612" y="3046500"/>
            <a:ext cx="792650" cy="2561343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05" name="Line"/>
          <p:cNvSpPr/>
          <p:nvPr/>
        </p:nvSpPr>
        <p:spPr>
          <a:xfrm>
            <a:off x="1469065" y="3842909"/>
            <a:ext cx="792649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06" name="Line"/>
          <p:cNvSpPr/>
          <p:nvPr/>
        </p:nvSpPr>
        <p:spPr>
          <a:xfrm>
            <a:off x="1445175" y="47209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07" name="Line"/>
          <p:cNvSpPr/>
          <p:nvPr/>
        </p:nvSpPr>
        <p:spPr>
          <a:xfrm>
            <a:off x="2854889" y="3842909"/>
            <a:ext cx="792649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08" name="Line"/>
          <p:cNvSpPr/>
          <p:nvPr/>
        </p:nvSpPr>
        <p:spPr>
          <a:xfrm>
            <a:off x="2878824" y="47209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09" name="Line"/>
          <p:cNvSpPr/>
          <p:nvPr/>
        </p:nvSpPr>
        <p:spPr>
          <a:xfrm>
            <a:off x="4239175" y="38700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0" name="Line"/>
          <p:cNvSpPr/>
          <p:nvPr/>
        </p:nvSpPr>
        <p:spPr>
          <a:xfrm flipV="1">
            <a:off x="1419775" y="55633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1" name="Line"/>
          <p:cNvSpPr/>
          <p:nvPr/>
        </p:nvSpPr>
        <p:spPr>
          <a:xfrm flipV="1">
            <a:off x="1471630" y="4703659"/>
            <a:ext cx="792649" cy="2561343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2" name="Line"/>
          <p:cNvSpPr/>
          <p:nvPr/>
        </p:nvSpPr>
        <p:spPr>
          <a:xfrm flipV="1">
            <a:off x="1432475" y="38700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3" name="Line"/>
          <p:cNvSpPr/>
          <p:nvPr/>
        </p:nvSpPr>
        <p:spPr>
          <a:xfrm flipV="1">
            <a:off x="2813074" y="469380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4" name="Line"/>
          <p:cNvSpPr/>
          <p:nvPr/>
        </p:nvSpPr>
        <p:spPr>
          <a:xfrm flipV="1">
            <a:off x="2829475" y="3856428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5" name="Line"/>
          <p:cNvSpPr/>
          <p:nvPr/>
        </p:nvSpPr>
        <p:spPr>
          <a:xfrm flipV="1">
            <a:off x="4226521" y="4707328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6" name="Line"/>
          <p:cNvSpPr/>
          <p:nvPr/>
        </p:nvSpPr>
        <p:spPr>
          <a:xfrm flipV="1">
            <a:off x="1419775" y="4717656"/>
            <a:ext cx="818050" cy="3398245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7" name="Line"/>
          <p:cNvSpPr/>
          <p:nvPr/>
        </p:nvSpPr>
        <p:spPr>
          <a:xfrm flipV="1">
            <a:off x="1458930" y="3878171"/>
            <a:ext cx="818049" cy="3398245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8" name="Line"/>
          <p:cNvSpPr/>
          <p:nvPr/>
        </p:nvSpPr>
        <p:spPr>
          <a:xfrm flipV="1">
            <a:off x="2829475" y="3870237"/>
            <a:ext cx="818050" cy="3398245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9" name="Line"/>
          <p:cNvSpPr/>
          <p:nvPr/>
        </p:nvSpPr>
        <p:spPr>
          <a:xfrm>
            <a:off x="2864154" y="3854863"/>
            <a:ext cx="818049" cy="3398246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20" name="Line"/>
          <p:cNvSpPr/>
          <p:nvPr/>
        </p:nvSpPr>
        <p:spPr>
          <a:xfrm>
            <a:off x="1458930" y="3053499"/>
            <a:ext cx="818049" cy="3398245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21" name="Line"/>
          <p:cNvSpPr/>
          <p:nvPr/>
        </p:nvSpPr>
        <p:spPr>
          <a:xfrm>
            <a:off x="1470570" y="3885610"/>
            <a:ext cx="818049" cy="3398246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22" name="Circle"/>
          <p:cNvSpPr/>
          <p:nvPr/>
        </p:nvSpPr>
        <p:spPr>
          <a:xfrm>
            <a:off x="2221793" y="52443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3" name="Circle"/>
          <p:cNvSpPr/>
          <p:nvPr/>
        </p:nvSpPr>
        <p:spPr>
          <a:xfrm>
            <a:off x="2221793" y="43934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4" name="Circle"/>
          <p:cNvSpPr/>
          <p:nvPr/>
        </p:nvSpPr>
        <p:spPr>
          <a:xfrm>
            <a:off x="2221793" y="35425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5" name="Circle"/>
          <p:cNvSpPr/>
          <p:nvPr/>
        </p:nvSpPr>
        <p:spPr>
          <a:xfrm>
            <a:off x="2221793" y="60952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6" name="Circle"/>
          <p:cNvSpPr/>
          <p:nvPr/>
        </p:nvSpPr>
        <p:spPr>
          <a:xfrm>
            <a:off x="2221793" y="69461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7" name="Circle"/>
          <p:cNvSpPr/>
          <p:nvPr/>
        </p:nvSpPr>
        <p:spPr>
          <a:xfrm>
            <a:off x="824793" y="52443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8" name="Circle"/>
          <p:cNvSpPr/>
          <p:nvPr/>
        </p:nvSpPr>
        <p:spPr>
          <a:xfrm>
            <a:off x="824793" y="43934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9" name="Circle"/>
          <p:cNvSpPr/>
          <p:nvPr/>
        </p:nvSpPr>
        <p:spPr>
          <a:xfrm>
            <a:off x="824793" y="35425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0" name="Circle"/>
          <p:cNvSpPr/>
          <p:nvPr/>
        </p:nvSpPr>
        <p:spPr>
          <a:xfrm>
            <a:off x="824793" y="60952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1" name="Circle"/>
          <p:cNvSpPr/>
          <p:nvPr/>
        </p:nvSpPr>
        <p:spPr>
          <a:xfrm>
            <a:off x="824793" y="69461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2" name="Circle"/>
          <p:cNvSpPr/>
          <p:nvPr/>
        </p:nvSpPr>
        <p:spPr>
          <a:xfrm>
            <a:off x="3618793" y="52443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3" name="Circle"/>
          <p:cNvSpPr/>
          <p:nvPr/>
        </p:nvSpPr>
        <p:spPr>
          <a:xfrm>
            <a:off x="3618793" y="43934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4" name="Circle"/>
          <p:cNvSpPr/>
          <p:nvPr/>
        </p:nvSpPr>
        <p:spPr>
          <a:xfrm>
            <a:off x="3618793" y="35425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5" name="Circle"/>
          <p:cNvSpPr/>
          <p:nvPr/>
        </p:nvSpPr>
        <p:spPr>
          <a:xfrm>
            <a:off x="3618793" y="60952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6" name="Circle"/>
          <p:cNvSpPr/>
          <p:nvPr/>
        </p:nvSpPr>
        <p:spPr>
          <a:xfrm>
            <a:off x="3618793" y="69461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7" name="Circle"/>
          <p:cNvSpPr/>
          <p:nvPr/>
        </p:nvSpPr>
        <p:spPr>
          <a:xfrm>
            <a:off x="5015793" y="52443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8" name="Circle"/>
          <p:cNvSpPr/>
          <p:nvPr/>
        </p:nvSpPr>
        <p:spPr>
          <a:xfrm>
            <a:off x="5015793" y="43934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9" name="Circle"/>
          <p:cNvSpPr/>
          <p:nvPr/>
        </p:nvSpPr>
        <p:spPr>
          <a:xfrm>
            <a:off x="5015793" y="60952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0" name="Circle"/>
          <p:cNvSpPr/>
          <p:nvPr/>
        </p:nvSpPr>
        <p:spPr>
          <a:xfrm>
            <a:off x="6412793" y="5244393"/>
            <a:ext cx="636414" cy="636414"/>
          </a:xfrm>
          <a:prstGeom prst="ellipse">
            <a:avLst/>
          </a:prstGeom>
          <a:solidFill>
            <a:srgbClr val="FF26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1" name="Circle"/>
          <p:cNvSpPr/>
          <p:nvPr/>
        </p:nvSpPr>
        <p:spPr>
          <a:xfrm>
            <a:off x="6412793" y="4393493"/>
            <a:ext cx="636414" cy="636414"/>
          </a:xfrm>
          <a:prstGeom prst="ellipse">
            <a:avLst/>
          </a:prstGeom>
          <a:solidFill>
            <a:srgbClr val="FF26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2" name="Circle"/>
          <p:cNvSpPr/>
          <p:nvPr/>
        </p:nvSpPr>
        <p:spPr>
          <a:xfrm>
            <a:off x="6412793" y="6095293"/>
            <a:ext cx="636414" cy="636414"/>
          </a:xfrm>
          <a:prstGeom prst="ellipse">
            <a:avLst/>
          </a:prstGeom>
          <a:solidFill>
            <a:srgbClr val="FF26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3" name="Circle"/>
          <p:cNvSpPr/>
          <p:nvPr/>
        </p:nvSpPr>
        <p:spPr>
          <a:xfrm>
            <a:off x="824793" y="77970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4" name="Circle"/>
          <p:cNvSpPr/>
          <p:nvPr/>
        </p:nvSpPr>
        <p:spPr>
          <a:xfrm>
            <a:off x="824793" y="26916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5" name="least squares"/>
          <p:cNvSpPr txBox="1"/>
          <p:nvPr/>
        </p:nvSpPr>
        <p:spPr>
          <a:xfrm>
            <a:off x="4901147" y="2507425"/>
            <a:ext cx="2280667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747474"/>
                </a:solidFill>
              </a:defRPr>
            </a:lvl1pPr>
          </a:lstStyle>
          <a:p>
            <a:pPr/>
            <a:r>
              <a:t>least squares</a:t>
            </a:r>
          </a:p>
        </p:txBody>
      </p:sp>
      <p:sp>
        <p:nvSpPr>
          <p:cNvPr id="646" name="binary cross-entropy"/>
          <p:cNvSpPr txBox="1"/>
          <p:nvPr/>
        </p:nvSpPr>
        <p:spPr>
          <a:xfrm>
            <a:off x="3381250" y="8326461"/>
            <a:ext cx="3473578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747474"/>
                </a:solidFill>
              </a:defRPr>
            </a:lvl1pPr>
          </a:lstStyle>
          <a:p>
            <a:pPr/>
            <a:r>
              <a:t>binary cross-entropy</a:t>
            </a:r>
          </a:p>
        </p:txBody>
      </p:sp>
      <p:sp>
        <p:nvSpPr>
          <p:cNvPr id="647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8" name="Circle"/>
          <p:cNvSpPr/>
          <p:nvPr/>
        </p:nvSpPr>
        <p:spPr>
          <a:xfrm>
            <a:off x="7639997" y="5237633"/>
            <a:ext cx="636415" cy="636415"/>
          </a:xfrm>
          <a:prstGeom prst="ellipse">
            <a:avLst/>
          </a:prstGeom>
          <a:solidFill>
            <a:srgbClr val="00F9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9" name="Circle"/>
          <p:cNvSpPr/>
          <p:nvPr/>
        </p:nvSpPr>
        <p:spPr>
          <a:xfrm>
            <a:off x="7639997" y="4386733"/>
            <a:ext cx="636415" cy="636415"/>
          </a:xfrm>
          <a:prstGeom prst="ellipse">
            <a:avLst/>
          </a:prstGeom>
          <a:solidFill>
            <a:srgbClr val="00F9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0" name="Circle"/>
          <p:cNvSpPr/>
          <p:nvPr/>
        </p:nvSpPr>
        <p:spPr>
          <a:xfrm>
            <a:off x="7639997" y="6088533"/>
            <a:ext cx="636415" cy="636415"/>
          </a:xfrm>
          <a:prstGeom prst="ellipse">
            <a:avLst/>
          </a:prstGeom>
          <a:solidFill>
            <a:srgbClr val="00F9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1" name="0"/>
          <p:cNvSpPr txBox="1"/>
          <p:nvPr/>
        </p:nvSpPr>
        <p:spPr>
          <a:xfrm>
            <a:off x="7816319" y="4445738"/>
            <a:ext cx="28377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652" name="0"/>
          <p:cNvSpPr txBox="1"/>
          <p:nvPr/>
        </p:nvSpPr>
        <p:spPr>
          <a:xfrm>
            <a:off x="7816319" y="6169129"/>
            <a:ext cx="28377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653" name="1"/>
          <p:cNvSpPr txBox="1"/>
          <p:nvPr/>
        </p:nvSpPr>
        <p:spPr>
          <a:xfrm>
            <a:off x="7816319" y="5304054"/>
            <a:ext cx="28377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654" name="0.3"/>
          <p:cNvSpPr txBox="1"/>
          <p:nvPr/>
        </p:nvSpPr>
        <p:spPr>
          <a:xfrm>
            <a:off x="6453769" y="4491552"/>
            <a:ext cx="53797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0.3</a:t>
            </a:r>
          </a:p>
        </p:txBody>
      </p:sp>
      <p:sp>
        <p:nvSpPr>
          <p:cNvPr id="655" name="0.2"/>
          <p:cNvSpPr txBox="1"/>
          <p:nvPr/>
        </p:nvSpPr>
        <p:spPr>
          <a:xfrm>
            <a:off x="6453769" y="5342890"/>
            <a:ext cx="53797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0.2</a:t>
            </a:r>
          </a:p>
        </p:txBody>
      </p:sp>
      <p:sp>
        <p:nvSpPr>
          <p:cNvPr id="656" name="0.5"/>
          <p:cNvSpPr txBox="1"/>
          <p:nvPr/>
        </p:nvSpPr>
        <p:spPr>
          <a:xfrm>
            <a:off x="6470258" y="6216548"/>
            <a:ext cx="53797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0.5</a:t>
            </a:r>
          </a:p>
        </p:txBody>
      </p:sp>
      <p:pic>
        <p:nvPicPr>
          <p:cNvPr id="657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02429" y="2209928"/>
            <a:ext cx="48133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97629" y="7965335"/>
            <a:ext cx="54229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88870" y="7070627"/>
            <a:ext cx="8890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46505" y="7034204"/>
            <a:ext cx="9525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latex-image-1.pdf" descr="latex-image-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59205" y="3632200"/>
            <a:ext cx="927101" cy="52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latex-image-1.pdf" descr="latex-image-1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520054" y="3635021"/>
            <a:ext cx="876301" cy="49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924666" y="4667386"/>
            <a:ext cx="1764863" cy="1776909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≡"/>
          <p:cNvSpPr txBox="1"/>
          <p:nvPr/>
        </p:nvSpPr>
        <p:spPr>
          <a:xfrm>
            <a:off x="8448127" y="5309046"/>
            <a:ext cx="376164" cy="52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radient desc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Gradient descent</a:t>
            </a:r>
          </a:p>
        </p:txBody>
      </p:sp>
      <p:sp>
        <p:nvSpPr>
          <p:cNvPr id="669" name="Very large number of parameters…"/>
          <p:cNvSpPr txBox="1"/>
          <p:nvPr>
            <p:ph type="body" sz="half" idx="1"/>
          </p:nvPr>
        </p:nvSpPr>
        <p:spPr>
          <a:xfrm>
            <a:off x="568196" y="2209932"/>
            <a:ext cx="5080001" cy="666750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Very large number of parameters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Compute local gradient and move “downhill” in proportion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Tricks to avoid local minima</a:t>
            </a:r>
          </a:p>
          <a:p>
            <a:pPr lvl="1"/>
            <a:r>
              <a:t>Work in “batches” - stochastic gradient descent</a:t>
            </a:r>
          </a:p>
          <a:p>
            <a:pPr lvl="1"/>
            <a:r>
              <a:t>Learning rate</a:t>
            </a:r>
          </a:p>
          <a:p>
            <a:pPr lvl="1"/>
            <a:r>
              <a:t>Use momentum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in reality you can have millions of weights and biases</a:t>
            </a:r>
          </a:p>
        </p:txBody>
      </p:sp>
      <p:sp>
        <p:nvSpPr>
          <p:cNvPr id="670" name="Slide Number"/>
          <p:cNvSpPr txBox="1"/>
          <p:nvPr>
            <p:ph type="sldNum" sz="quarter" idx="4294967295"/>
          </p:nvPr>
        </p:nvSpPr>
        <p:spPr>
          <a:xfrm>
            <a:off x="510743" y="9199778"/>
            <a:ext cx="312014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  <p:sp>
        <p:nvSpPr>
          <p:cNvPr id="671" name="Machine “learning” here is simply minimising a loss function"/>
          <p:cNvSpPr txBox="1"/>
          <p:nvPr/>
        </p:nvSpPr>
        <p:spPr>
          <a:xfrm>
            <a:off x="6897599" y="7602328"/>
            <a:ext cx="4983301" cy="1462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747474"/>
                </a:solidFill>
              </a:defRPr>
            </a:lvl1pPr>
          </a:lstStyle>
          <a:p>
            <a:pPr/>
            <a:r>
              <a:t>Machine “learning” here is simply minimising a loss function</a:t>
            </a:r>
          </a:p>
        </p:txBody>
      </p:sp>
      <p:pic>
        <p:nvPicPr>
          <p:cNvPr id="67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4805" t="16075" r="0" b="0"/>
          <a:stretch>
            <a:fillRect/>
          </a:stretch>
        </p:blipFill>
        <p:spPr>
          <a:xfrm flipH="1">
            <a:off x="4095603" y="17034"/>
            <a:ext cx="9005875" cy="6513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Line"/>
          <p:cNvSpPr/>
          <p:nvPr/>
        </p:nvSpPr>
        <p:spPr>
          <a:xfrm>
            <a:off x="3985167" y="3009900"/>
            <a:ext cx="858340" cy="85834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77" name="Line"/>
          <p:cNvSpPr/>
          <p:nvPr/>
        </p:nvSpPr>
        <p:spPr>
          <a:xfrm>
            <a:off x="5382167" y="55626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78" name="Line"/>
          <p:cNvSpPr/>
          <p:nvPr/>
        </p:nvSpPr>
        <p:spPr>
          <a:xfrm>
            <a:off x="5382167" y="64135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79" name="Line"/>
          <p:cNvSpPr/>
          <p:nvPr/>
        </p:nvSpPr>
        <p:spPr>
          <a:xfrm>
            <a:off x="5382167" y="72644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0" name="Line"/>
          <p:cNvSpPr/>
          <p:nvPr/>
        </p:nvSpPr>
        <p:spPr>
          <a:xfrm>
            <a:off x="5382167" y="47117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1" name="Line"/>
          <p:cNvSpPr/>
          <p:nvPr/>
        </p:nvSpPr>
        <p:spPr>
          <a:xfrm>
            <a:off x="5382167" y="3860800"/>
            <a:ext cx="843466" cy="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2" name="Line"/>
          <p:cNvSpPr/>
          <p:nvPr/>
        </p:nvSpPr>
        <p:spPr>
          <a:xfrm>
            <a:off x="6779166" y="4711700"/>
            <a:ext cx="843467" cy="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3" name="Line"/>
          <p:cNvSpPr/>
          <p:nvPr/>
        </p:nvSpPr>
        <p:spPr>
          <a:xfrm>
            <a:off x="6779166" y="5562600"/>
            <a:ext cx="843467" cy="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4" name="Line"/>
          <p:cNvSpPr/>
          <p:nvPr/>
        </p:nvSpPr>
        <p:spPr>
          <a:xfrm>
            <a:off x="8201567" y="4711700"/>
            <a:ext cx="843467" cy="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5" name="Line"/>
          <p:cNvSpPr/>
          <p:nvPr/>
        </p:nvSpPr>
        <p:spPr>
          <a:xfrm>
            <a:off x="8201567" y="5562600"/>
            <a:ext cx="843467" cy="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6" name="Line"/>
          <p:cNvSpPr/>
          <p:nvPr/>
        </p:nvSpPr>
        <p:spPr>
          <a:xfrm>
            <a:off x="6779166" y="6413500"/>
            <a:ext cx="843467" cy="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7" name="Line"/>
          <p:cNvSpPr/>
          <p:nvPr/>
        </p:nvSpPr>
        <p:spPr>
          <a:xfrm>
            <a:off x="8201567" y="6413500"/>
            <a:ext cx="843467" cy="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8" name="Line"/>
          <p:cNvSpPr/>
          <p:nvPr/>
        </p:nvSpPr>
        <p:spPr>
          <a:xfrm>
            <a:off x="3985167" y="55626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9" name="Line"/>
          <p:cNvSpPr/>
          <p:nvPr/>
        </p:nvSpPr>
        <p:spPr>
          <a:xfrm>
            <a:off x="3959767" y="47117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0" name="Line"/>
          <p:cNvSpPr/>
          <p:nvPr/>
        </p:nvSpPr>
        <p:spPr>
          <a:xfrm>
            <a:off x="3959767" y="38608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1" name="Line"/>
          <p:cNvSpPr/>
          <p:nvPr/>
        </p:nvSpPr>
        <p:spPr>
          <a:xfrm>
            <a:off x="3959767" y="64135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2" name="Line"/>
          <p:cNvSpPr/>
          <p:nvPr/>
        </p:nvSpPr>
        <p:spPr>
          <a:xfrm>
            <a:off x="3985167" y="7264400"/>
            <a:ext cx="843466" cy="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3" name="Back propag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 propagation</a:t>
            </a:r>
          </a:p>
        </p:txBody>
      </p:sp>
      <p:sp>
        <p:nvSpPr>
          <p:cNvPr id="694" name="Line"/>
          <p:cNvSpPr/>
          <p:nvPr/>
        </p:nvSpPr>
        <p:spPr>
          <a:xfrm>
            <a:off x="3985167" y="38533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5" name="Line"/>
          <p:cNvSpPr/>
          <p:nvPr/>
        </p:nvSpPr>
        <p:spPr>
          <a:xfrm>
            <a:off x="3985167" y="47117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6" name="Line"/>
          <p:cNvSpPr/>
          <p:nvPr/>
        </p:nvSpPr>
        <p:spPr>
          <a:xfrm>
            <a:off x="3985167" y="55626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7" name="Line"/>
          <p:cNvSpPr/>
          <p:nvPr/>
        </p:nvSpPr>
        <p:spPr>
          <a:xfrm>
            <a:off x="3985167" y="64060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8" name="Line"/>
          <p:cNvSpPr/>
          <p:nvPr/>
        </p:nvSpPr>
        <p:spPr>
          <a:xfrm>
            <a:off x="5400127" y="3853360"/>
            <a:ext cx="858341" cy="85834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9" name="Line"/>
          <p:cNvSpPr/>
          <p:nvPr/>
        </p:nvSpPr>
        <p:spPr>
          <a:xfrm>
            <a:off x="6764293" y="3853360"/>
            <a:ext cx="858341" cy="85834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0" name="Line"/>
          <p:cNvSpPr/>
          <p:nvPr/>
        </p:nvSpPr>
        <p:spPr>
          <a:xfrm>
            <a:off x="5400127" y="471170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1" name="Line"/>
          <p:cNvSpPr/>
          <p:nvPr/>
        </p:nvSpPr>
        <p:spPr>
          <a:xfrm>
            <a:off x="5400127" y="556260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2" name="Line"/>
          <p:cNvSpPr/>
          <p:nvPr/>
        </p:nvSpPr>
        <p:spPr>
          <a:xfrm>
            <a:off x="5400127" y="641350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3" name="Line"/>
          <p:cNvSpPr/>
          <p:nvPr/>
        </p:nvSpPr>
        <p:spPr>
          <a:xfrm>
            <a:off x="6784430" y="4711700"/>
            <a:ext cx="858341" cy="85834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4" name="Line"/>
          <p:cNvSpPr/>
          <p:nvPr/>
        </p:nvSpPr>
        <p:spPr>
          <a:xfrm>
            <a:off x="6809827" y="5562600"/>
            <a:ext cx="858340" cy="85834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5" name="Line"/>
          <p:cNvSpPr/>
          <p:nvPr/>
        </p:nvSpPr>
        <p:spPr>
          <a:xfrm>
            <a:off x="8194130" y="5555160"/>
            <a:ext cx="858341" cy="85834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6" name="Line"/>
          <p:cNvSpPr/>
          <p:nvPr/>
        </p:nvSpPr>
        <p:spPr>
          <a:xfrm>
            <a:off x="8219527" y="4711700"/>
            <a:ext cx="858340" cy="85834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7" name="Line"/>
          <p:cNvSpPr/>
          <p:nvPr/>
        </p:nvSpPr>
        <p:spPr>
          <a:xfrm flipV="1">
            <a:off x="3985167" y="72569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8" name="Line"/>
          <p:cNvSpPr/>
          <p:nvPr/>
        </p:nvSpPr>
        <p:spPr>
          <a:xfrm flipV="1">
            <a:off x="4015825" y="64060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9" name="Line"/>
          <p:cNvSpPr/>
          <p:nvPr/>
        </p:nvSpPr>
        <p:spPr>
          <a:xfrm flipV="1">
            <a:off x="4015825" y="55551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10" name="Line"/>
          <p:cNvSpPr/>
          <p:nvPr/>
        </p:nvSpPr>
        <p:spPr>
          <a:xfrm flipV="1">
            <a:off x="3965030" y="471170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11" name="Line"/>
          <p:cNvSpPr/>
          <p:nvPr/>
        </p:nvSpPr>
        <p:spPr>
          <a:xfrm flipV="1">
            <a:off x="4035961" y="38533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12" name="Line"/>
          <p:cNvSpPr/>
          <p:nvPr/>
        </p:nvSpPr>
        <p:spPr>
          <a:xfrm flipV="1">
            <a:off x="5394867" y="38533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13" name="Line"/>
          <p:cNvSpPr/>
          <p:nvPr/>
        </p:nvSpPr>
        <p:spPr>
          <a:xfrm flipV="1">
            <a:off x="5416544" y="47042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14" name="Line"/>
          <p:cNvSpPr/>
          <p:nvPr/>
        </p:nvSpPr>
        <p:spPr>
          <a:xfrm flipV="1">
            <a:off x="5420264" y="5555160"/>
            <a:ext cx="858341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15" name="Line"/>
          <p:cNvSpPr/>
          <p:nvPr/>
        </p:nvSpPr>
        <p:spPr>
          <a:xfrm flipV="1">
            <a:off x="5391147" y="6406060"/>
            <a:ext cx="858340" cy="85834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16" name="Line"/>
          <p:cNvSpPr/>
          <p:nvPr/>
        </p:nvSpPr>
        <p:spPr>
          <a:xfrm flipV="1">
            <a:off x="6768010" y="5562600"/>
            <a:ext cx="858341" cy="85834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17" name="Line"/>
          <p:cNvSpPr/>
          <p:nvPr/>
        </p:nvSpPr>
        <p:spPr>
          <a:xfrm flipV="1">
            <a:off x="6778454" y="6406060"/>
            <a:ext cx="858341" cy="85834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18" name="Line"/>
          <p:cNvSpPr/>
          <p:nvPr/>
        </p:nvSpPr>
        <p:spPr>
          <a:xfrm flipV="1">
            <a:off x="6840072" y="4704260"/>
            <a:ext cx="858341" cy="85834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19" name="Line"/>
          <p:cNvSpPr/>
          <p:nvPr/>
        </p:nvSpPr>
        <p:spPr>
          <a:xfrm flipV="1">
            <a:off x="8194130" y="4704260"/>
            <a:ext cx="858341" cy="85834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0" name="Line"/>
          <p:cNvSpPr/>
          <p:nvPr/>
        </p:nvSpPr>
        <p:spPr>
          <a:xfrm flipV="1">
            <a:off x="8177710" y="5562600"/>
            <a:ext cx="858341" cy="85834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1" name="Line"/>
          <p:cNvSpPr/>
          <p:nvPr/>
        </p:nvSpPr>
        <p:spPr>
          <a:xfrm flipV="1">
            <a:off x="3985167" y="6406060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2" name="Line"/>
          <p:cNvSpPr/>
          <p:nvPr/>
        </p:nvSpPr>
        <p:spPr>
          <a:xfrm flipV="1">
            <a:off x="4011621" y="555584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3" name="Line"/>
          <p:cNvSpPr/>
          <p:nvPr/>
        </p:nvSpPr>
        <p:spPr>
          <a:xfrm flipV="1">
            <a:off x="4023261" y="469750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4" name="Line"/>
          <p:cNvSpPr/>
          <p:nvPr/>
        </p:nvSpPr>
        <p:spPr>
          <a:xfrm flipV="1">
            <a:off x="3982507" y="3860119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5" name="Line"/>
          <p:cNvSpPr/>
          <p:nvPr/>
        </p:nvSpPr>
        <p:spPr>
          <a:xfrm flipV="1">
            <a:off x="5392264" y="5567041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6" name="Line"/>
          <p:cNvSpPr/>
          <p:nvPr/>
        </p:nvSpPr>
        <p:spPr>
          <a:xfrm flipV="1">
            <a:off x="5420650" y="470426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7" name="Line"/>
          <p:cNvSpPr/>
          <p:nvPr/>
        </p:nvSpPr>
        <p:spPr>
          <a:xfrm flipV="1">
            <a:off x="5420650" y="385268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8" name="Line"/>
          <p:cNvSpPr/>
          <p:nvPr/>
        </p:nvSpPr>
        <p:spPr>
          <a:xfrm flipV="1">
            <a:off x="6791867" y="5548400"/>
            <a:ext cx="843466" cy="171668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9" name="Line"/>
          <p:cNvSpPr/>
          <p:nvPr/>
        </p:nvSpPr>
        <p:spPr>
          <a:xfrm flipV="1">
            <a:off x="6788492" y="4711019"/>
            <a:ext cx="843467" cy="171668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0" name="Line"/>
          <p:cNvSpPr/>
          <p:nvPr/>
        </p:nvSpPr>
        <p:spPr>
          <a:xfrm flipV="1">
            <a:off x="8185147" y="4697500"/>
            <a:ext cx="843466" cy="171668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1" name="Line"/>
          <p:cNvSpPr/>
          <p:nvPr/>
        </p:nvSpPr>
        <p:spPr>
          <a:xfrm>
            <a:off x="8226964" y="4711020"/>
            <a:ext cx="843467" cy="171668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2" name="Line"/>
          <p:cNvSpPr/>
          <p:nvPr/>
        </p:nvSpPr>
        <p:spPr>
          <a:xfrm>
            <a:off x="6814664" y="4697500"/>
            <a:ext cx="843466" cy="171668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3" name="Line"/>
          <p:cNvSpPr/>
          <p:nvPr/>
        </p:nvSpPr>
        <p:spPr>
          <a:xfrm>
            <a:off x="6763869" y="3841479"/>
            <a:ext cx="843466" cy="171668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4" name="Line"/>
          <p:cNvSpPr/>
          <p:nvPr/>
        </p:nvSpPr>
        <p:spPr>
          <a:xfrm>
            <a:off x="5415012" y="3860120"/>
            <a:ext cx="843467" cy="1716680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5" name="Line"/>
          <p:cNvSpPr/>
          <p:nvPr/>
        </p:nvSpPr>
        <p:spPr>
          <a:xfrm>
            <a:off x="5398584" y="4711020"/>
            <a:ext cx="843466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6" name="Line"/>
          <p:cNvSpPr/>
          <p:nvPr/>
        </p:nvSpPr>
        <p:spPr>
          <a:xfrm>
            <a:off x="5440409" y="5567041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7" name="Line"/>
          <p:cNvSpPr/>
          <p:nvPr/>
        </p:nvSpPr>
        <p:spPr>
          <a:xfrm>
            <a:off x="3994827" y="5567041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8" name="Line"/>
          <p:cNvSpPr/>
          <p:nvPr/>
        </p:nvSpPr>
        <p:spPr>
          <a:xfrm>
            <a:off x="4018009" y="469750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9" name="Line"/>
          <p:cNvSpPr/>
          <p:nvPr/>
        </p:nvSpPr>
        <p:spPr>
          <a:xfrm>
            <a:off x="4011621" y="3846600"/>
            <a:ext cx="843467" cy="1716680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40" name="Line"/>
          <p:cNvSpPr/>
          <p:nvPr/>
        </p:nvSpPr>
        <p:spPr>
          <a:xfrm>
            <a:off x="4023261" y="3043381"/>
            <a:ext cx="843467" cy="1716681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41" name="Line"/>
          <p:cNvSpPr/>
          <p:nvPr/>
        </p:nvSpPr>
        <p:spPr>
          <a:xfrm>
            <a:off x="4018012" y="3046500"/>
            <a:ext cx="792650" cy="2561343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42" name="Line"/>
          <p:cNvSpPr/>
          <p:nvPr/>
        </p:nvSpPr>
        <p:spPr>
          <a:xfrm>
            <a:off x="4034465" y="3842909"/>
            <a:ext cx="792649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43" name="Line"/>
          <p:cNvSpPr/>
          <p:nvPr/>
        </p:nvSpPr>
        <p:spPr>
          <a:xfrm>
            <a:off x="4010575" y="47209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44" name="Line"/>
          <p:cNvSpPr/>
          <p:nvPr/>
        </p:nvSpPr>
        <p:spPr>
          <a:xfrm>
            <a:off x="5420289" y="3842909"/>
            <a:ext cx="792649" cy="2561342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45" name="Line"/>
          <p:cNvSpPr/>
          <p:nvPr/>
        </p:nvSpPr>
        <p:spPr>
          <a:xfrm>
            <a:off x="5444224" y="47209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46" name="Line"/>
          <p:cNvSpPr/>
          <p:nvPr/>
        </p:nvSpPr>
        <p:spPr>
          <a:xfrm>
            <a:off x="6804575" y="3870049"/>
            <a:ext cx="792650" cy="2561342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47" name="Line"/>
          <p:cNvSpPr/>
          <p:nvPr/>
        </p:nvSpPr>
        <p:spPr>
          <a:xfrm flipV="1">
            <a:off x="3985175" y="55633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48" name="Line"/>
          <p:cNvSpPr/>
          <p:nvPr/>
        </p:nvSpPr>
        <p:spPr>
          <a:xfrm flipV="1">
            <a:off x="4037030" y="4703659"/>
            <a:ext cx="792649" cy="2561343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49" name="Line"/>
          <p:cNvSpPr/>
          <p:nvPr/>
        </p:nvSpPr>
        <p:spPr>
          <a:xfrm flipV="1">
            <a:off x="3997875" y="387004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50" name="Line"/>
          <p:cNvSpPr/>
          <p:nvPr/>
        </p:nvSpPr>
        <p:spPr>
          <a:xfrm flipV="1">
            <a:off x="5378474" y="4693809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51" name="Line"/>
          <p:cNvSpPr/>
          <p:nvPr/>
        </p:nvSpPr>
        <p:spPr>
          <a:xfrm flipV="1">
            <a:off x="5394875" y="3856428"/>
            <a:ext cx="792650" cy="2561342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52" name="Line"/>
          <p:cNvSpPr/>
          <p:nvPr/>
        </p:nvSpPr>
        <p:spPr>
          <a:xfrm flipV="1">
            <a:off x="6791921" y="4707328"/>
            <a:ext cx="792650" cy="2561342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53" name="Line"/>
          <p:cNvSpPr/>
          <p:nvPr/>
        </p:nvSpPr>
        <p:spPr>
          <a:xfrm flipV="1">
            <a:off x="3985175" y="4717656"/>
            <a:ext cx="818050" cy="3398245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54" name="Line"/>
          <p:cNvSpPr/>
          <p:nvPr/>
        </p:nvSpPr>
        <p:spPr>
          <a:xfrm flipV="1">
            <a:off x="4024330" y="3878171"/>
            <a:ext cx="818049" cy="3398245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55" name="Line"/>
          <p:cNvSpPr/>
          <p:nvPr/>
        </p:nvSpPr>
        <p:spPr>
          <a:xfrm flipV="1">
            <a:off x="5394875" y="3870237"/>
            <a:ext cx="818050" cy="3398245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56" name="Line"/>
          <p:cNvSpPr/>
          <p:nvPr/>
        </p:nvSpPr>
        <p:spPr>
          <a:xfrm>
            <a:off x="5429554" y="3854863"/>
            <a:ext cx="818049" cy="3398246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57" name="Line"/>
          <p:cNvSpPr/>
          <p:nvPr/>
        </p:nvSpPr>
        <p:spPr>
          <a:xfrm>
            <a:off x="4024330" y="3053499"/>
            <a:ext cx="818049" cy="3398245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58" name="Line"/>
          <p:cNvSpPr/>
          <p:nvPr/>
        </p:nvSpPr>
        <p:spPr>
          <a:xfrm>
            <a:off x="4035970" y="3885610"/>
            <a:ext cx="818049" cy="3398246"/>
          </a:xfrm>
          <a:prstGeom prst="line">
            <a:avLst/>
          </a:prstGeom>
          <a:ln w="508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59" name="Circle"/>
          <p:cNvSpPr/>
          <p:nvPr/>
        </p:nvSpPr>
        <p:spPr>
          <a:xfrm>
            <a:off x="4787193" y="52443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0" name="Circle"/>
          <p:cNvSpPr/>
          <p:nvPr/>
        </p:nvSpPr>
        <p:spPr>
          <a:xfrm>
            <a:off x="4787193" y="43934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1" name="Circle"/>
          <p:cNvSpPr/>
          <p:nvPr/>
        </p:nvSpPr>
        <p:spPr>
          <a:xfrm>
            <a:off x="4787193" y="35425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2" name="Circle"/>
          <p:cNvSpPr/>
          <p:nvPr/>
        </p:nvSpPr>
        <p:spPr>
          <a:xfrm>
            <a:off x="4787193" y="60952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3" name="Circle"/>
          <p:cNvSpPr/>
          <p:nvPr/>
        </p:nvSpPr>
        <p:spPr>
          <a:xfrm>
            <a:off x="4787193" y="69461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4" name="Circle"/>
          <p:cNvSpPr/>
          <p:nvPr/>
        </p:nvSpPr>
        <p:spPr>
          <a:xfrm>
            <a:off x="3390193" y="52443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5" name="Circle"/>
          <p:cNvSpPr/>
          <p:nvPr/>
        </p:nvSpPr>
        <p:spPr>
          <a:xfrm>
            <a:off x="3390193" y="43934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6" name="Circle"/>
          <p:cNvSpPr/>
          <p:nvPr/>
        </p:nvSpPr>
        <p:spPr>
          <a:xfrm>
            <a:off x="3390193" y="35425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7" name="Circle"/>
          <p:cNvSpPr/>
          <p:nvPr/>
        </p:nvSpPr>
        <p:spPr>
          <a:xfrm>
            <a:off x="3390193" y="60952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8" name="Circle"/>
          <p:cNvSpPr/>
          <p:nvPr/>
        </p:nvSpPr>
        <p:spPr>
          <a:xfrm>
            <a:off x="3390193" y="69461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9" name="Circle"/>
          <p:cNvSpPr/>
          <p:nvPr/>
        </p:nvSpPr>
        <p:spPr>
          <a:xfrm>
            <a:off x="6184193" y="52443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0" name="Circle"/>
          <p:cNvSpPr/>
          <p:nvPr/>
        </p:nvSpPr>
        <p:spPr>
          <a:xfrm>
            <a:off x="6184193" y="43934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1" name="Circle"/>
          <p:cNvSpPr/>
          <p:nvPr/>
        </p:nvSpPr>
        <p:spPr>
          <a:xfrm>
            <a:off x="6184193" y="35425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2" name="Circle"/>
          <p:cNvSpPr/>
          <p:nvPr/>
        </p:nvSpPr>
        <p:spPr>
          <a:xfrm>
            <a:off x="6184193" y="60952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3" name="Circle"/>
          <p:cNvSpPr/>
          <p:nvPr/>
        </p:nvSpPr>
        <p:spPr>
          <a:xfrm>
            <a:off x="6184193" y="69461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4" name="Circle"/>
          <p:cNvSpPr/>
          <p:nvPr/>
        </p:nvSpPr>
        <p:spPr>
          <a:xfrm>
            <a:off x="7581193" y="52443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5" name="Circle"/>
          <p:cNvSpPr/>
          <p:nvPr/>
        </p:nvSpPr>
        <p:spPr>
          <a:xfrm>
            <a:off x="7581193" y="43934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6" name="Circle"/>
          <p:cNvSpPr/>
          <p:nvPr/>
        </p:nvSpPr>
        <p:spPr>
          <a:xfrm>
            <a:off x="7581193" y="6095293"/>
            <a:ext cx="636414" cy="636414"/>
          </a:xfrm>
          <a:prstGeom prst="ellipse">
            <a:avLst/>
          </a:prstGeom>
          <a:solidFill>
            <a:srgbClr val="0096FF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7" name="Circle"/>
          <p:cNvSpPr/>
          <p:nvPr/>
        </p:nvSpPr>
        <p:spPr>
          <a:xfrm>
            <a:off x="8978193" y="5244393"/>
            <a:ext cx="636414" cy="636414"/>
          </a:xfrm>
          <a:prstGeom prst="ellipse">
            <a:avLst/>
          </a:prstGeom>
          <a:solidFill>
            <a:srgbClr val="FF26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8" name="Circle"/>
          <p:cNvSpPr/>
          <p:nvPr/>
        </p:nvSpPr>
        <p:spPr>
          <a:xfrm>
            <a:off x="8978193" y="4393493"/>
            <a:ext cx="636414" cy="636414"/>
          </a:xfrm>
          <a:prstGeom prst="ellipse">
            <a:avLst/>
          </a:prstGeom>
          <a:solidFill>
            <a:srgbClr val="FF26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9" name="Circle"/>
          <p:cNvSpPr/>
          <p:nvPr/>
        </p:nvSpPr>
        <p:spPr>
          <a:xfrm>
            <a:off x="8978193" y="6095293"/>
            <a:ext cx="636414" cy="636414"/>
          </a:xfrm>
          <a:prstGeom prst="ellipse">
            <a:avLst/>
          </a:prstGeom>
          <a:solidFill>
            <a:srgbClr val="FF26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0" name="Circle"/>
          <p:cNvSpPr/>
          <p:nvPr/>
        </p:nvSpPr>
        <p:spPr>
          <a:xfrm>
            <a:off x="3390193" y="77970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1" name="Circle"/>
          <p:cNvSpPr/>
          <p:nvPr/>
        </p:nvSpPr>
        <p:spPr>
          <a:xfrm>
            <a:off x="3390193" y="2691693"/>
            <a:ext cx="636414" cy="636414"/>
          </a:xfrm>
          <a:prstGeom prst="ellipse">
            <a:avLst/>
          </a:prstGeom>
          <a:solidFill>
            <a:srgbClr val="FFFB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7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5593" y="4699818"/>
            <a:ext cx="1764862" cy="1776910"/>
          </a:xfrm>
          <a:prstGeom prst="rect">
            <a:avLst/>
          </a:prstGeom>
          <a:ln w="12700">
            <a:miter lim="400000"/>
          </a:ln>
        </p:spPr>
      </p:pic>
      <p:sp>
        <p:nvSpPr>
          <p:cNvPr id="783" name="Circle"/>
          <p:cNvSpPr/>
          <p:nvPr/>
        </p:nvSpPr>
        <p:spPr>
          <a:xfrm>
            <a:off x="10514434" y="5237633"/>
            <a:ext cx="636415" cy="636415"/>
          </a:xfrm>
          <a:prstGeom prst="ellipse">
            <a:avLst/>
          </a:prstGeom>
          <a:solidFill>
            <a:srgbClr val="00F9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4" name="Circle"/>
          <p:cNvSpPr/>
          <p:nvPr/>
        </p:nvSpPr>
        <p:spPr>
          <a:xfrm>
            <a:off x="10514434" y="4386733"/>
            <a:ext cx="636415" cy="636415"/>
          </a:xfrm>
          <a:prstGeom prst="ellipse">
            <a:avLst/>
          </a:prstGeom>
          <a:solidFill>
            <a:srgbClr val="00F9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5" name="Circle"/>
          <p:cNvSpPr/>
          <p:nvPr/>
        </p:nvSpPr>
        <p:spPr>
          <a:xfrm>
            <a:off x="10514434" y="6088533"/>
            <a:ext cx="636415" cy="636415"/>
          </a:xfrm>
          <a:prstGeom prst="ellipse">
            <a:avLst/>
          </a:prstGeom>
          <a:solidFill>
            <a:srgbClr val="00F900"/>
          </a:solidFill>
          <a:ln w="38100">
            <a:solidFill>
              <a:srgbClr val="CBCBC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6" name="0"/>
          <p:cNvSpPr txBox="1"/>
          <p:nvPr/>
        </p:nvSpPr>
        <p:spPr>
          <a:xfrm>
            <a:off x="10690757" y="4445738"/>
            <a:ext cx="28377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787" name="0"/>
          <p:cNvSpPr txBox="1"/>
          <p:nvPr/>
        </p:nvSpPr>
        <p:spPr>
          <a:xfrm>
            <a:off x="10690757" y="6169129"/>
            <a:ext cx="28377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788" name="1"/>
          <p:cNvSpPr txBox="1"/>
          <p:nvPr/>
        </p:nvSpPr>
        <p:spPr>
          <a:xfrm>
            <a:off x="10690757" y="5304054"/>
            <a:ext cx="28377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789" name="0.3"/>
          <p:cNvSpPr txBox="1"/>
          <p:nvPr/>
        </p:nvSpPr>
        <p:spPr>
          <a:xfrm>
            <a:off x="9027414" y="4451060"/>
            <a:ext cx="53797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0.3</a:t>
            </a:r>
          </a:p>
        </p:txBody>
      </p:sp>
      <p:sp>
        <p:nvSpPr>
          <p:cNvPr id="790" name="0.2"/>
          <p:cNvSpPr txBox="1"/>
          <p:nvPr/>
        </p:nvSpPr>
        <p:spPr>
          <a:xfrm>
            <a:off x="9027414" y="5302398"/>
            <a:ext cx="53797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0.2</a:t>
            </a:r>
          </a:p>
        </p:txBody>
      </p:sp>
      <p:sp>
        <p:nvSpPr>
          <p:cNvPr id="791" name="0.5"/>
          <p:cNvSpPr txBox="1"/>
          <p:nvPr/>
        </p:nvSpPr>
        <p:spPr>
          <a:xfrm>
            <a:off x="9043902" y="6176057"/>
            <a:ext cx="53797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0.5</a:t>
            </a:r>
          </a:p>
        </p:txBody>
      </p:sp>
      <p:sp>
        <p:nvSpPr>
          <p:cNvPr id="792" name="compute the nudges needed for each input summed over each output"/>
          <p:cNvSpPr txBox="1"/>
          <p:nvPr/>
        </p:nvSpPr>
        <p:spPr>
          <a:xfrm>
            <a:off x="6159583" y="2234150"/>
            <a:ext cx="5892171" cy="954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747474"/>
                </a:solidFill>
              </a:defRPr>
            </a:lvl1pPr>
          </a:lstStyle>
          <a:p>
            <a:pPr/>
            <a:r>
              <a:t>compute the nudges needed for each input summed over each output</a:t>
            </a:r>
          </a:p>
        </p:txBody>
      </p:sp>
      <p:sp>
        <p:nvSpPr>
          <p:cNvPr id="793" name="propagate backwards"/>
          <p:cNvSpPr txBox="1"/>
          <p:nvPr/>
        </p:nvSpPr>
        <p:spPr>
          <a:xfrm>
            <a:off x="3603140" y="8705778"/>
            <a:ext cx="3700273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747474"/>
                </a:solidFill>
              </a:defRPr>
            </a:lvl1pPr>
          </a:lstStyle>
          <a:p>
            <a:pPr/>
            <a:r>
              <a:t>propagate backwards</a:t>
            </a:r>
          </a:p>
        </p:txBody>
      </p:sp>
      <p:sp>
        <p:nvSpPr>
          <p:cNvPr id="794" name="Line"/>
          <p:cNvSpPr/>
          <p:nvPr/>
        </p:nvSpPr>
        <p:spPr>
          <a:xfrm flipH="1">
            <a:off x="3472448" y="8699244"/>
            <a:ext cx="3961655" cy="1"/>
          </a:xfrm>
          <a:prstGeom prst="line">
            <a:avLst/>
          </a:prstGeom>
          <a:ln w="38100">
            <a:solidFill>
              <a:srgbClr val="ABABAB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95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6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28947" y="3050821"/>
            <a:ext cx="7620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20527" y="3292371"/>
            <a:ext cx="3709410" cy="978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98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32850" y="7004050"/>
            <a:ext cx="927100" cy="52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latex-image-1.pdf" descr="latex-image-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394491" y="7004050"/>
            <a:ext cx="876301" cy="49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0" name="latex-image-1.pdf" descr="latex-image-1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771781" y="8146794"/>
            <a:ext cx="4406901" cy="110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4656" t="0" r="341" b="0"/>
          <a:stretch>
            <a:fillRect/>
          </a:stretch>
        </p:blipFill>
        <p:spPr>
          <a:xfrm>
            <a:off x="0" y="0"/>
            <a:ext cx="13004800" cy="7594600"/>
          </a:xfrm>
          <a:prstGeom prst="rect">
            <a:avLst/>
          </a:prstGeom>
        </p:spPr>
      </p:pic>
      <p:sp>
        <p:nvSpPr>
          <p:cNvPr id="805" name="Compact Binar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Compact Binaries</a:t>
            </a:r>
          </a:p>
        </p:txBody>
      </p:sp>
      <p:sp>
        <p:nvSpPr>
          <p:cNvPr id="806" name="These are the ones we’ve detected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2522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/>
            <a:r>
              <a:t>These are the ones we’ve detected</a:t>
            </a:r>
          </a:p>
        </p:txBody>
      </p:sp>
      <p:sp>
        <p:nvSpPr>
          <p:cNvPr id="807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Compact binary machine lear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Compact binary machine learning</a:t>
            </a:r>
          </a:p>
        </p:txBody>
      </p:sp>
      <p:sp>
        <p:nvSpPr>
          <p:cNvPr id="810" name="Existing matched filtering searches are close to optimal and quite fast (~1 min latency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65175" indent="-265175" defTabSz="338835">
              <a:spcBef>
                <a:spcPts val="2400"/>
              </a:spcBef>
              <a:defRPr sz="2088"/>
            </a:pPr>
            <a:r>
              <a:t>Existing matched filtering searches are close to optimal and quite fast (~1 min latency)</a:t>
            </a:r>
          </a:p>
          <a:p>
            <a:pPr lvl="1" marL="530351" indent="-265175" defTabSz="338835">
              <a:spcBef>
                <a:spcPts val="2400"/>
              </a:spcBef>
              <a:defRPr sz="2088"/>
            </a:pPr>
            <a:r>
              <a:t>Matched filtering is very close to optimal sensitivity</a:t>
            </a:r>
          </a:p>
          <a:p>
            <a:pPr lvl="1" marL="530351" indent="-265175" defTabSz="338835">
              <a:spcBef>
                <a:spcPts val="2400"/>
              </a:spcBef>
              <a:defRPr sz="2088"/>
            </a:pPr>
            <a:r>
              <a:t>Not all of the parameter space is covered</a:t>
            </a:r>
          </a:p>
          <a:p>
            <a:pPr lvl="1" marL="530351" indent="-265175" defTabSz="338835">
              <a:spcBef>
                <a:spcPts val="2400"/>
              </a:spcBef>
              <a:defRPr sz="2088"/>
            </a:pPr>
            <a:r>
              <a:t>Non-Gaussian noise is well understood</a:t>
            </a:r>
          </a:p>
          <a:p>
            <a:pPr marL="265175" indent="-265175" defTabSz="338835">
              <a:spcBef>
                <a:spcPts val="2400"/>
              </a:spcBef>
              <a:defRPr sz="2088"/>
            </a:pPr>
            <a:r>
              <a:t>ML searches can help if they are fast and do as well on detector noise artefacts </a:t>
            </a:r>
          </a:p>
          <a:p>
            <a:pPr marL="265175" indent="-265175" defTabSz="338835">
              <a:spcBef>
                <a:spcPts val="2400"/>
              </a:spcBef>
              <a:defRPr sz="2088"/>
            </a:pPr>
            <a:r>
              <a:t>The latest ML literature</a:t>
            </a:r>
          </a:p>
          <a:p>
            <a:pPr lvl="1" marL="530351" indent="-265175" defTabSz="338835">
              <a:spcBef>
                <a:spcPts val="2400"/>
              </a:spcBef>
              <a:defRPr sz="2088"/>
            </a:pPr>
            <a:r>
              <a:t>D. George and E. Huerta, “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Deep neural networks to enable real-time multimessenger astrophysics</a:t>
            </a:r>
            <a:r>
              <a:t>”, PRD 97, Issue 4, 044039 (2018)</a:t>
            </a:r>
          </a:p>
          <a:p>
            <a:pPr lvl="1" marL="530351" indent="-265175" defTabSz="338835">
              <a:spcBef>
                <a:spcPts val="2400"/>
              </a:spcBef>
              <a:defRPr sz="2088"/>
            </a:pPr>
            <a:r>
              <a:t>Gebhard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“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  <a:hlinkClick r:id="rId2" invalidUrl="" action="" tgtFrame="" tooltip="" history="1" highlightClick="0" endSnd="0"/>
              </a:rPr>
              <a:t>ConvWave: Searching for Gravitational Waves with Fully Convolutional Neural Nets</a:t>
            </a:r>
            <a:r>
              <a:t>", Workshop at the 31st NIPS Conference, Long Beach, CA (2017) </a:t>
            </a:r>
          </a:p>
          <a:p>
            <a:pPr lvl="1" marL="530351" indent="-265175" defTabSz="338835">
              <a:spcBef>
                <a:spcPts val="2400"/>
              </a:spcBef>
              <a:defRPr sz="2088"/>
            </a:pPr>
            <a:r>
              <a:t>Gabbard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“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Matching Matched Filtering with Deep Networks for Gravitational-Wave Astronomy</a:t>
            </a:r>
            <a:r>
              <a:t>”, PRL 120, 141103 (2018)</a:t>
            </a:r>
          </a:p>
        </p:txBody>
      </p:sp>
      <p:sp>
        <p:nvSpPr>
          <p:cNvPr id="811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CBC machine learning - Gabbard et al (2018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0831">
              <a:defRPr sz="4032"/>
            </a:pPr>
            <a:r>
              <a:t>CBC machine learning - Gabbard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 (2018)</a:t>
            </a:r>
          </a:p>
        </p:txBody>
      </p:sp>
      <p:sp>
        <p:nvSpPr>
          <p:cNvPr id="814" name="Design a network that takes in noisy GW time-series data and classifies it as noise or signal+noise…"/>
          <p:cNvSpPr txBox="1"/>
          <p:nvPr>
            <p:ph type="body" sz="half" idx="1"/>
          </p:nvPr>
        </p:nvSpPr>
        <p:spPr>
          <a:xfrm>
            <a:off x="571500" y="2222500"/>
            <a:ext cx="5210458" cy="6667500"/>
          </a:xfrm>
          <a:prstGeom prst="rect">
            <a:avLst/>
          </a:prstGeom>
        </p:spPr>
        <p:txBody>
          <a:bodyPr/>
          <a:lstStyle/>
          <a:p>
            <a:pPr marL="323595" indent="-323595" defTabSz="572516">
              <a:spcBef>
                <a:spcPts val="2900"/>
              </a:spcBef>
              <a:defRPr sz="2548">
                <a:latin typeface="+mn-lt"/>
                <a:ea typeface="+mn-ea"/>
                <a:cs typeface="+mn-cs"/>
                <a:sym typeface="Helvetica Neue Light"/>
              </a:defRPr>
            </a:pPr>
            <a:r>
              <a:t>Design a network that takes in noisy GW time-series data and classifies it as noise or signal+noise</a:t>
            </a:r>
          </a:p>
          <a:p>
            <a:pPr marL="323595" indent="-323595" defTabSz="572516">
              <a:spcBef>
                <a:spcPts val="2900"/>
              </a:spcBef>
              <a:defRPr sz="2548">
                <a:latin typeface="+mn-lt"/>
                <a:ea typeface="+mn-ea"/>
                <a:cs typeface="+mn-cs"/>
                <a:sym typeface="Helvetica Neue Light"/>
              </a:defRPr>
            </a:pPr>
            <a:r>
              <a:t>We used a single detector and did not consider non-Gaussianities</a:t>
            </a:r>
          </a:p>
          <a:p>
            <a:pPr marL="323595" indent="-323595" defTabSz="572516">
              <a:spcBef>
                <a:spcPts val="2900"/>
              </a:spcBef>
              <a:defRPr sz="2548">
                <a:latin typeface="+mn-lt"/>
                <a:ea typeface="+mn-ea"/>
                <a:cs typeface="+mn-cs"/>
                <a:sym typeface="Helvetica Neue Light"/>
              </a:defRPr>
            </a:pPr>
            <a:r>
              <a:t>Randomised source parameters</a:t>
            </a:r>
          </a:p>
          <a:p>
            <a:pPr marL="323595" indent="-323595" defTabSz="572516">
              <a:spcBef>
                <a:spcPts val="2900"/>
              </a:spcBef>
              <a:defRPr sz="2548">
                <a:latin typeface="+mn-lt"/>
                <a:ea typeface="+mn-ea"/>
                <a:cs typeface="+mn-cs"/>
                <a:sym typeface="Helvetica Neue Light"/>
              </a:defRPr>
            </a:pPr>
            <a:r>
              <a:t>The network achieves the same sensitivity as matched filtering</a:t>
            </a:r>
          </a:p>
          <a:p>
            <a:pPr marL="323595" indent="-323595" defTabSz="572516">
              <a:spcBef>
                <a:spcPts val="2900"/>
              </a:spcBef>
              <a:defRPr sz="2548">
                <a:latin typeface="+mn-lt"/>
                <a:ea typeface="+mn-ea"/>
                <a:cs typeface="+mn-cs"/>
                <a:sym typeface="Helvetica Neue Light"/>
              </a:defRPr>
            </a:pPr>
            <a:r>
              <a:t>Other groups have looked at the performance with real detector noise</a:t>
            </a:r>
          </a:p>
        </p:txBody>
      </p:sp>
      <p:pic>
        <p:nvPicPr>
          <p:cNvPr id="8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3955" y="1731140"/>
            <a:ext cx="6256423" cy="4737649"/>
          </a:xfrm>
          <a:prstGeom prst="rect">
            <a:avLst/>
          </a:prstGeom>
          <a:ln w="12700">
            <a:miter lim="400000"/>
          </a:ln>
        </p:spPr>
      </p:pic>
      <p:sp>
        <p:nvSpPr>
          <p:cNvPr id="816" name="Gabbard et al PRL 120, 141103 (2018)"/>
          <p:cNvSpPr txBox="1"/>
          <p:nvPr/>
        </p:nvSpPr>
        <p:spPr>
          <a:xfrm>
            <a:off x="8427367" y="1256736"/>
            <a:ext cx="438327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96FF"/>
                </a:solidFill>
              </a:defRPr>
            </a:pPr>
            <a:r>
              <a:t>Gabbard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 PRL 120, 141103 (2018)</a:t>
            </a:r>
          </a:p>
        </p:txBody>
      </p:sp>
      <p:pic>
        <p:nvPicPr>
          <p:cNvPr id="8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54453" y="6741207"/>
            <a:ext cx="6102293" cy="2424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3058" t="11436" r="10112" b="11436"/>
          <a:stretch>
            <a:fillRect/>
          </a:stretch>
        </p:blipFill>
        <p:spPr>
          <a:xfrm>
            <a:off x="10063846" y="3681477"/>
            <a:ext cx="2689570" cy="202499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819" name="Slide Number"/>
          <p:cNvSpPr txBox="1"/>
          <p:nvPr>
            <p:ph type="sldNum" sz="quarter" idx="4294967295"/>
          </p:nvPr>
        </p:nvSpPr>
        <p:spPr>
          <a:xfrm>
            <a:off x="510743" y="9199778"/>
            <a:ext cx="312014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Parameter Estim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Parameter Estimation</a:t>
            </a:r>
          </a:p>
        </p:txBody>
      </p:sp>
      <p:sp>
        <p:nvSpPr>
          <p:cNvPr id="822" name="What exactly did we just detect?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/>
            <a:r>
              <a:t>What exactly did we just detect?</a:t>
            </a:r>
          </a:p>
        </p:txBody>
      </p:sp>
      <p:pic>
        <p:nvPicPr>
          <p:cNvPr id="82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762" t="50126" r="53526" b="754"/>
          <a:stretch>
            <a:fillRect/>
          </a:stretch>
        </p:blipFill>
        <p:spPr>
          <a:xfrm>
            <a:off x="-56647" y="-49656"/>
            <a:ext cx="13219694" cy="6693936"/>
          </a:xfrm>
          <a:prstGeom prst="rect">
            <a:avLst/>
          </a:prstGeom>
          <a:ln w="12700">
            <a:miter lim="400000"/>
          </a:ln>
        </p:spPr>
      </p:pic>
      <p:sp>
        <p:nvSpPr>
          <p:cNvPr id="824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Bayesian Inference"/>
          <p:cNvSpPr txBox="1"/>
          <p:nvPr>
            <p:ph type="title"/>
          </p:nvPr>
        </p:nvSpPr>
        <p:spPr>
          <a:prstGeom prst="rect">
            <a:avLst/>
          </a:prstGeom>
          <a:effectLst>
            <a:outerShdw sx="100000" sy="100000" kx="0" ky="0" algn="b" rotWithShape="0" blurRad="127000" dist="121996" dir="5400000">
              <a:srgbClr val="FFFFFF">
                <a:alpha val="50186"/>
              </a:srgbClr>
            </a:outerShdw>
          </a:effectLst>
        </p:spPr>
        <p:txBody>
          <a:bodyPr/>
          <a:lstStyle/>
          <a:p>
            <a:pPr/>
            <a:r>
              <a:t>Bayesian Inference</a:t>
            </a:r>
          </a:p>
        </p:txBody>
      </p:sp>
      <p:sp>
        <p:nvSpPr>
          <p:cNvPr id="827" name="We rely heavily on Bayesian parameter estimation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0039" indent="-320039" defTabSz="408940">
              <a:spcBef>
                <a:spcPts val="2900"/>
              </a:spcBef>
              <a:defRPr sz="2520"/>
            </a:pPr>
            <a:r>
              <a:t>We rely heavily on Bayesian parameter estimation.</a:t>
            </a:r>
          </a:p>
          <a:p>
            <a:pPr marL="320039" indent="-320039" defTabSz="408940">
              <a:spcBef>
                <a:spcPts val="2900"/>
              </a:spcBef>
              <a:defRPr sz="2520"/>
            </a:pPr>
          </a:p>
          <a:p>
            <a:pPr marL="320039" indent="-320039" defTabSz="408940">
              <a:spcBef>
                <a:spcPts val="2900"/>
              </a:spcBef>
              <a:defRPr sz="2520"/>
            </a:pPr>
          </a:p>
          <a:p>
            <a:pPr marL="320039" indent="-320039" defTabSz="408940">
              <a:spcBef>
                <a:spcPts val="2900"/>
              </a:spcBef>
              <a:defRPr sz="2520"/>
            </a:pPr>
          </a:p>
          <a:p>
            <a:pPr marL="320039" indent="-320039" defTabSz="408940">
              <a:spcBef>
                <a:spcPts val="2900"/>
              </a:spcBef>
              <a:defRPr sz="2520"/>
            </a:pPr>
            <a:r>
              <a:t>We must make (motivated) assumptions regarding our noise distribution and the prior values of of the parameters. </a:t>
            </a:r>
          </a:p>
          <a:p>
            <a:pPr marL="320039" indent="-320039" defTabSz="408940">
              <a:spcBef>
                <a:spcPts val="2900"/>
              </a:spcBef>
              <a:defRPr sz="2520"/>
            </a:pPr>
          </a:p>
          <a:p>
            <a:pPr marL="320039" indent="-320039" defTabSz="408940">
              <a:spcBef>
                <a:spcPts val="2900"/>
              </a:spcBef>
              <a:defRPr sz="2520"/>
            </a:pPr>
          </a:p>
          <a:p>
            <a:pPr marL="320039" indent="-320039" defTabSz="408940">
              <a:spcBef>
                <a:spcPts val="2900"/>
              </a:spcBef>
              <a:defRPr sz="2520"/>
            </a:pPr>
            <a:r>
              <a:t>In practice, obtaining posterior probability densities on system parameters is done via Monte-Carlo techniques (MCMC, nested sampling).</a:t>
            </a:r>
          </a:p>
        </p:txBody>
      </p:sp>
      <p:grpSp>
        <p:nvGrpSpPr>
          <p:cNvPr id="837" name="Group"/>
          <p:cNvGrpSpPr/>
          <p:nvPr/>
        </p:nvGrpSpPr>
        <p:grpSpPr>
          <a:xfrm>
            <a:off x="1749649" y="2814715"/>
            <a:ext cx="9505502" cy="2315050"/>
            <a:chOff x="277" y="-2297"/>
            <a:chExt cx="9505500" cy="2315048"/>
          </a:xfrm>
        </p:grpSpPr>
        <p:sp>
          <p:nvSpPr>
            <p:cNvPr id="828" name="posterior"/>
            <p:cNvSpPr txBox="1"/>
            <p:nvPr/>
          </p:nvSpPr>
          <p:spPr>
            <a:xfrm>
              <a:off x="277" y="641791"/>
              <a:ext cx="1324661" cy="436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200">
                  <a:solidFill>
                    <a:srgbClr val="0433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posterior</a:t>
              </a:r>
            </a:p>
          </p:txBody>
        </p:sp>
        <p:sp>
          <p:nvSpPr>
            <p:cNvPr id="829" name="likelihood"/>
            <p:cNvSpPr txBox="1"/>
            <p:nvPr/>
          </p:nvSpPr>
          <p:spPr>
            <a:xfrm>
              <a:off x="3734147" y="-2298"/>
              <a:ext cx="1401217" cy="436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200">
                  <a:solidFill>
                    <a:srgbClr val="0433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likelihood</a:t>
              </a:r>
            </a:p>
          </p:txBody>
        </p:sp>
        <p:sp>
          <p:nvSpPr>
            <p:cNvPr id="830" name="prior"/>
            <p:cNvSpPr txBox="1"/>
            <p:nvPr/>
          </p:nvSpPr>
          <p:spPr>
            <a:xfrm>
              <a:off x="8744774" y="278098"/>
              <a:ext cx="745187" cy="436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200">
                  <a:solidFill>
                    <a:srgbClr val="0433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prior</a:t>
              </a:r>
            </a:p>
          </p:txBody>
        </p:sp>
        <p:sp>
          <p:nvSpPr>
            <p:cNvPr id="831" name="evidence"/>
            <p:cNvSpPr txBox="1"/>
            <p:nvPr/>
          </p:nvSpPr>
          <p:spPr>
            <a:xfrm>
              <a:off x="8196204" y="1876355"/>
              <a:ext cx="1309575" cy="436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200">
                  <a:solidFill>
                    <a:srgbClr val="0433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evidence</a:t>
              </a:r>
            </a:p>
          </p:txBody>
        </p:sp>
        <p:sp>
          <p:nvSpPr>
            <p:cNvPr id="832" name="Line"/>
            <p:cNvSpPr/>
            <p:nvPr/>
          </p:nvSpPr>
          <p:spPr>
            <a:xfrm>
              <a:off x="1357876" y="937826"/>
              <a:ext cx="1141563" cy="403536"/>
            </a:xfrm>
            <a:prstGeom prst="line">
              <a:avLst/>
            </a:prstGeom>
            <a:noFill/>
            <a:ln w="12700" cap="flat">
              <a:solidFill>
                <a:srgbClr val="ABABAB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33" name="Line"/>
            <p:cNvSpPr/>
            <p:nvPr/>
          </p:nvSpPr>
          <p:spPr>
            <a:xfrm>
              <a:off x="4681390" y="419915"/>
              <a:ext cx="711214" cy="421058"/>
            </a:xfrm>
            <a:prstGeom prst="line">
              <a:avLst/>
            </a:prstGeom>
            <a:noFill/>
            <a:ln w="12700" cap="flat">
              <a:solidFill>
                <a:srgbClr val="ABABAB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34" name="Line"/>
            <p:cNvSpPr/>
            <p:nvPr/>
          </p:nvSpPr>
          <p:spPr>
            <a:xfrm flipH="1">
              <a:off x="7640201" y="667111"/>
              <a:ext cx="996732" cy="157203"/>
            </a:xfrm>
            <a:prstGeom prst="line">
              <a:avLst/>
            </a:prstGeom>
            <a:noFill/>
            <a:ln w="12700" cap="flat">
              <a:solidFill>
                <a:srgbClr val="ABABAB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35" name="Line"/>
            <p:cNvSpPr/>
            <p:nvPr/>
          </p:nvSpPr>
          <p:spPr>
            <a:xfrm flipH="1" flipV="1">
              <a:off x="7098754" y="1902974"/>
              <a:ext cx="925812" cy="112636"/>
            </a:xfrm>
            <a:prstGeom prst="line">
              <a:avLst/>
            </a:prstGeom>
            <a:noFill/>
            <a:ln w="12700" cap="flat">
              <a:solidFill>
                <a:srgbClr val="ABABAB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83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27867" y="992266"/>
              <a:ext cx="5346701" cy="1079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5750" y="6217280"/>
            <a:ext cx="9893300" cy="1651001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https://lscsoft.docs.ligo.org/bilby/"/>
          <p:cNvSpPr txBox="1"/>
          <p:nvPr/>
        </p:nvSpPr>
        <p:spPr>
          <a:xfrm>
            <a:off x="398930" y="9150172"/>
            <a:ext cx="3778251" cy="39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96FF"/>
                </a:solidFill>
              </a:defRPr>
            </a:lvl1pPr>
          </a:lstStyle>
          <a:p>
            <a:pPr/>
            <a:r>
              <a:t>https://lscsoft.docs.ligo.org/bilby/</a:t>
            </a:r>
          </a:p>
        </p:txBody>
      </p:sp>
      <p:sp>
        <p:nvSpPr>
          <p:cNvPr id="840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What is Machine Learning?"/>
          <p:cNvSpPr txBox="1"/>
          <p:nvPr>
            <p:ph type="title"/>
          </p:nvPr>
        </p:nvSpPr>
        <p:spPr>
          <a:xfrm>
            <a:off x="571500" y="330200"/>
            <a:ext cx="6657900" cy="1397000"/>
          </a:xfrm>
          <a:prstGeom prst="rect">
            <a:avLst/>
          </a:prstGeom>
        </p:spPr>
        <p:txBody>
          <a:bodyPr/>
          <a:lstStyle/>
          <a:p>
            <a:pPr/>
            <a:r>
              <a:t>What is Machine Learning?</a:t>
            </a:r>
          </a:p>
        </p:txBody>
      </p:sp>
      <p:sp>
        <p:nvSpPr>
          <p:cNvPr id="185" name="Good question Chris!…"/>
          <p:cNvSpPr txBox="1"/>
          <p:nvPr>
            <p:ph type="body" sz="half" idx="1"/>
          </p:nvPr>
        </p:nvSpPr>
        <p:spPr>
          <a:xfrm>
            <a:off x="571500" y="2222500"/>
            <a:ext cx="6165558" cy="66675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Good question Chris!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Is it just a useful black box? NO!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It is a complex system composed of many simple operations that is initially “stupid”. Through the sensible choice of incentive the system can be trained to do certain tasks. 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It is often referred to as a universal function approximator.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disclaimer: This presentation is heavily biased towards activities at Glasgow (sorry)</a:t>
            </a:r>
          </a:p>
        </p:txBody>
      </p:sp>
      <p:sp>
        <p:nvSpPr>
          <p:cNvPr id="186" name="Line"/>
          <p:cNvSpPr/>
          <p:nvPr/>
        </p:nvSpPr>
        <p:spPr>
          <a:xfrm>
            <a:off x="9983813" y="6588383"/>
            <a:ext cx="1" cy="1237596"/>
          </a:xfrm>
          <a:prstGeom prst="line">
            <a:avLst/>
          </a:prstGeom>
          <a:ln w="1270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7" name="data"/>
          <p:cNvSpPr txBox="1"/>
          <p:nvPr/>
        </p:nvSpPr>
        <p:spPr>
          <a:xfrm>
            <a:off x="9357809" y="1518913"/>
            <a:ext cx="1252007" cy="75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data</a:t>
            </a:r>
          </a:p>
        </p:txBody>
      </p:sp>
      <p:sp>
        <p:nvSpPr>
          <p:cNvPr id="188" name="answer"/>
          <p:cNvSpPr txBox="1"/>
          <p:nvPr/>
        </p:nvSpPr>
        <p:spPr>
          <a:xfrm>
            <a:off x="8994563" y="7862391"/>
            <a:ext cx="1978500" cy="75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answer</a:t>
            </a:r>
          </a:p>
        </p:txBody>
      </p:sp>
      <p:grpSp>
        <p:nvGrpSpPr>
          <p:cNvPr id="203" name="Group"/>
          <p:cNvGrpSpPr/>
          <p:nvPr/>
        </p:nvGrpSpPr>
        <p:grpSpPr>
          <a:xfrm>
            <a:off x="8154636" y="3301097"/>
            <a:ext cx="3582154" cy="3529698"/>
            <a:chOff x="0" y="0"/>
            <a:chExt cx="3582152" cy="3529697"/>
          </a:xfrm>
        </p:grpSpPr>
        <p:sp>
          <p:nvSpPr>
            <p:cNvPr id="189" name="Line"/>
            <p:cNvSpPr/>
            <p:nvPr/>
          </p:nvSpPr>
          <p:spPr>
            <a:xfrm flipH="1">
              <a:off x="2021305" y="356630"/>
              <a:ext cx="1516203" cy="563567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90" name="Line"/>
            <p:cNvSpPr/>
            <p:nvPr/>
          </p:nvSpPr>
          <p:spPr>
            <a:xfrm flipH="1">
              <a:off x="203181" y="2080626"/>
              <a:ext cx="1624491" cy="601956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grpSp>
          <p:nvGrpSpPr>
            <p:cNvPr id="202" name="Group"/>
            <p:cNvGrpSpPr/>
            <p:nvPr/>
          </p:nvGrpSpPr>
          <p:grpSpPr>
            <a:xfrm>
              <a:off x="0" y="0"/>
              <a:ext cx="3582153" cy="3529698"/>
              <a:chOff x="0" y="0"/>
              <a:chExt cx="3582152" cy="3529697"/>
            </a:xfrm>
          </p:grpSpPr>
          <p:sp>
            <p:nvSpPr>
              <p:cNvPr id="191" name="Line"/>
              <p:cNvSpPr/>
              <p:nvPr/>
            </p:nvSpPr>
            <p:spPr>
              <a:xfrm flipH="1" flipV="1">
                <a:off x="23600" y="419509"/>
                <a:ext cx="211484" cy="2251502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Line"/>
              <p:cNvSpPr/>
              <p:nvPr/>
            </p:nvSpPr>
            <p:spPr>
              <a:xfrm flipV="1">
                <a:off x="3408729" y="333202"/>
                <a:ext cx="154782" cy="2208234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Line"/>
              <p:cNvSpPr/>
              <p:nvPr/>
            </p:nvSpPr>
            <p:spPr>
              <a:xfrm flipH="1">
                <a:off x="1970486" y="2497206"/>
                <a:ext cx="1474243" cy="1023272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Line"/>
              <p:cNvSpPr/>
              <p:nvPr/>
            </p:nvSpPr>
            <p:spPr>
              <a:xfrm flipH="1" flipV="1">
                <a:off x="227598" y="2672241"/>
                <a:ext cx="1725225" cy="842213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Line"/>
              <p:cNvSpPr/>
              <p:nvPr/>
            </p:nvSpPr>
            <p:spPr>
              <a:xfrm flipH="1">
                <a:off x="-1" y="19938"/>
                <a:ext cx="1793074" cy="402575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Line"/>
              <p:cNvSpPr/>
              <p:nvPr/>
            </p:nvSpPr>
            <p:spPr>
              <a:xfrm flipH="1" flipV="1">
                <a:off x="39153" y="413160"/>
                <a:ext cx="2014269" cy="540107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" name="Line"/>
              <p:cNvSpPr/>
              <p:nvPr/>
            </p:nvSpPr>
            <p:spPr>
              <a:xfrm flipH="1" flipV="1">
                <a:off x="1788809" y="26176"/>
                <a:ext cx="1793344" cy="322753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" name="Line"/>
              <p:cNvSpPr/>
              <p:nvPr/>
            </p:nvSpPr>
            <p:spPr>
              <a:xfrm>
                <a:off x="1799218" y="2070550"/>
                <a:ext cx="1623913" cy="434308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" name="Line"/>
              <p:cNvSpPr/>
              <p:nvPr/>
            </p:nvSpPr>
            <p:spPr>
              <a:xfrm flipH="1" flipV="1">
                <a:off x="1805931" y="0"/>
                <a:ext cx="29126" cy="2106282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00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688001" y="775093"/>
                <a:ext cx="2265581" cy="19823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1" name="Line"/>
              <p:cNvSpPr/>
              <p:nvPr/>
            </p:nvSpPr>
            <p:spPr>
              <a:xfrm flipV="1">
                <a:off x="1952830" y="902052"/>
                <a:ext cx="61698" cy="2627646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88330" y="2738211"/>
            <a:ext cx="4190966" cy="4190965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Line"/>
          <p:cNvSpPr/>
          <p:nvPr/>
        </p:nvSpPr>
        <p:spPr>
          <a:xfrm>
            <a:off x="9983813" y="2551368"/>
            <a:ext cx="1" cy="1237595"/>
          </a:xfrm>
          <a:prstGeom prst="line">
            <a:avLst/>
          </a:prstGeom>
          <a:ln w="1270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6" name="Slide Number"/>
          <p:cNvSpPr txBox="1"/>
          <p:nvPr>
            <p:ph type="sldNum" sz="quarter" idx="4294967295"/>
          </p:nvPr>
        </p:nvSpPr>
        <p:spPr>
          <a:xfrm>
            <a:off x="510743" y="9199778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5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Motiv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Motivation</a:t>
            </a:r>
          </a:p>
        </p:txBody>
      </p:sp>
      <p:sp>
        <p:nvSpPr>
          <p:cNvPr id="843" name="Existing Bayesian parameter estimation is optimal but very slow…"/>
          <p:cNvSpPr txBox="1"/>
          <p:nvPr>
            <p:ph type="body" sz="quarter" idx="1"/>
          </p:nvPr>
        </p:nvSpPr>
        <p:spPr>
          <a:xfrm>
            <a:off x="571500" y="2222500"/>
            <a:ext cx="11861800" cy="1748231"/>
          </a:xfrm>
          <a:prstGeom prst="rect">
            <a:avLst/>
          </a:prstGeom>
        </p:spPr>
        <p:txBody>
          <a:bodyPr/>
          <a:lstStyle/>
          <a:p>
            <a:pPr marL="342900" indent="-342900" defTabSz="438150">
              <a:spcBef>
                <a:spcPts val="3100"/>
              </a:spcBef>
              <a:defRPr sz="2700"/>
            </a:pPr>
            <a:r>
              <a:t>Existing Bayesian parameter estimation is optimal but very slow</a:t>
            </a:r>
          </a:p>
          <a:p>
            <a:pPr marL="342900" indent="-342900" defTabSz="438150">
              <a:spcBef>
                <a:spcPts val="3100"/>
              </a:spcBef>
              <a:defRPr sz="2700"/>
            </a:pPr>
            <a:r>
              <a:t>For transient GW events and multi-messenger astronomy it is crucial that we produce data products very quickly. </a:t>
            </a:r>
          </a:p>
        </p:txBody>
      </p:sp>
      <p:pic>
        <p:nvPicPr>
          <p:cNvPr id="84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7098" r="0" b="0"/>
          <a:stretch>
            <a:fillRect/>
          </a:stretch>
        </p:blipFill>
        <p:spPr>
          <a:xfrm>
            <a:off x="78765" y="4146484"/>
            <a:ext cx="5487702" cy="5098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5004" y="4260426"/>
            <a:ext cx="6686940" cy="4480738"/>
          </a:xfrm>
          <a:prstGeom prst="rect">
            <a:avLst/>
          </a:prstGeom>
          <a:ln w="12700">
            <a:miter lim="400000"/>
          </a:ln>
        </p:spPr>
      </p:pic>
      <p:sp>
        <p:nvSpPr>
          <p:cNvPr id="846" name="LIGO-Virgo Collaboration, ApJ Volume 826, 1, L13, 8 (2016)"/>
          <p:cNvSpPr txBox="1"/>
          <p:nvPr/>
        </p:nvSpPr>
        <p:spPr>
          <a:xfrm>
            <a:off x="201059" y="9184511"/>
            <a:ext cx="6751321" cy="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96FF"/>
                </a:solidFill>
              </a:defRPr>
            </a:lvl1pPr>
          </a:lstStyle>
          <a:p>
            <a:pPr/>
            <a:r>
              <a:t>LIGO-Virgo Collaboration, ApJ Volume 826, 1, L13, 8 (2016) </a:t>
            </a:r>
          </a:p>
        </p:txBody>
      </p:sp>
      <p:sp>
        <p:nvSpPr>
          <p:cNvPr id="847" name="LIGO-Virgo Collaboration, ApJ 848, 2, L12, 59 (2017)"/>
          <p:cNvSpPr txBox="1"/>
          <p:nvPr/>
        </p:nvSpPr>
        <p:spPr>
          <a:xfrm>
            <a:off x="6582804" y="3815859"/>
            <a:ext cx="5946649" cy="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96FF"/>
                </a:solidFill>
              </a:defRPr>
            </a:lvl1pPr>
          </a:lstStyle>
          <a:p>
            <a:pPr/>
            <a:r>
              <a:t>LIGO-Virgo Collaboration, ApJ 848, 2, L12, 59 (2017)</a:t>
            </a:r>
          </a:p>
        </p:txBody>
      </p:sp>
      <p:sp>
        <p:nvSpPr>
          <p:cNvPr id="848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49" name="L. Singer &amp; L. Price, PRD 93, 2, 024013 (2016)"/>
          <p:cNvSpPr txBox="1"/>
          <p:nvPr/>
        </p:nvSpPr>
        <p:spPr>
          <a:xfrm>
            <a:off x="7524665" y="181061"/>
            <a:ext cx="5239767" cy="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96FF"/>
                </a:solidFill>
              </a:defRPr>
            </a:lvl1pPr>
          </a:lstStyle>
          <a:p>
            <a:pPr/>
            <a:r>
              <a:t>L. Singer &amp; L. Price, PRD 93, 2, 024013 (2016)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First - an autoencod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- an autoencoder</a:t>
            </a:r>
          </a:p>
        </p:txBody>
      </p:sp>
      <p:pic>
        <p:nvPicPr>
          <p:cNvPr id="852" name="ae_diagram.pdf" descr="ae_diagram.pdf"/>
          <p:cNvPicPr>
            <a:picLocks noChangeAspect="1"/>
          </p:cNvPicPr>
          <p:nvPr/>
        </p:nvPicPr>
        <p:blipFill>
          <a:blip r:embed="rId2">
            <a:extLst/>
          </a:blip>
          <a:srcRect l="20996" t="0" r="23388" b="0"/>
          <a:stretch>
            <a:fillRect/>
          </a:stretch>
        </p:blipFill>
        <p:spPr>
          <a:xfrm>
            <a:off x="2079622" y="2210059"/>
            <a:ext cx="5758431" cy="7169005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source: https://ijdykeman.github.io/ml/2016/12/21/cvae.html"/>
          <p:cNvSpPr txBox="1"/>
          <p:nvPr/>
        </p:nvSpPr>
        <p:spPr>
          <a:xfrm>
            <a:off x="5788350" y="2209928"/>
            <a:ext cx="6761481" cy="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96FF"/>
                </a:solidFill>
              </a:defRPr>
            </a:lvl1pPr>
          </a:lstStyle>
          <a:p>
            <a:pPr/>
            <a:r>
              <a:t>source: https://ijdykeman.github.io/ml/2016/12/21/cvae.html</a:t>
            </a:r>
          </a:p>
        </p:txBody>
      </p:sp>
      <p:sp>
        <p:nvSpPr>
          <p:cNvPr id="854" name="the mysterious “latent” space is jargon for some N-dimensional non-physical parameter space in which to represent your data"/>
          <p:cNvSpPr txBox="1"/>
          <p:nvPr/>
        </p:nvSpPr>
        <p:spPr>
          <a:xfrm>
            <a:off x="5589117" y="3091689"/>
            <a:ext cx="7159947" cy="138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747474"/>
                </a:solidFill>
              </a:defRPr>
            </a:lvl1pPr>
          </a:lstStyle>
          <a:p>
            <a:pPr/>
            <a:r>
              <a:t>the mysterious “latent” space is jargon for some N-dimensional non-physical parameter space in which to represent your data</a:t>
            </a:r>
          </a:p>
        </p:txBody>
      </p:sp>
      <p:grpSp>
        <p:nvGrpSpPr>
          <p:cNvPr id="858" name="Group"/>
          <p:cNvGrpSpPr/>
          <p:nvPr/>
        </p:nvGrpSpPr>
        <p:grpSpPr>
          <a:xfrm>
            <a:off x="6528489" y="4068579"/>
            <a:ext cx="5996270" cy="7169314"/>
            <a:chOff x="0" y="0"/>
            <a:chExt cx="5996269" cy="7169312"/>
          </a:xfrm>
        </p:grpSpPr>
        <p:pic>
          <p:nvPicPr>
            <p:cNvPr id="85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7892" t="0" r="0" b="0"/>
            <a:stretch>
              <a:fillRect/>
            </a:stretch>
          </p:blipFill>
          <p:spPr>
            <a:xfrm>
              <a:off x="456869" y="0"/>
              <a:ext cx="5151768" cy="7169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6" name="ae_diagram.pdf" descr="ae_diagram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6892" t="85162" r="63366" b="1174"/>
            <a:stretch>
              <a:fillRect/>
            </a:stretch>
          </p:blipFill>
          <p:spPr>
            <a:xfrm>
              <a:off x="4689936" y="2358414"/>
              <a:ext cx="1306334" cy="12686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7" name="ae_diagram.pdf" descr="ae_diagram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6835" t="42" r="63328" b="85716"/>
            <a:stretch>
              <a:fillRect/>
            </a:stretch>
          </p:blipFill>
          <p:spPr>
            <a:xfrm>
              <a:off x="0" y="3812855"/>
              <a:ext cx="1265577" cy="1268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59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60" name="loss based on input/output similarity"/>
          <p:cNvSpPr txBox="1"/>
          <p:nvPr/>
        </p:nvSpPr>
        <p:spPr>
          <a:xfrm>
            <a:off x="469339" y="4885261"/>
            <a:ext cx="1809190" cy="1818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747474"/>
                </a:solidFill>
              </a:defRPr>
            </a:lvl1pPr>
          </a:lstStyle>
          <a:p>
            <a:pPr/>
            <a:r>
              <a:t>loss based on input/output similarity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Next - a variational autoencod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 - a variational autoencoder</a:t>
            </a:r>
          </a:p>
        </p:txBody>
      </p:sp>
      <p:sp>
        <p:nvSpPr>
          <p:cNvPr id="863" name="source: https://ijdykeman.github.io/ml/2016/12/21/cvae.html"/>
          <p:cNvSpPr txBox="1"/>
          <p:nvPr/>
        </p:nvSpPr>
        <p:spPr>
          <a:xfrm>
            <a:off x="338981" y="9189338"/>
            <a:ext cx="6761481" cy="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96FF"/>
                </a:solidFill>
              </a:defRPr>
            </a:lvl1pPr>
          </a:lstStyle>
          <a:p>
            <a:pPr/>
            <a:r>
              <a:t>source: https://ijdykeman.github.io/ml/2016/12/21/cvae.html</a:t>
            </a:r>
          </a:p>
        </p:txBody>
      </p:sp>
      <p:pic>
        <p:nvPicPr>
          <p:cNvPr id="864" name="vae_diagram.pdf" descr="vae_diagram.pdf"/>
          <p:cNvPicPr>
            <a:picLocks noChangeAspect="1"/>
          </p:cNvPicPr>
          <p:nvPr/>
        </p:nvPicPr>
        <p:blipFill>
          <a:blip r:embed="rId2">
            <a:extLst/>
          </a:blip>
          <a:srcRect l="14248" t="0" r="12713" b="0"/>
          <a:stretch>
            <a:fillRect/>
          </a:stretch>
        </p:blipFill>
        <p:spPr>
          <a:xfrm>
            <a:off x="4401161" y="2210561"/>
            <a:ext cx="7855844" cy="6743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8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711" y="3788833"/>
            <a:ext cx="4678578" cy="534035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67" name="Circle"/>
          <p:cNvSpPr/>
          <p:nvPr/>
        </p:nvSpPr>
        <p:spPr>
          <a:xfrm>
            <a:off x="7883920" y="6161231"/>
            <a:ext cx="136277" cy="136277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68" name="Circle"/>
          <p:cNvSpPr/>
          <p:nvPr/>
        </p:nvSpPr>
        <p:spPr>
          <a:xfrm>
            <a:off x="3428270" y="7473098"/>
            <a:ext cx="136278" cy="136278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69" name="Oval"/>
          <p:cNvSpPr/>
          <p:nvPr/>
        </p:nvSpPr>
        <p:spPr>
          <a:xfrm rot="18540000">
            <a:off x="7518971" y="6042554"/>
            <a:ext cx="866174" cy="373633"/>
          </a:xfrm>
          <a:prstGeom prst="ellipse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70" name="Oval"/>
          <p:cNvSpPr/>
          <p:nvPr/>
        </p:nvSpPr>
        <p:spPr>
          <a:xfrm rot="14760000">
            <a:off x="3299498" y="7433494"/>
            <a:ext cx="393823" cy="215488"/>
          </a:xfrm>
          <a:prstGeom prst="ellipse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Next - a variational autoencod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 - a variational autoencoder</a:t>
            </a:r>
          </a:p>
        </p:txBody>
      </p:sp>
      <p:sp>
        <p:nvSpPr>
          <p:cNvPr id="873" name="source: https://ijdykeman.github.io/ml/2016/12/21/cvae.html"/>
          <p:cNvSpPr txBox="1"/>
          <p:nvPr/>
        </p:nvSpPr>
        <p:spPr>
          <a:xfrm>
            <a:off x="338981" y="9189338"/>
            <a:ext cx="6761481" cy="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96FF"/>
                </a:solidFill>
              </a:defRPr>
            </a:lvl1pPr>
          </a:lstStyle>
          <a:p>
            <a:pPr/>
            <a:r>
              <a:t>source: https://ijdykeman.github.io/ml/2016/12/21/cvae.html</a:t>
            </a:r>
          </a:p>
        </p:txBody>
      </p:sp>
      <p:pic>
        <p:nvPicPr>
          <p:cNvPr id="874" name="kl_divergence_diagram.png" descr="kl_divergence_diagr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391" y="3401029"/>
            <a:ext cx="9461351" cy="3462198"/>
          </a:xfrm>
          <a:prstGeom prst="rect">
            <a:avLst/>
          </a:prstGeom>
          <a:ln w="12700">
            <a:miter lim="400000"/>
          </a:ln>
        </p:spPr>
      </p:pic>
      <p:sp>
        <p:nvSpPr>
          <p:cNvPr id="875" name="random draw…"/>
          <p:cNvSpPr txBox="1"/>
          <p:nvPr/>
        </p:nvSpPr>
        <p:spPr>
          <a:xfrm>
            <a:off x="5363717" y="7679825"/>
            <a:ext cx="4288597" cy="138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8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random draw</a:t>
            </a:r>
          </a:p>
          <a:p>
            <a:pPr>
              <a:defRPr sz="2800">
                <a:solidFill>
                  <a:srgbClr val="747474"/>
                </a:solidFill>
              </a:defRPr>
            </a:pPr>
            <a:r>
              <a:t>can’t produce particular numbers on command</a:t>
            </a:r>
          </a:p>
        </p:txBody>
      </p:sp>
      <p:pic>
        <p:nvPicPr>
          <p:cNvPr id="8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61909" y="5192351"/>
            <a:ext cx="2428413" cy="3873165"/>
          </a:xfrm>
          <a:prstGeom prst="rect">
            <a:avLst/>
          </a:prstGeom>
          <a:ln w="12700">
            <a:miter lim="400000"/>
          </a:ln>
        </p:spPr>
      </p:pic>
      <p:sp>
        <p:nvSpPr>
          <p:cNvPr id="877" name="?"/>
          <p:cNvSpPr txBox="1"/>
          <p:nvPr/>
        </p:nvSpPr>
        <p:spPr>
          <a:xfrm>
            <a:off x="10432948" y="7888367"/>
            <a:ext cx="988886" cy="96960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>
              <a:defRPr b="1" sz="5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878" name="Line"/>
          <p:cNvSpPr/>
          <p:nvPr/>
        </p:nvSpPr>
        <p:spPr>
          <a:xfrm flipH="1">
            <a:off x="9392684" y="5531344"/>
            <a:ext cx="234247" cy="232924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79" name="The loss function incorporates a KL-divergence term testing the Gaussianity of the total distribution in the latent space"/>
          <p:cNvSpPr txBox="1"/>
          <p:nvPr/>
        </p:nvSpPr>
        <p:spPr>
          <a:xfrm>
            <a:off x="7573516" y="2550533"/>
            <a:ext cx="4943970" cy="1818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747474"/>
                </a:solidFill>
              </a:defRPr>
            </a:lvl1pPr>
          </a:lstStyle>
          <a:p>
            <a:pPr/>
            <a:r>
              <a:t>The loss function incorporates a KL-divergence term testing the Gaussianity of the total distribution in the latent space </a:t>
            </a:r>
          </a:p>
        </p:txBody>
      </p:sp>
      <p:sp>
        <p:nvSpPr>
          <p:cNvPr id="880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Then - a conditional variational autoencod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Then - a conditional variational autoencoder</a:t>
            </a:r>
          </a:p>
        </p:txBody>
      </p:sp>
      <p:pic>
        <p:nvPicPr>
          <p:cNvPr id="883" name="cvae_diagram.pdf" descr="cvae_diagram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7360" y="2209929"/>
            <a:ext cx="10630080" cy="6868036"/>
          </a:xfrm>
          <a:prstGeom prst="rect">
            <a:avLst/>
          </a:prstGeom>
          <a:ln w="12700">
            <a:miter lim="400000"/>
          </a:ln>
        </p:spPr>
      </p:pic>
      <p:sp>
        <p:nvSpPr>
          <p:cNvPr id="884" name="source: https://ijdykeman.github.io/ml/2016/12/21/cvae.html"/>
          <p:cNvSpPr txBox="1"/>
          <p:nvPr/>
        </p:nvSpPr>
        <p:spPr>
          <a:xfrm>
            <a:off x="338981" y="9189338"/>
            <a:ext cx="6761481" cy="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96FF"/>
                </a:solidFill>
              </a:defRPr>
            </a:lvl1pPr>
          </a:lstStyle>
          <a:p>
            <a:pPr/>
            <a:r>
              <a:t>source: https://ijdykeman.github.io/ml/2016/12/21/cvae.html</a:t>
            </a:r>
          </a:p>
        </p:txBody>
      </p:sp>
      <p:sp>
        <p:nvSpPr>
          <p:cNvPr id="885" name="Within training, the true “label” is passed with the data"/>
          <p:cNvSpPr txBox="1"/>
          <p:nvPr/>
        </p:nvSpPr>
        <p:spPr>
          <a:xfrm>
            <a:off x="300389" y="6901275"/>
            <a:ext cx="3073868" cy="1818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747474"/>
                </a:solidFill>
              </a:defRPr>
            </a:lvl1pPr>
          </a:lstStyle>
          <a:p>
            <a:pPr/>
            <a:r>
              <a:t>Within training, the true “label” is passed with the data</a:t>
            </a:r>
          </a:p>
        </p:txBody>
      </p:sp>
      <p:sp>
        <p:nvSpPr>
          <p:cNvPr id="886" name="label"/>
          <p:cNvSpPr txBox="1"/>
          <p:nvPr/>
        </p:nvSpPr>
        <p:spPr>
          <a:xfrm>
            <a:off x="4827385" y="2209929"/>
            <a:ext cx="1085379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label</a:t>
            </a:r>
          </a:p>
        </p:txBody>
      </p:sp>
      <p:sp>
        <p:nvSpPr>
          <p:cNvPr id="887" name="label"/>
          <p:cNvSpPr txBox="1"/>
          <p:nvPr/>
        </p:nvSpPr>
        <p:spPr>
          <a:xfrm>
            <a:off x="10175275" y="2209929"/>
            <a:ext cx="1085380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label</a:t>
            </a:r>
          </a:p>
        </p:txBody>
      </p:sp>
      <p:sp>
        <p:nvSpPr>
          <p:cNvPr id="888" name="now you can ask for a random “7” or “4”, etc…"/>
          <p:cNvSpPr txBox="1"/>
          <p:nvPr/>
        </p:nvSpPr>
        <p:spPr>
          <a:xfrm>
            <a:off x="9181031" y="7556115"/>
            <a:ext cx="3073868" cy="138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747474"/>
                </a:solidFill>
              </a:defRPr>
            </a:lvl1pPr>
          </a:lstStyle>
          <a:p>
            <a:pPr/>
            <a:r>
              <a:t>now you can ask for a random “7” or “4”, etc…</a:t>
            </a:r>
          </a:p>
        </p:txBody>
      </p:sp>
      <p:sp>
        <p:nvSpPr>
          <p:cNvPr id="889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07439" y="1193006"/>
            <a:ext cx="12789922" cy="5208530"/>
          </a:xfrm>
          <a:prstGeom prst="rect">
            <a:avLst/>
          </a:prstGeom>
        </p:spPr>
      </p:pic>
      <p:sp>
        <p:nvSpPr>
          <p:cNvPr id="892" name="CVAEs for GW P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CVAEs for GW PE</a:t>
            </a:r>
          </a:p>
        </p:txBody>
      </p:sp>
      <p:sp>
        <p:nvSpPr>
          <p:cNvPr id="893" name="Acronym acronym acronym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Acronym acronym acronym</a:t>
            </a:r>
          </a:p>
        </p:txBody>
      </p:sp>
      <p:sp>
        <p:nvSpPr>
          <p:cNvPr id="894" name="Tonolini et al, arXiv:1904.06264"/>
          <p:cNvSpPr txBox="1"/>
          <p:nvPr/>
        </p:nvSpPr>
        <p:spPr>
          <a:xfrm>
            <a:off x="283825" y="9189210"/>
            <a:ext cx="352628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96FF"/>
                </a:solidFill>
              </a:defRPr>
            </a:pPr>
            <a:r>
              <a:t>Tonolini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arXiv:1904.06264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ome of the components of our sche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 of the components of our scheme</a:t>
            </a:r>
          </a:p>
        </p:txBody>
      </p:sp>
      <p:sp>
        <p:nvSpPr>
          <p:cNvPr id="897" name="The GW data…"/>
          <p:cNvSpPr txBox="1"/>
          <p:nvPr>
            <p:ph type="body" sz="half" idx="1"/>
          </p:nvPr>
        </p:nvSpPr>
        <p:spPr>
          <a:xfrm>
            <a:off x="571500" y="2222500"/>
            <a:ext cx="4601501" cy="6667500"/>
          </a:xfrm>
          <a:prstGeom prst="rect">
            <a:avLst/>
          </a:prstGeom>
        </p:spPr>
        <p:txBody>
          <a:bodyPr/>
          <a:lstStyle/>
          <a:p>
            <a:pPr marL="0" indent="0" algn="r" defTabSz="467359">
              <a:spcBef>
                <a:spcPts val="3300"/>
              </a:spcBef>
              <a:buSzTx/>
              <a:buFontTx/>
              <a:buNone/>
              <a:defRPr sz="2880"/>
            </a:pPr>
            <a:r>
              <a:t>The GW data</a:t>
            </a:r>
          </a:p>
          <a:p>
            <a:pPr marL="0" indent="0" algn="r" defTabSz="467359">
              <a:spcBef>
                <a:spcPts val="3300"/>
              </a:spcBef>
              <a:buSzTx/>
              <a:buFontTx/>
              <a:buNone/>
              <a:defRPr sz="2880"/>
            </a:pPr>
            <a:r>
              <a:t>The GW parameters</a:t>
            </a:r>
          </a:p>
          <a:p>
            <a:pPr marL="0" indent="0" algn="r" defTabSz="467359">
              <a:spcBef>
                <a:spcPts val="3300"/>
              </a:spcBef>
              <a:buSzTx/>
              <a:buFontTx/>
              <a:buNone/>
              <a:defRPr sz="2880"/>
            </a:pPr>
            <a:r>
              <a:t>The prior</a:t>
            </a:r>
          </a:p>
          <a:p>
            <a:pPr marL="0" indent="0" algn="r" defTabSz="467359">
              <a:spcBef>
                <a:spcPts val="3300"/>
              </a:spcBef>
              <a:buSzTx/>
              <a:buFontTx/>
              <a:buNone/>
              <a:defRPr sz="2880"/>
            </a:pPr>
            <a:r>
              <a:t>The likelihood</a:t>
            </a:r>
          </a:p>
          <a:p>
            <a:pPr marL="0" indent="0" algn="r" defTabSz="467359">
              <a:spcBef>
                <a:spcPts val="3300"/>
              </a:spcBef>
              <a:buSzTx/>
              <a:buFontTx/>
              <a:buNone/>
              <a:defRPr sz="2880"/>
            </a:pPr>
            <a:r>
              <a:t>The latent space parameters</a:t>
            </a:r>
          </a:p>
          <a:p>
            <a:pPr marL="0" indent="0" algn="r" defTabSz="467359">
              <a:spcBef>
                <a:spcPts val="3300"/>
              </a:spcBef>
              <a:buSzTx/>
              <a:buFontTx/>
              <a:buNone/>
              <a:defRPr sz="2880"/>
            </a:pPr>
            <a:r>
              <a:t>The posterior</a:t>
            </a:r>
          </a:p>
          <a:p>
            <a:pPr marL="0" indent="0" algn="r" defTabSz="467359">
              <a:spcBef>
                <a:spcPts val="3300"/>
              </a:spcBef>
              <a:buSzTx/>
              <a:buFontTx/>
              <a:buNone/>
              <a:defRPr sz="2880"/>
            </a:pPr>
            <a:r>
              <a:t>The recognition function </a:t>
            </a:r>
          </a:p>
          <a:p>
            <a:pPr marL="0" indent="0" algn="r" defTabSz="467359">
              <a:spcBef>
                <a:spcPts val="3300"/>
              </a:spcBef>
              <a:buSzTx/>
              <a:buFontTx/>
              <a:buNone/>
              <a:defRPr sz="2880"/>
            </a:pPr>
            <a:r>
              <a:t>The target distribution</a:t>
            </a:r>
          </a:p>
        </p:txBody>
      </p:sp>
      <p:pic>
        <p:nvPicPr>
          <p:cNvPr id="898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7392" y="2447329"/>
            <a:ext cx="2159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9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4692" y="3281759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64277" y="4027289"/>
            <a:ext cx="8255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1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79731" y="4840089"/>
            <a:ext cx="1193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2" name="latex-image-1.pdf" descr="latex-image-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79731" y="6628010"/>
            <a:ext cx="1193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3" name="latex-image-1.pdf" descr="latex-image-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06572" y="8175099"/>
            <a:ext cx="66167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4" name="latex-image-1.pdf" descr="latex-image-1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75300" y="7528321"/>
            <a:ext cx="1803400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5" name="latex-image-1.pdf" descr="latex-image-1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597392" y="5861050"/>
            <a:ext cx="2159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906" name="Gabbard et al, arXiv:1909.06296 (2019)"/>
          <p:cNvSpPr txBox="1"/>
          <p:nvPr/>
        </p:nvSpPr>
        <p:spPr>
          <a:xfrm>
            <a:off x="332797" y="9124949"/>
            <a:ext cx="4439667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96FF"/>
                </a:solidFill>
              </a:defRPr>
            </a:pPr>
            <a:r>
              <a:t>Gabbard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arXiv:1909.06296 (2019)</a:t>
            </a:r>
          </a:p>
        </p:txBody>
      </p:sp>
      <p:sp>
        <p:nvSpPr>
          <p:cNvPr id="907" name="we are going to use 3 neural networks to model each of these 3 functions"/>
          <p:cNvSpPr txBox="1"/>
          <p:nvPr/>
        </p:nvSpPr>
        <p:spPr>
          <a:xfrm>
            <a:off x="8395341" y="5959350"/>
            <a:ext cx="4122755" cy="138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747474"/>
                </a:solidFill>
              </a:defRPr>
            </a:lvl1pPr>
          </a:lstStyle>
          <a:p>
            <a:pPr/>
            <a:r>
              <a:t>we are going to use 3 neural networks to model each of these 3 functions</a:t>
            </a:r>
          </a:p>
        </p:txBody>
      </p:sp>
      <p:sp>
        <p:nvSpPr>
          <p:cNvPr id="908" name="Line"/>
          <p:cNvSpPr/>
          <p:nvPr/>
        </p:nvSpPr>
        <p:spPr>
          <a:xfrm>
            <a:off x="10855278" y="7705391"/>
            <a:ext cx="451370" cy="513522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09" name="Line"/>
          <p:cNvSpPr/>
          <p:nvPr/>
        </p:nvSpPr>
        <p:spPr>
          <a:xfrm flipH="1">
            <a:off x="9488653" y="7704321"/>
            <a:ext cx="218943" cy="511033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0" name="Line"/>
          <p:cNvSpPr/>
          <p:nvPr/>
        </p:nvSpPr>
        <p:spPr>
          <a:xfrm flipH="1">
            <a:off x="6237684" y="2556748"/>
            <a:ext cx="1372637" cy="1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1" name="we never have to evaluate this"/>
          <p:cNvSpPr txBox="1"/>
          <p:nvPr/>
        </p:nvSpPr>
        <p:spPr>
          <a:xfrm>
            <a:off x="8804858" y="3865559"/>
            <a:ext cx="3073869" cy="954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747474"/>
                </a:solidFill>
              </a:defRPr>
            </a:lvl1pPr>
          </a:lstStyle>
          <a:p>
            <a:pPr/>
            <a:r>
              <a:t>we never have to evaluate this</a:t>
            </a:r>
          </a:p>
        </p:txBody>
      </p:sp>
      <p:sp>
        <p:nvSpPr>
          <p:cNvPr id="912" name="we generate lots of these"/>
          <p:cNvSpPr txBox="1"/>
          <p:nvPr/>
        </p:nvSpPr>
        <p:spPr>
          <a:xfrm>
            <a:off x="7610989" y="2203568"/>
            <a:ext cx="4329902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747474"/>
                </a:solidFill>
              </a:defRPr>
            </a:lvl1pPr>
          </a:lstStyle>
          <a:p>
            <a:pPr/>
            <a:r>
              <a:t>we generate lots of these</a:t>
            </a:r>
          </a:p>
        </p:txBody>
      </p:sp>
      <p:sp>
        <p:nvSpPr>
          <p:cNvPr id="913" name="from this"/>
          <p:cNvSpPr txBox="1"/>
          <p:nvPr/>
        </p:nvSpPr>
        <p:spPr>
          <a:xfrm>
            <a:off x="7547489" y="3049617"/>
            <a:ext cx="4329902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747474"/>
                </a:solidFill>
              </a:defRPr>
            </a:lvl1pPr>
          </a:lstStyle>
          <a:p>
            <a:pPr/>
            <a:r>
              <a:t>from this</a:t>
            </a:r>
          </a:p>
        </p:txBody>
      </p:sp>
      <p:sp>
        <p:nvSpPr>
          <p:cNvPr id="914" name="Line"/>
          <p:cNvSpPr/>
          <p:nvPr/>
        </p:nvSpPr>
        <p:spPr>
          <a:xfrm flipH="1">
            <a:off x="6100730" y="2683748"/>
            <a:ext cx="1636590" cy="643606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5" name="Line"/>
          <p:cNvSpPr/>
          <p:nvPr/>
        </p:nvSpPr>
        <p:spPr>
          <a:xfrm flipH="1">
            <a:off x="6616629" y="3413347"/>
            <a:ext cx="2216347" cy="770139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6" name="Line"/>
          <p:cNvSpPr/>
          <p:nvPr/>
        </p:nvSpPr>
        <p:spPr>
          <a:xfrm flipH="1">
            <a:off x="6957061" y="4456765"/>
            <a:ext cx="2088812" cy="592398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7" name="Line"/>
          <p:cNvSpPr/>
          <p:nvPr/>
        </p:nvSpPr>
        <p:spPr>
          <a:xfrm flipH="1">
            <a:off x="7614844" y="7000670"/>
            <a:ext cx="761554" cy="761554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8" name="we want this"/>
          <p:cNvSpPr txBox="1"/>
          <p:nvPr/>
        </p:nvSpPr>
        <p:spPr>
          <a:xfrm>
            <a:off x="7547489" y="5113301"/>
            <a:ext cx="4329902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747474"/>
                </a:solidFill>
              </a:defRPr>
            </a:lvl1pPr>
          </a:lstStyle>
          <a:p>
            <a:pPr/>
            <a:r>
              <a:t>we want this</a:t>
            </a:r>
          </a:p>
        </p:txBody>
      </p:sp>
      <p:sp>
        <p:nvSpPr>
          <p:cNvPr id="919" name="Line"/>
          <p:cNvSpPr/>
          <p:nvPr/>
        </p:nvSpPr>
        <p:spPr>
          <a:xfrm flipH="1">
            <a:off x="6957062" y="5625467"/>
            <a:ext cx="1528319" cy="1158513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0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606" t="0" r="606" b="0"/>
          <a:stretch>
            <a:fillRect/>
          </a:stretch>
        </p:blipFill>
        <p:spPr>
          <a:xfrm>
            <a:off x="6782395" y="419893"/>
            <a:ext cx="5942435" cy="8913652"/>
          </a:xfrm>
          <a:prstGeom prst="rect">
            <a:avLst/>
          </a:prstGeom>
        </p:spPr>
      </p:pic>
      <p:sp>
        <p:nvSpPr>
          <p:cNvPr id="923" name="The sche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scheme</a:t>
            </a:r>
          </a:p>
        </p:txBody>
      </p:sp>
      <p:sp>
        <p:nvSpPr>
          <p:cNvPr id="924" name="We start by defining our cost/loss function (the cross entropy) a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We start by defining our cost/loss function (the cross entropy) as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t>after a bunch of mathematics we arrive at</a:t>
            </a:r>
          </a:p>
        </p:txBody>
      </p:sp>
      <p:sp>
        <p:nvSpPr>
          <p:cNvPr id="925" name="Gabbard et al, arXiv:1909.06296 (2019)"/>
          <p:cNvSpPr txBox="1"/>
          <p:nvPr/>
        </p:nvSpPr>
        <p:spPr>
          <a:xfrm>
            <a:off x="332797" y="9124949"/>
            <a:ext cx="4439667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96FF"/>
                </a:solidFill>
              </a:defRPr>
            </a:pPr>
            <a:r>
              <a:t>Gabbard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arXiv:1909.06296 (2019)</a:t>
            </a:r>
          </a:p>
        </p:txBody>
      </p:sp>
      <p:pic>
        <p:nvPicPr>
          <p:cNvPr id="9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183" y="3862351"/>
            <a:ext cx="5489585" cy="10780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9" name="Group"/>
          <p:cNvGrpSpPr/>
          <p:nvPr/>
        </p:nvGrpSpPr>
        <p:grpSpPr>
          <a:xfrm>
            <a:off x="668213" y="6552827"/>
            <a:ext cx="5885640" cy="2201088"/>
            <a:chOff x="0" y="0"/>
            <a:chExt cx="5885639" cy="2201086"/>
          </a:xfrm>
        </p:grpSpPr>
        <p:pic>
          <p:nvPicPr>
            <p:cNvPr id="92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27423" b="39772"/>
            <a:stretch>
              <a:fillRect/>
            </a:stretch>
          </p:blipFill>
          <p:spPr>
            <a:xfrm>
              <a:off x="0" y="0"/>
              <a:ext cx="5248589" cy="1259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8502" t="53786" r="0" b="0"/>
            <a:stretch>
              <a:fillRect/>
            </a:stretch>
          </p:blipFill>
          <p:spPr>
            <a:xfrm>
              <a:off x="715036" y="1234744"/>
              <a:ext cx="5170604" cy="966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0" name="Line"/>
          <p:cNvSpPr/>
          <p:nvPr/>
        </p:nvSpPr>
        <p:spPr>
          <a:xfrm>
            <a:off x="5954790" y="7517491"/>
            <a:ext cx="1095220" cy="1"/>
          </a:xfrm>
          <a:prstGeom prst="line">
            <a:avLst/>
          </a:prstGeom>
          <a:ln w="152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31" name="Slide Number"/>
          <p:cNvSpPr txBox="1"/>
          <p:nvPr>
            <p:ph type="sldNum" sz="quarter" idx="4294967295"/>
          </p:nvPr>
        </p:nvSpPr>
        <p:spPr>
          <a:xfrm>
            <a:off x="510743" y="9199778"/>
            <a:ext cx="312014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  <p:sp>
        <p:nvSpPr>
          <p:cNvPr id="932" name="E2"/>
          <p:cNvSpPr txBox="1"/>
          <p:nvPr/>
        </p:nvSpPr>
        <p:spPr>
          <a:xfrm>
            <a:off x="3163987" y="8456042"/>
            <a:ext cx="54597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433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E</a:t>
            </a:r>
            <a:r>
              <a:rPr baseline="-5999"/>
              <a:t>2</a:t>
            </a:r>
          </a:p>
        </p:txBody>
      </p:sp>
      <p:sp>
        <p:nvSpPr>
          <p:cNvPr id="933" name="E1"/>
          <p:cNvSpPr txBox="1"/>
          <p:nvPr/>
        </p:nvSpPr>
        <p:spPr>
          <a:xfrm>
            <a:off x="4973191" y="8456042"/>
            <a:ext cx="54597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433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E</a:t>
            </a:r>
            <a:r>
              <a:rPr baseline="-5999"/>
              <a:t>1</a:t>
            </a:r>
          </a:p>
        </p:txBody>
      </p:sp>
      <p:sp>
        <p:nvSpPr>
          <p:cNvPr id="934" name="D"/>
          <p:cNvSpPr txBox="1"/>
          <p:nvPr/>
        </p:nvSpPr>
        <p:spPr>
          <a:xfrm>
            <a:off x="4401687" y="6283005"/>
            <a:ext cx="44447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Reproducing posteri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Reproducing posteriors</a:t>
            </a:r>
          </a:p>
        </p:txBody>
      </p:sp>
      <p:pic>
        <p:nvPicPr>
          <p:cNvPr id="9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6354" y="2020571"/>
            <a:ext cx="7552092" cy="7385414"/>
          </a:xfrm>
          <a:prstGeom prst="rect">
            <a:avLst/>
          </a:prstGeom>
          <a:ln w="12700">
            <a:miter lim="400000"/>
          </a:ln>
        </p:spPr>
      </p:pic>
      <p:sp>
        <p:nvSpPr>
          <p:cNvPr id="938" name="Gabbard et al, arXiv:1909.06296 (2019)"/>
          <p:cNvSpPr txBox="1"/>
          <p:nvPr/>
        </p:nvSpPr>
        <p:spPr>
          <a:xfrm>
            <a:off x="8250801" y="120355"/>
            <a:ext cx="4439667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96FF"/>
                </a:solidFill>
              </a:defRPr>
            </a:pPr>
            <a:r>
              <a:t>Gabbard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arXiv:1909.06296 (2019)</a:t>
            </a:r>
          </a:p>
        </p:txBody>
      </p:sp>
      <p:sp>
        <p:nvSpPr>
          <p:cNvPr id="939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40" name="red = CVAE…"/>
          <p:cNvSpPr txBox="1"/>
          <p:nvPr/>
        </p:nvSpPr>
        <p:spPr>
          <a:xfrm>
            <a:off x="10296770" y="7059513"/>
            <a:ext cx="2261206" cy="954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800">
                <a:solidFill>
                  <a:srgbClr val="747474"/>
                </a:solidFill>
              </a:defRPr>
            </a:pPr>
            <a:r>
              <a:t>red = CVAE</a:t>
            </a:r>
          </a:p>
          <a:p>
            <a:pPr>
              <a:defRPr sz="2800">
                <a:solidFill>
                  <a:srgbClr val="747474"/>
                </a:solidFill>
              </a:defRPr>
            </a:pPr>
            <a:r>
              <a:t>blue = Bilby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The spe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speed</a:t>
            </a:r>
          </a:p>
        </p:txBody>
      </p:sp>
      <p:pic>
        <p:nvPicPr>
          <p:cNvPr id="9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9542" y="2209928"/>
            <a:ext cx="8085716" cy="7182585"/>
          </a:xfrm>
          <a:prstGeom prst="rect">
            <a:avLst/>
          </a:prstGeom>
          <a:ln w="12700">
            <a:miter lim="400000"/>
          </a:ln>
        </p:spPr>
      </p:pic>
      <p:sp>
        <p:nvSpPr>
          <p:cNvPr id="944" name="Gabbard et al, arXiv:1909.06296 (2019)"/>
          <p:cNvSpPr txBox="1"/>
          <p:nvPr/>
        </p:nvSpPr>
        <p:spPr>
          <a:xfrm>
            <a:off x="8149201" y="9095021"/>
            <a:ext cx="4439667" cy="399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96FF"/>
                </a:solidFill>
              </a:defRPr>
            </a:pPr>
            <a:r>
              <a:t>Gabbard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arXiv:1909.06296 (2019)</a:t>
            </a:r>
          </a:p>
        </p:txBody>
      </p:sp>
      <p:sp>
        <p:nvSpPr>
          <p:cNvPr id="945" name="Rectangle"/>
          <p:cNvSpPr/>
          <p:nvPr/>
        </p:nvSpPr>
        <p:spPr>
          <a:xfrm>
            <a:off x="7418182" y="3926865"/>
            <a:ext cx="1778580" cy="1452041"/>
          </a:xfrm>
          <a:prstGeom prst="rect">
            <a:avLst/>
          </a:prstGeom>
          <a:ln w="1016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46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Why use Machine Learning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use Machine Learning?</a:t>
            </a:r>
          </a:p>
        </p:txBody>
      </p:sp>
      <p:sp>
        <p:nvSpPr>
          <p:cNvPr id="209" name="Spee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0039" indent="-320039" defTabSz="408940">
              <a:spcBef>
                <a:spcPts val="2900"/>
              </a:spcBef>
              <a:defRPr sz="2520"/>
            </a:pPr>
            <a:r>
              <a:t>Speed </a:t>
            </a:r>
          </a:p>
          <a:p>
            <a:pPr lvl="1" marL="640079" indent="-320039" defTabSz="408940">
              <a:spcBef>
                <a:spcPts val="2900"/>
              </a:spcBef>
              <a:defRPr sz="2520"/>
            </a:pPr>
            <a:r>
              <a:t>Front loading the cost - leads to rapid realtime analysis</a:t>
            </a:r>
          </a:p>
          <a:p>
            <a:pPr lvl="1" marL="640079" indent="-320039" defTabSz="408940">
              <a:spcBef>
                <a:spcPts val="2900"/>
              </a:spcBef>
              <a:defRPr sz="2520"/>
            </a:pPr>
            <a:r>
              <a:t>Simply saves CPU cycles and therefore cold hard cash</a:t>
            </a:r>
          </a:p>
          <a:p>
            <a:pPr lvl="1" marL="640079" indent="-320039" defTabSz="408940">
              <a:spcBef>
                <a:spcPts val="2900"/>
              </a:spcBef>
              <a:defRPr sz="2520"/>
            </a:pPr>
            <a:r>
              <a:t>Allows us to keep up with the detections</a:t>
            </a:r>
          </a:p>
          <a:p>
            <a:pPr marL="320039" indent="-320039" defTabSz="408940">
              <a:spcBef>
                <a:spcPts val="2900"/>
              </a:spcBef>
              <a:defRPr sz="2520"/>
            </a:pPr>
            <a:r>
              <a:t>It’s just better (maybe)</a:t>
            </a:r>
          </a:p>
          <a:p>
            <a:pPr lvl="1" marL="640079" indent="-320039" defTabSz="408940">
              <a:spcBef>
                <a:spcPts val="2900"/>
              </a:spcBef>
              <a:defRPr sz="2520"/>
            </a:pPr>
            <a:r>
              <a:t>Existing techniques are (near) optimal when you know your model (signal and noise)</a:t>
            </a:r>
          </a:p>
          <a:p>
            <a:pPr lvl="1" marL="640079" indent="-320039" defTabSz="408940">
              <a:spcBef>
                <a:spcPts val="2900"/>
              </a:spcBef>
              <a:defRPr sz="2520"/>
            </a:pPr>
            <a:r>
              <a:t>ML has the potential to learn what we have approximated or incorrectly assumed. </a:t>
            </a:r>
          </a:p>
          <a:p>
            <a:pPr lvl="1" marL="640079" indent="-320039" defTabSz="408940">
              <a:spcBef>
                <a:spcPts val="2900"/>
              </a:spcBef>
              <a:defRPr sz="2520"/>
            </a:pPr>
            <a:r>
              <a:t>If faster then computationally limited searches - can be made more sensitive</a:t>
            </a:r>
          </a:p>
        </p:txBody>
      </p:sp>
      <p:sp>
        <p:nvSpPr>
          <p:cNvPr id="210" name="Slide Number"/>
          <p:cNvSpPr txBox="1"/>
          <p:nvPr>
            <p:ph type="sldNum" sz="quarter" idx="4294967295"/>
          </p:nvPr>
        </p:nvSpPr>
        <p:spPr>
          <a:xfrm>
            <a:off x="12367056" y="9199778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Valid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Validation</a:t>
            </a:r>
          </a:p>
        </p:txBody>
      </p:sp>
      <p:grpSp>
        <p:nvGrpSpPr>
          <p:cNvPr id="951" name="Group"/>
          <p:cNvGrpSpPr/>
          <p:nvPr/>
        </p:nvGrpSpPr>
        <p:grpSpPr>
          <a:xfrm>
            <a:off x="628413" y="2834399"/>
            <a:ext cx="11747974" cy="5456402"/>
            <a:chOff x="0" y="0"/>
            <a:chExt cx="11747972" cy="5456401"/>
          </a:xfrm>
        </p:grpSpPr>
        <p:pic>
          <p:nvPicPr>
            <p:cNvPr id="94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5052"/>
              <a:ext cx="5745582" cy="5446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021188" y="0"/>
              <a:ext cx="5726785" cy="5456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52" name="Gabbard et al, arXiv:1909.06296 (2019)"/>
          <p:cNvSpPr txBox="1"/>
          <p:nvPr/>
        </p:nvSpPr>
        <p:spPr>
          <a:xfrm>
            <a:off x="8301601" y="9150220"/>
            <a:ext cx="4439667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96FF"/>
                </a:solidFill>
              </a:defRPr>
            </a:pPr>
            <a:r>
              <a:t>Gabbard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arXiv:1909.06296 (2019)</a:t>
            </a:r>
          </a:p>
        </p:txBody>
      </p:sp>
      <p:sp>
        <p:nvSpPr>
          <p:cNvPr id="953" name="p-p plot"/>
          <p:cNvSpPr txBox="1"/>
          <p:nvPr/>
        </p:nvSpPr>
        <p:spPr>
          <a:xfrm>
            <a:off x="1522122" y="2442155"/>
            <a:ext cx="4329901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747474"/>
                </a:solidFill>
              </a:defRPr>
            </a:lvl1pPr>
          </a:lstStyle>
          <a:p>
            <a:pPr/>
            <a:r>
              <a:t>p-p plot</a:t>
            </a:r>
          </a:p>
        </p:txBody>
      </p:sp>
      <p:sp>
        <p:nvSpPr>
          <p:cNvPr id="954" name="KL-divergence distributions"/>
          <p:cNvSpPr txBox="1"/>
          <p:nvPr/>
        </p:nvSpPr>
        <p:spPr>
          <a:xfrm>
            <a:off x="7625236" y="2442155"/>
            <a:ext cx="4329901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747474"/>
                </a:solidFill>
              </a:defRPr>
            </a:lvl1pPr>
          </a:lstStyle>
          <a:p>
            <a:pPr/>
            <a:r>
              <a:t>KL-divergence distributions</a:t>
            </a:r>
          </a:p>
        </p:txBody>
      </p:sp>
      <p:sp>
        <p:nvSpPr>
          <p:cNvPr id="955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953" t="0" r="10953" b="0"/>
          <a:stretch>
            <a:fillRect/>
          </a:stretch>
        </p:blipFill>
        <p:spPr>
          <a:xfrm>
            <a:off x="0" y="0"/>
            <a:ext cx="13004800" cy="7594600"/>
          </a:xfrm>
          <a:prstGeom prst="rect">
            <a:avLst/>
          </a:prstGeom>
        </p:spPr>
      </p:pic>
      <p:sp>
        <p:nvSpPr>
          <p:cNvPr id="958" name="Conclus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Conclusions</a:t>
            </a:r>
          </a:p>
        </p:txBody>
      </p:sp>
      <p:sp>
        <p:nvSpPr>
          <p:cNvPr id="959" name="The take home messag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/>
            <a:r>
              <a:t>The take home message</a:t>
            </a:r>
          </a:p>
        </p:txBody>
      </p:sp>
      <p:sp>
        <p:nvSpPr>
          <p:cNvPr id="960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438" t="0" r="51808" b="0"/>
          <a:stretch>
            <a:fillRect/>
          </a:stretch>
        </p:blipFill>
        <p:spPr>
          <a:xfrm>
            <a:off x="6502400" y="0"/>
            <a:ext cx="6502400" cy="9753601"/>
          </a:xfrm>
          <a:prstGeom prst="rect">
            <a:avLst/>
          </a:prstGeom>
        </p:spPr>
      </p:pic>
      <p:sp>
        <p:nvSpPr>
          <p:cNvPr id="963" name="Variational Inference - Future wo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Variational Inference - Future work</a:t>
            </a:r>
          </a:p>
        </p:txBody>
      </p:sp>
      <p:sp>
        <p:nvSpPr>
          <p:cNvPr id="964" name="We’ve shown (and so have another group) [Chua &amp; Valisneri, arXiv:1909.05966 (2019)] that variational inference is a powerful tool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20294" indent="-320294" defTabSz="566674">
              <a:spcBef>
                <a:spcPts val="2900"/>
              </a:spcBef>
              <a:defRPr sz="2522">
                <a:latin typeface="+mn-lt"/>
                <a:ea typeface="+mn-ea"/>
                <a:cs typeface="+mn-cs"/>
                <a:sym typeface="Helvetica Neue Light"/>
              </a:defRPr>
            </a:pPr>
            <a:r>
              <a:t>We’ve shown (and so have another group) </a:t>
            </a:r>
            <a:r>
              <a:rPr sz="2134">
                <a:solidFill>
                  <a:srgbClr val="0096FF"/>
                </a:solidFill>
              </a:rPr>
              <a:t>[Chua &amp; Valisneri, arXiv:1909.05966 (2019)]</a:t>
            </a:r>
            <a:r>
              <a:t> that variational inference is a powerful tool.</a:t>
            </a:r>
          </a:p>
          <a:p>
            <a:pPr marL="320294" indent="-320294" defTabSz="566674">
              <a:spcBef>
                <a:spcPts val="2900"/>
              </a:spcBef>
              <a:defRPr sz="2522">
                <a:latin typeface="+mn-lt"/>
                <a:ea typeface="+mn-ea"/>
                <a:cs typeface="+mn-cs"/>
                <a:sym typeface="Helvetica Neue Light"/>
              </a:defRPr>
            </a:pPr>
            <a:r>
              <a:t>Extending this to more realistic cases is the next step.</a:t>
            </a:r>
          </a:p>
          <a:p>
            <a:pPr marL="320294" indent="-320294" defTabSz="566674">
              <a:spcBef>
                <a:spcPts val="2900"/>
              </a:spcBef>
              <a:defRPr sz="2522">
                <a:latin typeface="+mn-lt"/>
                <a:ea typeface="+mn-ea"/>
                <a:cs typeface="+mn-cs"/>
                <a:sym typeface="Helvetica Neue Light"/>
              </a:defRPr>
            </a:pPr>
            <a:r>
              <a:t>The ultimate aim is to have this working on CBC signals containing matter.</a:t>
            </a:r>
          </a:p>
          <a:p>
            <a:pPr marL="320294" indent="-320294" defTabSz="566674">
              <a:spcBef>
                <a:spcPts val="2900"/>
              </a:spcBef>
              <a:defRPr sz="2522">
                <a:latin typeface="+mn-lt"/>
                <a:ea typeface="+mn-ea"/>
                <a:cs typeface="+mn-cs"/>
                <a:sym typeface="Helvetica Neue Light"/>
              </a:defRPr>
            </a:pPr>
            <a:r>
              <a:t>Our pipeline is called VItamin and is available to play with here </a:t>
            </a:r>
          </a:p>
          <a:p>
            <a:pPr marL="0" indent="0" defTabSz="566674">
              <a:spcBef>
                <a:spcPts val="2900"/>
              </a:spcBef>
              <a:buSzTx/>
              <a:buFontTx/>
              <a:buNone/>
              <a:defRPr sz="2425">
                <a:latin typeface="+mn-lt"/>
                <a:ea typeface="+mn-ea"/>
                <a:cs typeface="+mn-cs"/>
                <a:sym typeface="Helvetica Neue Light"/>
              </a:defRPr>
            </a:pPr>
            <a:r>
              <a:rPr>
                <a:solidFill>
                  <a:srgbClr val="0096FF"/>
                </a:solidFill>
              </a:rPr>
              <a:t>https://github.com/hagabbar/VItamin</a:t>
            </a:r>
          </a:p>
        </p:txBody>
      </p:sp>
      <p:sp>
        <p:nvSpPr>
          <p:cNvPr id="965" name="Slide Number"/>
          <p:cNvSpPr txBox="1"/>
          <p:nvPr>
            <p:ph type="sldNum" sz="quarter" idx="4294967295"/>
          </p:nvPr>
        </p:nvSpPr>
        <p:spPr>
          <a:xfrm>
            <a:off x="510743" y="9199778"/>
            <a:ext cx="312014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968" name="We covered some existing machine learning applications in GW data analysis…"/>
          <p:cNvSpPr txBox="1"/>
          <p:nvPr>
            <p:ph type="body" sz="half" idx="1"/>
          </p:nvPr>
        </p:nvSpPr>
        <p:spPr>
          <a:xfrm>
            <a:off x="571500" y="2222500"/>
            <a:ext cx="4591504" cy="7067366"/>
          </a:xfrm>
          <a:prstGeom prst="rect">
            <a:avLst/>
          </a:prstGeom>
        </p:spPr>
        <p:txBody>
          <a:bodyPr/>
          <a:lstStyle/>
          <a:p>
            <a:pPr marL="326897" indent="-326897" defTabSz="578358">
              <a:spcBef>
                <a:spcPts val="2900"/>
              </a:spcBef>
              <a:defRPr sz="2574">
                <a:latin typeface="+mn-lt"/>
                <a:ea typeface="+mn-ea"/>
                <a:cs typeface="+mn-cs"/>
                <a:sym typeface="Helvetica Neue Light"/>
              </a:defRPr>
            </a:pPr>
            <a:r>
              <a:t>We covered some existing machine learning applications in GW data analysis</a:t>
            </a:r>
          </a:p>
          <a:p>
            <a:pPr marL="326897" indent="-326897" defTabSz="578358">
              <a:spcBef>
                <a:spcPts val="2900"/>
              </a:spcBef>
              <a:defRPr sz="2574">
                <a:latin typeface="+mn-lt"/>
                <a:ea typeface="+mn-ea"/>
                <a:cs typeface="+mn-cs"/>
                <a:sym typeface="Helvetica Neue Light"/>
              </a:defRPr>
            </a:pPr>
            <a:r>
              <a:t>We then covered some ML basics</a:t>
            </a:r>
          </a:p>
          <a:p>
            <a:pPr marL="326897" indent="-326897" defTabSz="578358">
              <a:spcBef>
                <a:spcPts val="2900"/>
              </a:spcBef>
              <a:defRPr sz="2574">
                <a:latin typeface="+mn-lt"/>
                <a:ea typeface="+mn-ea"/>
                <a:cs typeface="+mn-cs"/>
                <a:sym typeface="Helvetica Neue Light"/>
              </a:defRPr>
            </a:pPr>
            <a:r>
              <a:t>We discussed ML for CBC searches</a:t>
            </a:r>
          </a:p>
          <a:p>
            <a:pPr marL="326897" indent="-326897" defTabSz="578358">
              <a:spcBef>
                <a:spcPts val="2900"/>
              </a:spcBef>
              <a:defRPr sz="2574">
                <a:latin typeface="+mn-lt"/>
                <a:ea typeface="+mn-ea"/>
                <a:cs typeface="+mn-cs"/>
                <a:sym typeface="Helvetica Neue Light"/>
              </a:defRPr>
            </a:pPr>
            <a:r>
              <a:t>We covered variational autoencoders</a:t>
            </a:r>
          </a:p>
          <a:p>
            <a:pPr marL="326897" indent="-326897" defTabSz="578358">
              <a:spcBef>
                <a:spcPts val="2900"/>
              </a:spcBef>
              <a:defRPr sz="2574">
                <a:latin typeface="+mn-lt"/>
                <a:ea typeface="+mn-ea"/>
                <a:cs typeface="+mn-cs"/>
                <a:sym typeface="Helvetica Neue Light"/>
              </a:defRPr>
            </a:pPr>
            <a:r>
              <a:t>We finished off with variational inference for Bayesian parameter estimation.</a:t>
            </a:r>
          </a:p>
        </p:txBody>
      </p:sp>
      <p:pic>
        <p:nvPicPr>
          <p:cNvPr id="96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211" r="0" b="5211"/>
          <a:stretch>
            <a:fillRect/>
          </a:stretch>
        </p:blipFill>
        <p:spPr>
          <a:xfrm>
            <a:off x="8049576" y="6691606"/>
            <a:ext cx="2494257" cy="3070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9295" y="6697017"/>
            <a:ext cx="2494257" cy="3059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1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0" b="11143"/>
          <a:stretch>
            <a:fillRect/>
          </a:stretch>
        </p:blipFill>
        <p:spPr>
          <a:xfrm>
            <a:off x="8049576" y="391107"/>
            <a:ext cx="2494257" cy="3064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7673" t="5994" r="7673" b="0"/>
          <a:stretch>
            <a:fillRect/>
          </a:stretch>
        </p:blipFill>
        <p:spPr>
          <a:xfrm>
            <a:off x="10542351" y="3460101"/>
            <a:ext cx="2492421" cy="3422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0" t="0" r="0" b="18664"/>
          <a:stretch>
            <a:fillRect/>
          </a:stretch>
        </p:blipFill>
        <p:spPr>
          <a:xfrm>
            <a:off x="5549272" y="3641174"/>
            <a:ext cx="2494257" cy="3060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4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8130" t="0" r="8130" b="10238"/>
          <a:stretch>
            <a:fillRect/>
          </a:stretch>
        </p:blipFill>
        <p:spPr>
          <a:xfrm>
            <a:off x="10541485" y="6698970"/>
            <a:ext cx="2494256" cy="3055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IMG_0103.png" descr="IMG_0103.png"/>
          <p:cNvPicPr>
            <a:picLocks noChangeAspect="1"/>
          </p:cNvPicPr>
          <p:nvPr/>
        </p:nvPicPr>
        <p:blipFill>
          <a:blip r:embed="rId8">
            <a:extLst/>
          </a:blip>
          <a:srcRect l="0" t="14125" r="55997" b="4423"/>
          <a:stretch>
            <a:fillRect/>
          </a:stretch>
        </p:blipFill>
        <p:spPr>
          <a:xfrm>
            <a:off x="10541485" y="-8531"/>
            <a:ext cx="2494257" cy="3469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6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l="0" t="28499" r="0" b="25999"/>
          <a:stretch>
            <a:fillRect/>
          </a:stretch>
        </p:blipFill>
        <p:spPr>
          <a:xfrm>
            <a:off x="8274605" y="4706288"/>
            <a:ext cx="2044471" cy="930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7" name="Image" descr="Image"/>
          <p:cNvPicPr>
            <a:picLocks noChangeAspect="1"/>
          </p:cNvPicPr>
          <p:nvPr/>
        </p:nvPicPr>
        <p:blipFill>
          <a:blip r:embed="rId10">
            <a:extLst/>
          </a:blip>
          <a:srcRect l="34118" t="17570" r="28740" b="30967"/>
          <a:stretch>
            <a:fillRect/>
          </a:stretch>
        </p:blipFill>
        <p:spPr>
          <a:xfrm>
            <a:off x="5549272" y="-1600"/>
            <a:ext cx="2494257" cy="345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Slide Number"/>
          <p:cNvSpPr txBox="1"/>
          <p:nvPr>
            <p:ph type="sldNum" sz="quarter" idx="4294967295"/>
          </p:nvPr>
        </p:nvSpPr>
        <p:spPr>
          <a:xfrm>
            <a:off x="510743" y="9199778"/>
            <a:ext cx="312014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  <p:pic>
        <p:nvPicPr>
          <p:cNvPr id="979" name="Image" descr="Image"/>
          <p:cNvPicPr>
            <a:picLocks noChangeAspect="1"/>
          </p:cNvPicPr>
          <p:nvPr/>
        </p:nvPicPr>
        <p:blipFill>
          <a:blip r:embed="rId11">
            <a:extLst/>
          </a:blip>
          <a:srcRect l="22670" t="0" r="0" b="0"/>
          <a:stretch>
            <a:fillRect/>
          </a:stretch>
        </p:blipFill>
        <p:spPr>
          <a:xfrm>
            <a:off x="8035234" y="3442298"/>
            <a:ext cx="2523100" cy="3262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9640" t="18092" r="17156" b="47632"/>
          <a:stretch>
            <a:fillRect/>
          </a:stretch>
        </p:blipFill>
        <p:spPr>
          <a:xfrm>
            <a:off x="-79394" y="-73097"/>
            <a:ext cx="13163588" cy="7659020"/>
          </a:xfrm>
          <a:prstGeom prst="rect">
            <a:avLst/>
          </a:prstGeom>
        </p:spPr>
      </p:pic>
      <p:sp>
        <p:nvSpPr>
          <p:cNvPr id="213" name="Detector Characterisation"/>
          <p:cNvSpPr txBox="1"/>
          <p:nvPr>
            <p:ph type="title"/>
          </p:nvPr>
        </p:nvSpPr>
        <p:spPr>
          <a:xfrm>
            <a:off x="736231" y="7785100"/>
            <a:ext cx="6464669" cy="1701800"/>
          </a:xfrm>
          <a:prstGeom prst="rect">
            <a:avLst/>
          </a:prstGeom>
        </p:spPr>
        <p:txBody>
          <a:bodyPr/>
          <a:lstStyle/>
          <a:p>
            <a:pPr/>
            <a:r>
              <a:t>Detector Characterisation</a:t>
            </a:r>
          </a:p>
        </p:txBody>
      </p:sp>
      <p:sp>
        <p:nvSpPr>
          <p:cNvPr id="214" name="The fly in the ointmen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/>
            <a:r>
              <a:t>The fly in the ointment</a:t>
            </a:r>
          </a:p>
        </p:txBody>
      </p:sp>
      <p:sp>
        <p:nvSpPr>
          <p:cNvPr id="215" name="Slide Number"/>
          <p:cNvSpPr txBox="1"/>
          <p:nvPr>
            <p:ph type="sldNum" sz="quarter" idx="4294967295"/>
          </p:nvPr>
        </p:nvSpPr>
        <p:spPr>
          <a:xfrm>
            <a:off x="12367056" y="9199778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Detector characterisation machine lear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Detector characterisation machine learning</a:t>
            </a:r>
          </a:p>
        </p:txBody>
      </p:sp>
      <p:sp>
        <p:nvSpPr>
          <p:cNvPr id="218" name="Existing challenges and signal characteristic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69747" indent="-269747" defTabSz="344677">
              <a:spcBef>
                <a:spcPts val="2400"/>
              </a:spcBef>
              <a:defRPr sz="2124"/>
            </a:pPr>
            <a:r>
              <a:t>Existing challenges and signal characteristics</a:t>
            </a:r>
          </a:p>
          <a:p>
            <a:pPr lvl="1" marL="539495" indent="-269747" defTabSz="344677">
              <a:spcBef>
                <a:spcPts val="2400"/>
              </a:spcBef>
              <a:defRPr sz="2124"/>
            </a:pPr>
            <a:r>
              <a:t>Unknown signal space with narrow and broad band signals</a:t>
            </a:r>
          </a:p>
          <a:p>
            <a:pPr lvl="1" marL="539495" indent="-269747" defTabSz="344677">
              <a:spcBef>
                <a:spcPts val="2400"/>
              </a:spcBef>
              <a:defRPr sz="2124"/>
            </a:pPr>
            <a:r>
              <a:t>Amplitudes could range from weak to very loud</a:t>
            </a:r>
          </a:p>
          <a:p>
            <a:pPr lvl="1" marL="539495" indent="-269747" defTabSz="344677">
              <a:spcBef>
                <a:spcPts val="2400"/>
              </a:spcBef>
              <a:defRPr sz="2124"/>
            </a:pPr>
            <a:r>
              <a:t>Crucial information is likely contained in auxiliary channels</a:t>
            </a:r>
          </a:p>
          <a:p>
            <a:pPr marL="269747" indent="-269747" defTabSz="344677">
              <a:spcBef>
                <a:spcPts val="2400"/>
              </a:spcBef>
              <a:defRPr sz="2124"/>
            </a:pPr>
            <a:r>
              <a:t>The latest ML literature</a:t>
            </a:r>
          </a:p>
          <a:p>
            <a:pPr lvl="1" marL="539495" indent="-269747" defTabSz="344677">
              <a:spcBef>
                <a:spcPts val="2400"/>
              </a:spcBef>
              <a:defRPr sz="2124"/>
            </a:pPr>
            <a:r>
              <a:t>M. Zevin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“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Gravity Spy: integrating advanced LIGO detector characterization, machine learning, and citizen science</a:t>
            </a:r>
            <a:r>
              <a:t>”, CQG Volume 34, Issue 6, article id. 064003 (2017)</a:t>
            </a:r>
          </a:p>
          <a:p>
            <a:pPr lvl="1" marL="539495" indent="-269747" defTabSz="344677">
              <a:spcBef>
                <a:spcPts val="2400"/>
              </a:spcBef>
              <a:defRPr sz="2124"/>
            </a:pPr>
            <a:r>
              <a:t>R. E. Colgan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“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Efficient Gravitational-wave Glitch Identification from Environmental Data Through Machine Learning</a:t>
            </a:r>
            <a:r>
              <a:t>”, arXiv:1911.11831</a:t>
            </a:r>
          </a:p>
          <a:p>
            <a:pPr lvl="1" marL="539495" indent="-269747" defTabSz="344677">
              <a:spcBef>
                <a:spcPts val="2400"/>
              </a:spcBef>
              <a:defRPr sz="2124"/>
            </a:pPr>
            <a:r>
              <a:t>M. Razzanno &amp; E. Cuoco, “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Image-based deep learning for classification of noise transients in gravitational wave detectors</a:t>
            </a:r>
            <a:r>
              <a:t>”, CQG Volume 35, Issue 9, article id. 095016 (2018)</a:t>
            </a:r>
          </a:p>
        </p:txBody>
      </p:sp>
      <p:sp>
        <p:nvSpPr>
          <p:cNvPr id="219" name="Slide Number"/>
          <p:cNvSpPr txBox="1"/>
          <p:nvPr>
            <p:ph type="sldNum" sz="quarter" idx="4294967295"/>
          </p:nvPr>
        </p:nvSpPr>
        <p:spPr>
          <a:xfrm>
            <a:off x="12367056" y="9199778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ravity Sp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Gravity Spy</a:t>
            </a:r>
          </a:p>
        </p:txBody>
      </p:sp>
      <p:sp>
        <p:nvSpPr>
          <p:cNvPr id="222" name="An elegant (if not complicated) mixture of human and machine learning.…"/>
          <p:cNvSpPr txBox="1"/>
          <p:nvPr>
            <p:ph type="body" sz="half" idx="1"/>
          </p:nvPr>
        </p:nvSpPr>
        <p:spPr>
          <a:xfrm>
            <a:off x="571500" y="2222500"/>
            <a:ext cx="4612860" cy="6667500"/>
          </a:xfrm>
          <a:prstGeom prst="rect">
            <a:avLst/>
          </a:prstGeom>
        </p:spPr>
        <p:txBody>
          <a:bodyPr/>
          <a:lstStyle/>
          <a:p>
            <a:pPr marL="326897" indent="-326897" defTabSz="578358">
              <a:spcBef>
                <a:spcPts val="2900"/>
              </a:spcBef>
              <a:defRPr sz="2574">
                <a:latin typeface="+mn-lt"/>
                <a:ea typeface="+mn-ea"/>
                <a:cs typeface="+mn-cs"/>
                <a:sym typeface="Helvetica Neue Light"/>
              </a:defRPr>
            </a:pPr>
            <a:r>
              <a:t>An elegant (if not complicated) mixture of human and machine learning.</a:t>
            </a:r>
          </a:p>
          <a:p>
            <a:pPr marL="326897" indent="-326897" defTabSz="578358">
              <a:spcBef>
                <a:spcPts val="2900"/>
              </a:spcBef>
              <a:defRPr sz="2574">
                <a:latin typeface="+mn-lt"/>
                <a:ea typeface="+mn-ea"/>
                <a:cs typeface="+mn-cs"/>
                <a:sym typeface="Helvetica Neue Light"/>
              </a:defRPr>
            </a:pPr>
            <a:r>
              <a:t>The basic idea is to use humans to generate labelled training data.</a:t>
            </a:r>
          </a:p>
          <a:p>
            <a:pPr marL="326897" indent="-326897" defTabSz="578358">
              <a:spcBef>
                <a:spcPts val="2900"/>
              </a:spcBef>
              <a:defRPr sz="2574">
                <a:latin typeface="+mn-lt"/>
                <a:ea typeface="+mn-ea"/>
                <a:cs typeface="+mn-cs"/>
                <a:sym typeface="Helvetica Neue Light"/>
              </a:defRPr>
            </a:pPr>
            <a:r>
              <a:t>Then use a CNN applied to the spectrogram (Omega scan) data to perform classification.</a:t>
            </a:r>
          </a:p>
          <a:p>
            <a:pPr marL="326897" indent="-326897" defTabSz="578358">
              <a:spcBef>
                <a:spcPts val="2900"/>
              </a:spcBef>
              <a:defRPr sz="2574">
                <a:latin typeface="+mn-lt"/>
                <a:ea typeface="+mn-ea"/>
                <a:cs typeface="+mn-cs"/>
                <a:sym typeface="Helvetica Neue Light"/>
              </a:defRPr>
            </a:pPr>
            <a:r>
              <a:t>Information is fed back to better inform the human labellers.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86948" y="750089"/>
            <a:ext cx="7090083" cy="825342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. Coughlin, Thesis (2019)"/>
          <p:cNvSpPr txBox="1"/>
          <p:nvPr/>
        </p:nvSpPr>
        <p:spPr>
          <a:xfrm>
            <a:off x="9842041" y="9185097"/>
            <a:ext cx="2809257" cy="32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defTabSz="587022">
              <a:defRPr sz="1800">
                <a:solidFill>
                  <a:srgbClr val="0096FF"/>
                </a:solidFill>
              </a:defRPr>
            </a:lvl1pPr>
          </a:lstStyle>
          <a:p>
            <a:pPr/>
            <a:r>
              <a:t>S. Coughlin, Thesis (2019)</a:t>
            </a:r>
          </a:p>
        </p:txBody>
      </p:sp>
      <p:sp>
        <p:nvSpPr>
          <p:cNvPr id="225" name="Slide Number"/>
          <p:cNvSpPr txBox="1"/>
          <p:nvPr>
            <p:ph type="sldNum" sz="quarter" idx="4294967295"/>
          </p:nvPr>
        </p:nvSpPr>
        <p:spPr>
          <a:xfrm>
            <a:off x="510743" y="9199778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  <p:sp>
        <p:nvSpPr>
          <p:cNvPr id="226" name="https://www.zooniverse.org/projects/zooniverse/gravity-spy"/>
          <p:cNvSpPr txBox="1"/>
          <p:nvPr/>
        </p:nvSpPr>
        <p:spPr>
          <a:xfrm>
            <a:off x="458723" y="-1336258"/>
            <a:ext cx="11808562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https://www.zooniverse.org/projects/zooniverse/gravity-spy</a:t>
            </a:r>
          </a:p>
        </p:txBody>
      </p:sp>
      <p:sp>
        <p:nvSpPr>
          <p:cNvPr id="227" name="https://www.zooniverse.org/projects/zooniverse/gravity-spy"/>
          <p:cNvSpPr txBox="1"/>
          <p:nvPr/>
        </p:nvSpPr>
        <p:spPr>
          <a:xfrm>
            <a:off x="6501561" y="241547"/>
            <a:ext cx="6065412" cy="32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defTabSz="587022">
              <a:defRPr sz="1800">
                <a:solidFill>
                  <a:srgbClr val="0096FF"/>
                </a:solidFill>
              </a:defRPr>
            </a:lvl1pPr>
          </a:lstStyle>
          <a:p>
            <a:pPr/>
            <a:r>
              <a:t>https://www.zooniverse.org/projects/zooniverse/gravity-spy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0800" r="0" b="20800"/>
          <a:stretch>
            <a:fillRect/>
          </a:stretch>
        </p:blipFill>
        <p:spPr>
          <a:xfrm>
            <a:off x="0" y="0"/>
            <a:ext cx="13004800" cy="7594600"/>
          </a:xfrm>
          <a:prstGeom prst="rect">
            <a:avLst/>
          </a:prstGeom>
        </p:spPr>
      </p:pic>
      <p:sp>
        <p:nvSpPr>
          <p:cNvPr id="230" name="Continuous wav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Continuous waves</a:t>
            </a:r>
          </a:p>
        </p:txBody>
      </p:sp>
      <p:sp>
        <p:nvSpPr>
          <p:cNvPr id="231" name="Weak but always ther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/>
            <a:r>
              <a:t>Weak but always there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6330130"/>
            <a:ext cx="13004801" cy="446576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lide Number"/>
          <p:cNvSpPr txBox="1"/>
          <p:nvPr>
            <p:ph type="sldNum" sz="quarter" idx="4294967295"/>
          </p:nvPr>
        </p:nvSpPr>
        <p:spPr>
          <a:xfrm>
            <a:off x="12367056" y="9199778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ontinuous wave machine lear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Continuous wave machine learning</a:t>
            </a:r>
          </a:p>
        </p:txBody>
      </p:sp>
      <p:sp>
        <p:nvSpPr>
          <p:cNvPr id="236" name="Existing challenges and signal characteristic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78892" indent="-278892" defTabSz="356362">
              <a:spcBef>
                <a:spcPts val="2500"/>
              </a:spcBef>
              <a:defRPr sz="2196"/>
            </a:pPr>
            <a:r>
              <a:t>Existing challenges and signal characteristics</a:t>
            </a:r>
          </a:p>
          <a:p>
            <a:pPr lvl="1" marL="557784" indent="-278892" defTabSz="356362">
              <a:spcBef>
                <a:spcPts val="2500"/>
              </a:spcBef>
              <a:defRPr sz="2196"/>
            </a:pPr>
            <a:r>
              <a:t>Vast parameter space - narrow band - but still large datasets (1year X 1kHz =~10 GB)</a:t>
            </a:r>
          </a:p>
          <a:p>
            <a:pPr lvl="1" marL="557784" indent="-278892" defTabSz="356362">
              <a:spcBef>
                <a:spcPts val="2500"/>
              </a:spcBef>
              <a:defRPr sz="2196"/>
            </a:pPr>
            <a:r>
              <a:t>Likely very weak signals - orders of magnitude below the noise</a:t>
            </a:r>
          </a:p>
          <a:p>
            <a:pPr lvl="1" marL="557784" indent="-278892" defTabSz="356362">
              <a:spcBef>
                <a:spcPts val="2500"/>
              </a:spcBef>
              <a:defRPr sz="2196"/>
            </a:pPr>
            <a:r>
              <a:t>Leading to traditional searches optimised at fixed computational cost - Generally slow - with ML this could no longer be a limit, and hence sensitivity can really improve</a:t>
            </a:r>
          </a:p>
          <a:p>
            <a:pPr marL="278892" indent="-278892" defTabSz="356362">
              <a:spcBef>
                <a:spcPts val="2500"/>
              </a:spcBef>
              <a:defRPr sz="2196"/>
            </a:pPr>
            <a:r>
              <a:t>The latest ML literature</a:t>
            </a:r>
          </a:p>
          <a:p>
            <a:pPr lvl="1" marL="557784" indent="-278892" defTabSz="356362">
              <a:spcBef>
                <a:spcPts val="2500"/>
              </a:spcBef>
              <a:defRPr sz="2196"/>
            </a:pPr>
            <a:r>
              <a:t>F. Morawski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“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Deep learning classification of the continuous gravitational-wave signal candidates from the time-domain F-statistic search</a:t>
            </a:r>
            <a:r>
              <a:t>”, arXiv:1907.06917 </a:t>
            </a:r>
          </a:p>
          <a:p>
            <a:pPr lvl="1" marL="557784" indent="-278892" defTabSz="356362">
              <a:spcBef>
                <a:spcPts val="2500"/>
              </a:spcBef>
              <a:defRPr sz="2196"/>
            </a:pPr>
            <a:r>
              <a:t>C. Dreissigacker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“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Deep-learning continuous gravitational waves</a:t>
            </a:r>
            <a:r>
              <a:t>”, PRD 100, 044009 (2019)</a:t>
            </a:r>
          </a:p>
          <a:p>
            <a:pPr lvl="1" marL="557784" indent="-278892" defTabSz="356362">
              <a:spcBef>
                <a:spcPts val="2500"/>
              </a:spcBef>
              <a:defRPr sz="2196"/>
            </a:pPr>
            <a:r>
              <a:t>Joe Bayley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t>, “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SOAP: A generalised application of the Viterbi algorithm to searches for continuous gravitational-wave signals</a:t>
            </a:r>
            <a:r>
              <a:t>”, PRD 100, 023006 (2019) </a:t>
            </a:r>
          </a:p>
        </p:txBody>
      </p:sp>
      <p:sp>
        <p:nvSpPr>
          <p:cNvPr id="237" name="Slide Number"/>
          <p:cNvSpPr txBox="1"/>
          <p:nvPr>
            <p:ph type="sldNum" sz="quarter" idx="4294967295"/>
          </p:nvPr>
        </p:nvSpPr>
        <p:spPr>
          <a:xfrm>
            <a:off x="12367056" y="9199778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