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8" r:id="rId2"/>
    <p:sldId id="342" r:id="rId3"/>
    <p:sldId id="338" r:id="rId4"/>
    <p:sldId id="339" r:id="rId5"/>
    <p:sldId id="337" r:id="rId6"/>
    <p:sldId id="343" r:id="rId7"/>
    <p:sldId id="336" r:id="rId8"/>
    <p:sldId id="352" r:id="rId9"/>
    <p:sldId id="353" r:id="rId10"/>
    <p:sldId id="351" r:id="rId11"/>
  </p:sldIdLst>
  <p:sldSz cx="9144000" cy="6858000" type="screen4x3"/>
  <p:notesSz cx="6858000" cy="9144000"/>
  <p:custDataLst>
    <p:tags r:id="rId12"/>
  </p:custDataLst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3B3B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9834" autoAdjust="0"/>
  </p:normalViewPr>
  <p:slideViewPr>
    <p:cSldViewPr>
      <p:cViewPr>
        <p:scale>
          <a:sx n="70" d="100"/>
          <a:sy n="70" d="100"/>
        </p:scale>
        <p:origin x="-1308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B6116-EC0F-41DB-9401-1DFD581C525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0971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ADF37-99E6-42E1-9A86-2E52521A1D2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46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CC3846-D5BF-4DED-9F65-955F79E59CB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2191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4E7B000-B19F-4A50-864D-97B901E19AE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3830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AD1136-9361-4040-ABDF-890804A888E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1220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CF35F8-1C50-42A3-97FF-D47C811FD20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6363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51B886-CCBA-4CA4-B88E-35D71E08EF2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4578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E61F4-95CF-4FF4-AFD4-3D8D3020836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2314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2630A-B303-4003-BDA9-3CAB9A0CD2B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528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149E19-5049-4040-9B58-5A292CD06F4E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8118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A07BA-2F43-4A67-A6B7-9ECAAE58389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147805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sk-SK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ACFBD3-86E4-4843-B95A-DCD187D6162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996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8F75929-189F-454A-BA8E-DB85FE950CE0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13" Type="http://schemas.openxmlformats.org/officeDocument/2006/relationships/image" Target="../media/image7.png"/><Relationship Id="rId3" Type="http://schemas.openxmlformats.org/officeDocument/2006/relationships/tags" Target="../tags/tag4.xml"/><Relationship Id="rId7" Type="http://schemas.openxmlformats.org/officeDocument/2006/relationships/slideLayout" Target="../slideLayouts/slideLayout1.xml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" Type="http://schemas.openxmlformats.org/officeDocument/2006/relationships/tags" Target="../tags/tag3.xml"/><Relationship Id="rId16" Type="http://schemas.openxmlformats.org/officeDocument/2006/relationships/image" Target="../media/image10.jpe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5.png"/><Relationship Id="rId5" Type="http://schemas.openxmlformats.org/officeDocument/2006/relationships/tags" Target="../tags/tag6.xml"/><Relationship Id="rId15" Type="http://schemas.openxmlformats.org/officeDocument/2006/relationships/image" Target="../media/image9.png"/><Relationship Id="rId10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image" Target="../media/image3.png"/><Relationship Id="rId1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tags" Target="../tags/tag10.xml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11" Type="http://schemas.openxmlformats.org/officeDocument/2006/relationships/image" Target="../media/image17.jpe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6.png"/><Relationship Id="rId4" Type="http://schemas.openxmlformats.org/officeDocument/2006/relationships/tags" Target="../tags/tag11.xml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tags" Target="../tags/tag14.xml"/><Relationship Id="rId7" Type="http://schemas.openxmlformats.org/officeDocument/2006/relationships/image" Target="../media/image21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image" Target="../media/image20.png"/><Relationship Id="rId11" Type="http://schemas.openxmlformats.org/officeDocument/2006/relationships/image" Target="../media/image19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24.png"/><Relationship Id="rId4" Type="http://schemas.openxmlformats.org/officeDocument/2006/relationships/tags" Target="../tags/tag15.xml"/><Relationship Id="rId9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Relationship Id="rId5" Type="http://schemas.openxmlformats.org/officeDocument/2006/relationships/image" Target="../media/image29.jpg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32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9.pn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35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2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35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Obrázek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560" y="4960422"/>
            <a:ext cx="4770522" cy="189757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1408688" y="980728"/>
            <a:ext cx="6340177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7" name="Obrázek 6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726" y="1196752"/>
            <a:ext cx="2031657" cy="186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567722"/>
            <a:ext cx="4395712" cy="429027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bdélník 15"/>
          <p:cNvSpPr/>
          <p:nvPr/>
        </p:nvSpPr>
        <p:spPr>
          <a:xfrm>
            <a:off x="1375515" y="6532960"/>
            <a:ext cx="3346326" cy="216693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19" name="Picture 26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688" y="6573441"/>
            <a:ext cx="3284537" cy="176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255" y="2567975"/>
            <a:ext cx="3758827" cy="2391423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8" name="Obdélník 17"/>
          <p:cNvSpPr/>
          <p:nvPr/>
        </p:nvSpPr>
        <p:spPr>
          <a:xfrm>
            <a:off x="4898213" y="2636913"/>
            <a:ext cx="3709908" cy="194522"/>
          </a:xfrm>
          <a:prstGeom prst="rect">
            <a:avLst/>
          </a:prstGeom>
          <a:ln w="31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pic>
        <p:nvPicPr>
          <p:cNvPr id="8" name="Obrázek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8272" y="2655022"/>
            <a:ext cx="3672862" cy="176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0" name="Obrázek 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60" y="398377"/>
            <a:ext cx="8859031" cy="331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Obrázek 10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929" y="1484784"/>
            <a:ext cx="7104229" cy="19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13" name="Skupina 12"/>
          <p:cNvGrpSpPr/>
          <p:nvPr/>
        </p:nvGrpSpPr>
        <p:grpSpPr>
          <a:xfrm>
            <a:off x="8136973" y="980728"/>
            <a:ext cx="970218" cy="1401618"/>
            <a:chOff x="8210294" y="1091278"/>
            <a:chExt cx="970218" cy="1401618"/>
          </a:xfrm>
        </p:grpSpPr>
        <p:pic>
          <p:nvPicPr>
            <p:cNvPr id="28" name="Obrázek 27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10294" y="1091278"/>
              <a:ext cx="970218" cy="1401618"/>
            </a:xfrm>
            <a:prstGeom prst="rect">
              <a:avLst/>
            </a:prstGeom>
          </p:spPr>
        </p:pic>
        <p:sp>
          <p:nvSpPr>
            <p:cNvPr id="29" name="Rectangle 24"/>
            <p:cNvSpPr>
              <a:spLocks noChangeArrowheads="1"/>
            </p:cNvSpPr>
            <p:nvPr/>
          </p:nvSpPr>
          <p:spPr bwMode="auto">
            <a:xfrm>
              <a:off x="8210294" y="1091278"/>
              <a:ext cx="970218" cy="140161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pic>
        <p:nvPicPr>
          <p:cNvPr id="32" name="Obrázek 3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9" y="1870077"/>
            <a:ext cx="4086434" cy="21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83347"/>
            <a:ext cx="4395712" cy="429027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2558">
            <a:off x="-124809" y="2761853"/>
            <a:ext cx="4395712" cy="4290278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970"/>
          <a:stretch/>
        </p:blipFill>
        <p:spPr>
          <a:xfrm>
            <a:off x="1138428" y="260647"/>
            <a:ext cx="6867144" cy="1370259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8630">
            <a:off x="3885968" y="2207304"/>
            <a:ext cx="5249831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001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Obrázek 2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149" y="805280"/>
            <a:ext cx="3090566" cy="399187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Obrázek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5280"/>
            <a:ext cx="3061829" cy="399187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Zaoblený obdélník 6"/>
          <p:cNvSpPr/>
          <p:nvPr/>
        </p:nvSpPr>
        <p:spPr>
          <a:xfrm>
            <a:off x="30234" y="4549696"/>
            <a:ext cx="3344926" cy="22382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e 4"/>
          <p:cNvSpPr>
            <a:spLocks noChangeShapeType="1"/>
          </p:cNvSpPr>
          <p:nvPr/>
        </p:nvSpPr>
        <p:spPr bwMode="auto">
          <a:xfrm>
            <a:off x="130585" y="692696"/>
            <a:ext cx="3721335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4" name="Obrázek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0" y="4607052"/>
            <a:ext cx="3241938" cy="14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6116813" y="805280"/>
            <a:ext cx="3040359" cy="4956993"/>
            <a:chOff x="6116813" y="805280"/>
            <a:chExt cx="3040359" cy="4956993"/>
          </a:xfrm>
        </p:grpSpPr>
        <p:pic>
          <p:nvPicPr>
            <p:cNvPr id="25" name="Obrázek 2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8579" y="805280"/>
              <a:ext cx="2951418" cy="4956993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6" name="Zaoblený obdélník 25"/>
            <p:cNvSpPr/>
            <p:nvPr/>
          </p:nvSpPr>
          <p:spPr>
            <a:xfrm>
              <a:off x="6116813" y="5462876"/>
              <a:ext cx="3040359" cy="228707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Obrázek 26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7721" y="5517232"/>
              <a:ext cx="2832275" cy="1390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grpSp>
        <p:nvGrpSpPr>
          <p:cNvPr id="10" name="Skupina 9"/>
          <p:cNvGrpSpPr/>
          <p:nvPr/>
        </p:nvGrpSpPr>
        <p:grpSpPr>
          <a:xfrm>
            <a:off x="2713195" y="4045616"/>
            <a:ext cx="3429333" cy="2834520"/>
            <a:chOff x="0" y="4045616"/>
            <a:chExt cx="3429333" cy="2834520"/>
          </a:xfrm>
        </p:grpSpPr>
        <p:pic>
          <p:nvPicPr>
            <p:cNvPr id="28" name="Obrázek 2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734"/>
            <a:stretch/>
          </p:blipFill>
          <p:spPr>
            <a:xfrm>
              <a:off x="0" y="4045616"/>
              <a:ext cx="3429333" cy="283452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29" name="Zaoblený obdélník 28"/>
            <p:cNvSpPr/>
            <p:nvPr/>
          </p:nvSpPr>
          <p:spPr>
            <a:xfrm>
              <a:off x="30417" y="6624648"/>
              <a:ext cx="2381343" cy="223828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0" name="Obrázek 2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14" y="6672796"/>
              <a:ext cx="2324863" cy="1552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rgbClr r="0" g="0" b="0">
                      <a:alpha val="0"/>
                    </a:scrgbClr>
                  </a:solidFill>
                </a14:hiddenFill>
              </a:ext>
            </a:extLst>
          </p:spPr>
        </p:pic>
      </p:grpSp>
      <p:pic>
        <p:nvPicPr>
          <p:cNvPr id="11" name="Obrázek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85" y="253290"/>
            <a:ext cx="5902701" cy="24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139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27"/>
          <p:cNvSpPr/>
          <p:nvPr/>
        </p:nvSpPr>
        <p:spPr>
          <a:xfrm>
            <a:off x="1115616" y="836712"/>
            <a:ext cx="7128792" cy="576064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Zaoblený obdélník 15"/>
          <p:cNvSpPr/>
          <p:nvPr/>
        </p:nvSpPr>
        <p:spPr>
          <a:xfrm>
            <a:off x="5380133" y="6619215"/>
            <a:ext cx="2880320" cy="22382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9183" y="6666875"/>
            <a:ext cx="2726175" cy="155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4" name="Line 4"/>
          <p:cNvSpPr>
            <a:spLocks noChangeShapeType="1"/>
          </p:cNvSpPr>
          <p:nvPr/>
        </p:nvSpPr>
        <p:spPr bwMode="auto">
          <a:xfrm>
            <a:off x="130585" y="692696"/>
            <a:ext cx="3721335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26" name="Obrázek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63" y="908720"/>
            <a:ext cx="6901229" cy="3760633"/>
          </a:xfrm>
          <a:prstGeom prst="rect">
            <a:avLst/>
          </a:prstGeom>
        </p:spPr>
      </p:pic>
      <p:pic>
        <p:nvPicPr>
          <p:cNvPr id="27" name="Obrázek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163" y="4836746"/>
            <a:ext cx="6901229" cy="1688598"/>
          </a:xfrm>
          <a:prstGeom prst="rect">
            <a:avLst/>
          </a:prstGeom>
        </p:spPr>
      </p:pic>
      <p:sp>
        <p:nvSpPr>
          <p:cNvPr id="29" name="Zaoblený obdélník 28"/>
          <p:cNvSpPr/>
          <p:nvPr/>
        </p:nvSpPr>
        <p:spPr>
          <a:xfrm>
            <a:off x="1475656" y="1044932"/>
            <a:ext cx="938119" cy="22382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Obrázek 9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981" y="1099287"/>
            <a:ext cx="753013" cy="13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1" name="Zaoblený obdélník 30"/>
          <p:cNvSpPr/>
          <p:nvPr/>
        </p:nvSpPr>
        <p:spPr>
          <a:xfrm>
            <a:off x="1475656" y="5005372"/>
            <a:ext cx="1056019" cy="22382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ek 1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3853" y="5061827"/>
            <a:ext cx="875814" cy="1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3" name="Obrázek 3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85" y="253290"/>
            <a:ext cx="5902701" cy="243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437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72008" y="476672"/>
            <a:ext cx="4932040" cy="532859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89624"/>
            <a:ext cx="4696978" cy="5077978"/>
          </a:xfrm>
          <a:prstGeom prst="rect">
            <a:avLst/>
          </a:prstGeom>
          <a:ln>
            <a:noFill/>
          </a:ln>
        </p:spPr>
      </p:pic>
      <p:grpSp>
        <p:nvGrpSpPr>
          <p:cNvPr id="8" name="Skupina 7"/>
          <p:cNvGrpSpPr/>
          <p:nvPr/>
        </p:nvGrpSpPr>
        <p:grpSpPr>
          <a:xfrm>
            <a:off x="3563888" y="1412776"/>
            <a:ext cx="5520092" cy="5040560"/>
            <a:chOff x="3635896" y="1844824"/>
            <a:chExt cx="5520092" cy="5040560"/>
          </a:xfrm>
        </p:grpSpPr>
        <p:sp>
          <p:nvSpPr>
            <p:cNvPr id="14" name="Obdélník 13"/>
            <p:cNvSpPr/>
            <p:nvPr/>
          </p:nvSpPr>
          <p:spPr>
            <a:xfrm>
              <a:off x="3635896" y="1844824"/>
              <a:ext cx="5520092" cy="504056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Obrázek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7904" y="1988840"/>
              <a:ext cx="5304068" cy="4787250"/>
            </a:xfrm>
            <a:prstGeom prst="rect">
              <a:avLst/>
            </a:prstGeom>
            <a:ln>
              <a:noFill/>
            </a:ln>
          </p:spPr>
        </p:pic>
      </p:grpSp>
      <p:sp>
        <p:nvSpPr>
          <p:cNvPr id="15" name="Zaoblený obdélník 14"/>
          <p:cNvSpPr/>
          <p:nvPr/>
        </p:nvSpPr>
        <p:spPr>
          <a:xfrm>
            <a:off x="95065" y="5877272"/>
            <a:ext cx="3180791" cy="205530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921792"/>
            <a:ext cx="3004197" cy="14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4414" y="5343151"/>
            <a:ext cx="11112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accent2"/>
                </a:solidFill>
                <a:latin typeface="Comic Sans MS" pitchFamily="66" charset="0"/>
              </a:rPr>
              <a:t>Length scale</a:t>
            </a:r>
          </a:p>
          <a:p>
            <a:pPr algn="ctr"/>
            <a:r>
              <a:rPr lang="en-US" sz="1100" dirty="0" smtClean="0">
                <a:solidFill>
                  <a:schemeClr val="accent2"/>
                </a:solidFill>
                <a:latin typeface="Comic Sans MS" pitchFamily="66" charset="0"/>
              </a:rPr>
              <a:t>(x 60,000 km)</a:t>
            </a:r>
            <a:endParaRPr lang="cs-CZ" sz="11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21" name="Skupina 20"/>
          <p:cNvGrpSpPr/>
          <p:nvPr/>
        </p:nvGrpSpPr>
        <p:grpSpPr>
          <a:xfrm>
            <a:off x="-180528" y="3447420"/>
            <a:ext cx="2808312" cy="2340592"/>
            <a:chOff x="292020" y="3464672"/>
            <a:chExt cx="1935933" cy="2311635"/>
          </a:xfrm>
        </p:grpSpPr>
        <p:sp>
          <p:nvSpPr>
            <p:cNvPr id="18" name="Volný tvar 17"/>
            <p:cNvSpPr/>
            <p:nvPr/>
          </p:nvSpPr>
          <p:spPr bwMode="auto">
            <a:xfrm>
              <a:off x="791855" y="5304902"/>
              <a:ext cx="1436098" cy="471405"/>
            </a:xfrm>
            <a:custGeom>
              <a:avLst/>
              <a:gdLst>
                <a:gd name="connsiteX0" fmla="*/ 0 w 3507475"/>
                <a:gd name="connsiteY0" fmla="*/ 76628 h 1089558"/>
                <a:gd name="connsiteX1" fmla="*/ 1064525 w 3507475"/>
                <a:gd name="connsiteY1" fmla="*/ 103924 h 1089558"/>
                <a:gd name="connsiteX2" fmla="*/ 2251881 w 3507475"/>
                <a:gd name="connsiteY2" fmla="*/ 1086563 h 1089558"/>
                <a:gd name="connsiteX3" fmla="*/ 3507475 w 3507475"/>
                <a:gd name="connsiteY3" fmla="*/ 431470 h 1089558"/>
                <a:gd name="connsiteX4" fmla="*/ 3507475 w 3507475"/>
                <a:gd name="connsiteY4" fmla="*/ 431470 h 1089558"/>
                <a:gd name="connsiteX0" fmla="*/ 0 w 3507475"/>
                <a:gd name="connsiteY0" fmla="*/ 61425 h 844367"/>
                <a:gd name="connsiteX1" fmla="*/ 1064525 w 3507475"/>
                <a:gd name="connsiteY1" fmla="*/ 88721 h 844367"/>
                <a:gd name="connsiteX2" fmla="*/ 2265529 w 3507475"/>
                <a:gd name="connsiteY2" fmla="*/ 839348 h 844367"/>
                <a:gd name="connsiteX3" fmla="*/ 3507475 w 3507475"/>
                <a:gd name="connsiteY3" fmla="*/ 416267 h 844367"/>
                <a:gd name="connsiteX4" fmla="*/ 3507475 w 3507475"/>
                <a:gd name="connsiteY4" fmla="*/ 416267 h 844367"/>
                <a:gd name="connsiteX0" fmla="*/ 0 w 3507475"/>
                <a:gd name="connsiteY0" fmla="*/ 39279 h 820813"/>
                <a:gd name="connsiteX1" fmla="*/ 1337480 w 3507475"/>
                <a:gd name="connsiteY1" fmla="*/ 121166 h 820813"/>
                <a:gd name="connsiteX2" fmla="*/ 2265529 w 3507475"/>
                <a:gd name="connsiteY2" fmla="*/ 817202 h 820813"/>
                <a:gd name="connsiteX3" fmla="*/ 3507475 w 3507475"/>
                <a:gd name="connsiteY3" fmla="*/ 394121 h 820813"/>
                <a:gd name="connsiteX4" fmla="*/ 3507475 w 3507475"/>
                <a:gd name="connsiteY4" fmla="*/ 394121 h 820813"/>
                <a:gd name="connsiteX0" fmla="*/ 0 w 3507475"/>
                <a:gd name="connsiteY0" fmla="*/ 44220 h 934305"/>
                <a:gd name="connsiteX1" fmla="*/ 1337480 w 3507475"/>
                <a:gd name="connsiteY1" fmla="*/ 126107 h 934305"/>
                <a:gd name="connsiteX2" fmla="*/ 2251881 w 3507475"/>
                <a:gd name="connsiteY2" fmla="*/ 931325 h 934305"/>
                <a:gd name="connsiteX3" fmla="*/ 3507475 w 3507475"/>
                <a:gd name="connsiteY3" fmla="*/ 399062 h 934305"/>
                <a:gd name="connsiteX4" fmla="*/ 3507475 w 3507475"/>
                <a:gd name="connsiteY4" fmla="*/ 399062 h 934305"/>
                <a:gd name="connsiteX0" fmla="*/ 0 w 3507475"/>
                <a:gd name="connsiteY0" fmla="*/ 19992 h 908062"/>
                <a:gd name="connsiteX1" fmla="*/ 1009934 w 3507475"/>
                <a:gd name="connsiteY1" fmla="*/ 224709 h 908062"/>
                <a:gd name="connsiteX2" fmla="*/ 2251881 w 3507475"/>
                <a:gd name="connsiteY2" fmla="*/ 907097 h 908062"/>
                <a:gd name="connsiteX3" fmla="*/ 3507475 w 3507475"/>
                <a:gd name="connsiteY3" fmla="*/ 374834 h 908062"/>
                <a:gd name="connsiteX4" fmla="*/ 3507475 w 3507475"/>
                <a:gd name="connsiteY4" fmla="*/ 374834 h 908062"/>
                <a:gd name="connsiteX0" fmla="*/ 0 w 3220872"/>
                <a:gd name="connsiteY0" fmla="*/ 24085 h 871211"/>
                <a:gd name="connsiteX1" fmla="*/ 723331 w 3220872"/>
                <a:gd name="connsiteY1" fmla="*/ 187858 h 871211"/>
                <a:gd name="connsiteX2" fmla="*/ 1965278 w 3220872"/>
                <a:gd name="connsiteY2" fmla="*/ 870246 h 871211"/>
                <a:gd name="connsiteX3" fmla="*/ 3220872 w 3220872"/>
                <a:gd name="connsiteY3" fmla="*/ 337983 h 871211"/>
                <a:gd name="connsiteX4" fmla="*/ 3220872 w 3220872"/>
                <a:gd name="connsiteY4" fmla="*/ 337983 h 871211"/>
                <a:gd name="connsiteX0" fmla="*/ 0 w 3220872"/>
                <a:gd name="connsiteY0" fmla="*/ 38062 h 886188"/>
                <a:gd name="connsiteX1" fmla="*/ 736978 w 3220872"/>
                <a:gd name="connsiteY1" fmla="*/ 133596 h 886188"/>
                <a:gd name="connsiteX2" fmla="*/ 1965278 w 3220872"/>
                <a:gd name="connsiteY2" fmla="*/ 884223 h 886188"/>
                <a:gd name="connsiteX3" fmla="*/ 3220872 w 3220872"/>
                <a:gd name="connsiteY3" fmla="*/ 351960 h 886188"/>
                <a:gd name="connsiteX4" fmla="*/ 3220872 w 3220872"/>
                <a:gd name="connsiteY4" fmla="*/ 351960 h 886188"/>
                <a:gd name="connsiteX0" fmla="*/ 0 w 3220872"/>
                <a:gd name="connsiteY0" fmla="*/ 42305 h 890668"/>
                <a:gd name="connsiteX1" fmla="*/ 777921 w 3220872"/>
                <a:gd name="connsiteY1" fmla="*/ 124191 h 890668"/>
                <a:gd name="connsiteX2" fmla="*/ 1965278 w 3220872"/>
                <a:gd name="connsiteY2" fmla="*/ 888466 h 890668"/>
                <a:gd name="connsiteX3" fmla="*/ 3220872 w 3220872"/>
                <a:gd name="connsiteY3" fmla="*/ 356203 h 890668"/>
                <a:gd name="connsiteX4" fmla="*/ 3220872 w 3220872"/>
                <a:gd name="connsiteY4" fmla="*/ 356203 h 890668"/>
                <a:gd name="connsiteX0" fmla="*/ 0 w 3220872"/>
                <a:gd name="connsiteY0" fmla="*/ 59393 h 907756"/>
                <a:gd name="connsiteX1" fmla="*/ 777921 w 3220872"/>
                <a:gd name="connsiteY1" fmla="*/ 141279 h 907756"/>
                <a:gd name="connsiteX2" fmla="*/ 1965278 w 3220872"/>
                <a:gd name="connsiteY2" fmla="*/ 905554 h 907756"/>
                <a:gd name="connsiteX3" fmla="*/ 3220872 w 3220872"/>
                <a:gd name="connsiteY3" fmla="*/ 373291 h 907756"/>
                <a:gd name="connsiteX4" fmla="*/ 3220872 w 3220872"/>
                <a:gd name="connsiteY4" fmla="*/ 373291 h 907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0872" h="907756">
                  <a:moveTo>
                    <a:pt x="0" y="59393"/>
                  </a:moveTo>
                  <a:cubicBezTo>
                    <a:pt x="344605" y="-11121"/>
                    <a:pt x="532261" y="-54339"/>
                    <a:pt x="777921" y="141279"/>
                  </a:cubicBezTo>
                  <a:cubicBezTo>
                    <a:pt x="1023581" y="336897"/>
                    <a:pt x="1558120" y="866885"/>
                    <a:pt x="1965278" y="905554"/>
                  </a:cubicBezTo>
                  <a:cubicBezTo>
                    <a:pt x="2372437" y="944223"/>
                    <a:pt x="3011606" y="462001"/>
                    <a:pt x="3220872" y="373291"/>
                  </a:cubicBezTo>
                  <a:lnTo>
                    <a:pt x="3220872" y="373291"/>
                  </a:lnTo>
                </a:path>
              </a:pathLst>
            </a:custGeom>
            <a:noFill/>
            <a:ln w="9525" cap="rnd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952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5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Volný tvar 18"/>
            <p:cNvSpPr/>
            <p:nvPr/>
          </p:nvSpPr>
          <p:spPr bwMode="auto">
            <a:xfrm>
              <a:off x="768060" y="5042668"/>
              <a:ext cx="304258" cy="262234"/>
            </a:xfrm>
            <a:custGeom>
              <a:avLst/>
              <a:gdLst>
                <a:gd name="connsiteX0" fmla="*/ 0 w 682388"/>
                <a:gd name="connsiteY0" fmla="*/ 504967 h 504967"/>
                <a:gd name="connsiteX1" fmla="*/ 232012 w 682388"/>
                <a:gd name="connsiteY1" fmla="*/ 204716 h 504967"/>
                <a:gd name="connsiteX2" fmla="*/ 682388 w 682388"/>
                <a:gd name="connsiteY2" fmla="*/ 0 h 504967"/>
                <a:gd name="connsiteX0" fmla="*/ 0 w 682388"/>
                <a:gd name="connsiteY0" fmla="*/ 504967 h 504967"/>
                <a:gd name="connsiteX1" fmla="*/ 286603 w 682388"/>
                <a:gd name="connsiteY1" fmla="*/ 191068 h 504967"/>
                <a:gd name="connsiteX2" fmla="*/ 682388 w 682388"/>
                <a:gd name="connsiteY2" fmla="*/ 0 h 5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2388" h="504967">
                  <a:moveTo>
                    <a:pt x="0" y="504967"/>
                  </a:moveTo>
                  <a:cubicBezTo>
                    <a:pt x="59140" y="396922"/>
                    <a:pt x="172872" y="275229"/>
                    <a:pt x="286603" y="191068"/>
                  </a:cubicBezTo>
                  <a:cubicBezTo>
                    <a:pt x="400334" y="106907"/>
                    <a:pt x="564108" y="29570"/>
                    <a:pt x="682388" y="0"/>
                  </a:cubicBezTo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952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5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0" name="Volný tvar 19"/>
            <p:cNvSpPr/>
            <p:nvPr/>
          </p:nvSpPr>
          <p:spPr bwMode="auto">
            <a:xfrm>
              <a:off x="292020" y="3464672"/>
              <a:ext cx="432897" cy="1856898"/>
            </a:xfrm>
            <a:custGeom>
              <a:avLst/>
              <a:gdLst>
                <a:gd name="connsiteX0" fmla="*/ 945770 w 945770"/>
                <a:gd name="connsiteY0" fmla="*/ 3698543 h 3698543"/>
                <a:gd name="connsiteX1" fmla="*/ 85961 w 945770"/>
                <a:gd name="connsiteY1" fmla="*/ 2402006 h 3698543"/>
                <a:gd name="connsiteX2" fmla="*/ 85961 w 945770"/>
                <a:gd name="connsiteY2" fmla="*/ 1187355 h 3698543"/>
                <a:gd name="connsiteX3" fmla="*/ 577280 w 945770"/>
                <a:gd name="connsiteY3" fmla="*/ 0 h 3698543"/>
                <a:gd name="connsiteX0" fmla="*/ 945770 w 945770"/>
                <a:gd name="connsiteY0" fmla="*/ 3698543 h 3698543"/>
                <a:gd name="connsiteX1" fmla="*/ 85961 w 945770"/>
                <a:gd name="connsiteY1" fmla="*/ 2402006 h 3698543"/>
                <a:gd name="connsiteX2" fmla="*/ 85961 w 945770"/>
                <a:gd name="connsiteY2" fmla="*/ 1187355 h 3698543"/>
                <a:gd name="connsiteX3" fmla="*/ 577280 w 945770"/>
                <a:gd name="connsiteY3" fmla="*/ 0 h 3698543"/>
                <a:gd name="connsiteX0" fmla="*/ 967360 w 967360"/>
                <a:gd name="connsiteY0" fmla="*/ 3698543 h 3698543"/>
                <a:gd name="connsiteX1" fmla="*/ 107551 w 967360"/>
                <a:gd name="connsiteY1" fmla="*/ 2402006 h 3698543"/>
                <a:gd name="connsiteX2" fmla="*/ 66608 w 967360"/>
                <a:gd name="connsiteY2" fmla="*/ 1160060 h 3698543"/>
                <a:gd name="connsiteX3" fmla="*/ 598870 w 967360"/>
                <a:gd name="connsiteY3" fmla="*/ 0 h 3698543"/>
                <a:gd name="connsiteX0" fmla="*/ 967360 w 967360"/>
                <a:gd name="connsiteY0" fmla="*/ 3698543 h 3698543"/>
                <a:gd name="connsiteX1" fmla="*/ 107551 w 967360"/>
                <a:gd name="connsiteY1" fmla="*/ 2402006 h 3698543"/>
                <a:gd name="connsiteX2" fmla="*/ 66608 w 967360"/>
                <a:gd name="connsiteY2" fmla="*/ 1160060 h 3698543"/>
                <a:gd name="connsiteX3" fmla="*/ 598870 w 967360"/>
                <a:gd name="connsiteY3" fmla="*/ 0 h 3698543"/>
                <a:gd name="connsiteX0" fmla="*/ 970899 w 970899"/>
                <a:gd name="connsiteY0" fmla="*/ 3575713 h 3575713"/>
                <a:gd name="connsiteX1" fmla="*/ 111090 w 970899"/>
                <a:gd name="connsiteY1" fmla="*/ 2279176 h 3575713"/>
                <a:gd name="connsiteX2" fmla="*/ 70147 w 970899"/>
                <a:gd name="connsiteY2" fmla="*/ 1037230 h 3575713"/>
                <a:gd name="connsiteX3" fmla="*/ 657000 w 970899"/>
                <a:gd name="connsiteY3" fmla="*/ 0 h 3575713"/>
                <a:gd name="connsiteX0" fmla="*/ 970899 w 970899"/>
                <a:gd name="connsiteY0" fmla="*/ 3575713 h 3575713"/>
                <a:gd name="connsiteX1" fmla="*/ 111090 w 970899"/>
                <a:gd name="connsiteY1" fmla="*/ 2279176 h 3575713"/>
                <a:gd name="connsiteX2" fmla="*/ 70147 w 970899"/>
                <a:gd name="connsiteY2" fmla="*/ 1037230 h 3575713"/>
                <a:gd name="connsiteX3" fmla="*/ 657000 w 970899"/>
                <a:gd name="connsiteY3" fmla="*/ 0 h 3575713"/>
                <a:gd name="connsiteX0" fmla="*/ 970899 w 970899"/>
                <a:gd name="connsiteY0" fmla="*/ 3575713 h 3575713"/>
                <a:gd name="connsiteX1" fmla="*/ 111090 w 970899"/>
                <a:gd name="connsiteY1" fmla="*/ 2279176 h 3575713"/>
                <a:gd name="connsiteX2" fmla="*/ 70147 w 970899"/>
                <a:gd name="connsiteY2" fmla="*/ 1037230 h 3575713"/>
                <a:gd name="connsiteX3" fmla="*/ 657000 w 970899"/>
                <a:gd name="connsiteY3" fmla="*/ 0 h 357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899" h="3575713">
                  <a:moveTo>
                    <a:pt x="970899" y="3575713"/>
                  </a:moveTo>
                  <a:cubicBezTo>
                    <a:pt x="612645" y="3136710"/>
                    <a:pt x="261215" y="2702257"/>
                    <a:pt x="111090" y="2279176"/>
                  </a:cubicBezTo>
                  <a:cubicBezTo>
                    <a:pt x="-39035" y="1856095"/>
                    <a:pt x="-20838" y="1417093"/>
                    <a:pt x="70147" y="1037230"/>
                  </a:cubicBezTo>
                  <a:cubicBezTo>
                    <a:pt x="161132" y="657367"/>
                    <a:pt x="357251" y="144542"/>
                    <a:pt x="657000" y="0"/>
                  </a:cubicBezTo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952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5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9025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délník 18"/>
          <p:cNvSpPr/>
          <p:nvPr/>
        </p:nvSpPr>
        <p:spPr>
          <a:xfrm>
            <a:off x="150128" y="71920"/>
            <a:ext cx="5560352" cy="415779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Obráze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739"/>
            <a:ext cx="5364480" cy="3814572"/>
          </a:xfrm>
          <a:prstGeom prst="rect">
            <a:avLst/>
          </a:prstGeom>
        </p:spPr>
      </p:pic>
      <p:sp>
        <p:nvSpPr>
          <p:cNvPr id="23" name="Zaoblený obdélník 22"/>
          <p:cNvSpPr/>
          <p:nvPr/>
        </p:nvSpPr>
        <p:spPr>
          <a:xfrm>
            <a:off x="408205" y="276201"/>
            <a:ext cx="1056019" cy="22382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Obrázek 2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02" y="332656"/>
            <a:ext cx="875814" cy="12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1" name="TextovéPole 30"/>
          <p:cNvSpPr txBox="1"/>
          <p:nvPr/>
        </p:nvSpPr>
        <p:spPr>
          <a:xfrm>
            <a:off x="1143200" y="3972142"/>
            <a:ext cx="8835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accent2"/>
                </a:solidFill>
                <a:latin typeface="Comic Sans MS" pitchFamily="66" charset="0"/>
              </a:rPr>
              <a:t>60,000 km</a:t>
            </a:r>
            <a:endParaRPr lang="cs-CZ" sz="11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3" name="TextovéPole 32"/>
          <p:cNvSpPr txBox="1"/>
          <p:nvPr/>
        </p:nvSpPr>
        <p:spPr>
          <a:xfrm>
            <a:off x="3819861" y="3968681"/>
            <a:ext cx="9476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accent2"/>
                </a:solidFill>
                <a:latin typeface="Comic Sans MS" pitchFamily="66" charset="0"/>
              </a:rPr>
              <a:t>180,000 km</a:t>
            </a:r>
            <a:endParaRPr lang="cs-CZ" sz="11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2" name="TextovéPole 31"/>
          <p:cNvSpPr txBox="1"/>
          <p:nvPr/>
        </p:nvSpPr>
        <p:spPr>
          <a:xfrm>
            <a:off x="2504237" y="3968104"/>
            <a:ext cx="9476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accent2"/>
                </a:solidFill>
                <a:latin typeface="Comic Sans MS" pitchFamily="66" charset="0"/>
              </a:rPr>
              <a:t>120,000 km</a:t>
            </a:r>
            <a:endParaRPr lang="cs-CZ" sz="11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25" name="Obdélník 24"/>
          <p:cNvSpPr/>
          <p:nvPr/>
        </p:nvSpPr>
        <p:spPr>
          <a:xfrm>
            <a:off x="3779912" y="2789757"/>
            <a:ext cx="5184576" cy="3977856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0856" y="2866584"/>
            <a:ext cx="5112568" cy="3838943"/>
          </a:xfrm>
          <a:prstGeom prst="rect">
            <a:avLst/>
          </a:prstGeom>
        </p:spPr>
      </p:pic>
      <p:sp>
        <p:nvSpPr>
          <p:cNvPr id="26" name="TextovéPole 25"/>
          <p:cNvSpPr txBox="1"/>
          <p:nvPr/>
        </p:nvSpPr>
        <p:spPr>
          <a:xfrm>
            <a:off x="4108870" y="6260666"/>
            <a:ext cx="11112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accent2"/>
                </a:solidFill>
                <a:latin typeface="Comic Sans MS" pitchFamily="66" charset="0"/>
              </a:rPr>
              <a:t>Length scale</a:t>
            </a:r>
          </a:p>
          <a:p>
            <a:pPr algn="ctr"/>
            <a:r>
              <a:rPr lang="en-US" sz="1100" dirty="0" smtClean="0">
                <a:solidFill>
                  <a:schemeClr val="accent2"/>
                </a:solidFill>
                <a:latin typeface="Comic Sans MS" pitchFamily="66" charset="0"/>
              </a:rPr>
              <a:t>(x 60,000 km)</a:t>
            </a:r>
            <a:endParaRPr lang="cs-CZ" sz="11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grpSp>
        <p:nvGrpSpPr>
          <p:cNvPr id="27" name="Skupina 26"/>
          <p:cNvGrpSpPr/>
          <p:nvPr/>
        </p:nvGrpSpPr>
        <p:grpSpPr>
          <a:xfrm>
            <a:off x="3923928" y="4364935"/>
            <a:ext cx="2808312" cy="2340592"/>
            <a:chOff x="292020" y="3464672"/>
            <a:chExt cx="1935933" cy="2311635"/>
          </a:xfrm>
        </p:grpSpPr>
        <p:sp>
          <p:nvSpPr>
            <p:cNvPr id="28" name="Volný tvar 27"/>
            <p:cNvSpPr/>
            <p:nvPr/>
          </p:nvSpPr>
          <p:spPr bwMode="auto">
            <a:xfrm>
              <a:off x="791855" y="5304902"/>
              <a:ext cx="1436098" cy="471405"/>
            </a:xfrm>
            <a:custGeom>
              <a:avLst/>
              <a:gdLst>
                <a:gd name="connsiteX0" fmla="*/ 0 w 3507475"/>
                <a:gd name="connsiteY0" fmla="*/ 76628 h 1089558"/>
                <a:gd name="connsiteX1" fmla="*/ 1064525 w 3507475"/>
                <a:gd name="connsiteY1" fmla="*/ 103924 h 1089558"/>
                <a:gd name="connsiteX2" fmla="*/ 2251881 w 3507475"/>
                <a:gd name="connsiteY2" fmla="*/ 1086563 h 1089558"/>
                <a:gd name="connsiteX3" fmla="*/ 3507475 w 3507475"/>
                <a:gd name="connsiteY3" fmla="*/ 431470 h 1089558"/>
                <a:gd name="connsiteX4" fmla="*/ 3507475 w 3507475"/>
                <a:gd name="connsiteY4" fmla="*/ 431470 h 1089558"/>
                <a:gd name="connsiteX0" fmla="*/ 0 w 3507475"/>
                <a:gd name="connsiteY0" fmla="*/ 61425 h 844367"/>
                <a:gd name="connsiteX1" fmla="*/ 1064525 w 3507475"/>
                <a:gd name="connsiteY1" fmla="*/ 88721 h 844367"/>
                <a:gd name="connsiteX2" fmla="*/ 2265529 w 3507475"/>
                <a:gd name="connsiteY2" fmla="*/ 839348 h 844367"/>
                <a:gd name="connsiteX3" fmla="*/ 3507475 w 3507475"/>
                <a:gd name="connsiteY3" fmla="*/ 416267 h 844367"/>
                <a:gd name="connsiteX4" fmla="*/ 3507475 w 3507475"/>
                <a:gd name="connsiteY4" fmla="*/ 416267 h 844367"/>
                <a:gd name="connsiteX0" fmla="*/ 0 w 3507475"/>
                <a:gd name="connsiteY0" fmla="*/ 39279 h 820813"/>
                <a:gd name="connsiteX1" fmla="*/ 1337480 w 3507475"/>
                <a:gd name="connsiteY1" fmla="*/ 121166 h 820813"/>
                <a:gd name="connsiteX2" fmla="*/ 2265529 w 3507475"/>
                <a:gd name="connsiteY2" fmla="*/ 817202 h 820813"/>
                <a:gd name="connsiteX3" fmla="*/ 3507475 w 3507475"/>
                <a:gd name="connsiteY3" fmla="*/ 394121 h 820813"/>
                <a:gd name="connsiteX4" fmla="*/ 3507475 w 3507475"/>
                <a:gd name="connsiteY4" fmla="*/ 394121 h 820813"/>
                <a:gd name="connsiteX0" fmla="*/ 0 w 3507475"/>
                <a:gd name="connsiteY0" fmla="*/ 44220 h 934305"/>
                <a:gd name="connsiteX1" fmla="*/ 1337480 w 3507475"/>
                <a:gd name="connsiteY1" fmla="*/ 126107 h 934305"/>
                <a:gd name="connsiteX2" fmla="*/ 2251881 w 3507475"/>
                <a:gd name="connsiteY2" fmla="*/ 931325 h 934305"/>
                <a:gd name="connsiteX3" fmla="*/ 3507475 w 3507475"/>
                <a:gd name="connsiteY3" fmla="*/ 399062 h 934305"/>
                <a:gd name="connsiteX4" fmla="*/ 3507475 w 3507475"/>
                <a:gd name="connsiteY4" fmla="*/ 399062 h 934305"/>
                <a:gd name="connsiteX0" fmla="*/ 0 w 3507475"/>
                <a:gd name="connsiteY0" fmla="*/ 19992 h 908062"/>
                <a:gd name="connsiteX1" fmla="*/ 1009934 w 3507475"/>
                <a:gd name="connsiteY1" fmla="*/ 224709 h 908062"/>
                <a:gd name="connsiteX2" fmla="*/ 2251881 w 3507475"/>
                <a:gd name="connsiteY2" fmla="*/ 907097 h 908062"/>
                <a:gd name="connsiteX3" fmla="*/ 3507475 w 3507475"/>
                <a:gd name="connsiteY3" fmla="*/ 374834 h 908062"/>
                <a:gd name="connsiteX4" fmla="*/ 3507475 w 3507475"/>
                <a:gd name="connsiteY4" fmla="*/ 374834 h 908062"/>
                <a:gd name="connsiteX0" fmla="*/ 0 w 3220872"/>
                <a:gd name="connsiteY0" fmla="*/ 24085 h 871211"/>
                <a:gd name="connsiteX1" fmla="*/ 723331 w 3220872"/>
                <a:gd name="connsiteY1" fmla="*/ 187858 h 871211"/>
                <a:gd name="connsiteX2" fmla="*/ 1965278 w 3220872"/>
                <a:gd name="connsiteY2" fmla="*/ 870246 h 871211"/>
                <a:gd name="connsiteX3" fmla="*/ 3220872 w 3220872"/>
                <a:gd name="connsiteY3" fmla="*/ 337983 h 871211"/>
                <a:gd name="connsiteX4" fmla="*/ 3220872 w 3220872"/>
                <a:gd name="connsiteY4" fmla="*/ 337983 h 871211"/>
                <a:gd name="connsiteX0" fmla="*/ 0 w 3220872"/>
                <a:gd name="connsiteY0" fmla="*/ 38062 h 886188"/>
                <a:gd name="connsiteX1" fmla="*/ 736978 w 3220872"/>
                <a:gd name="connsiteY1" fmla="*/ 133596 h 886188"/>
                <a:gd name="connsiteX2" fmla="*/ 1965278 w 3220872"/>
                <a:gd name="connsiteY2" fmla="*/ 884223 h 886188"/>
                <a:gd name="connsiteX3" fmla="*/ 3220872 w 3220872"/>
                <a:gd name="connsiteY3" fmla="*/ 351960 h 886188"/>
                <a:gd name="connsiteX4" fmla="*/ 3220872 w 3220872"/>
                <a:gd name="connsiteY4" fmla="*/ 351960 h 886188"/>
                <a:gd name="connsiteX0" fmla="*/ 0 w 3220872"/>
                <a:gd name="connsiteY0" fmla="*/ 42305 h 890668"/>
                <a:gd name="connsiteX1" fmla="*/ 777921 w 3220872"/>
                <a:gd name="connsiteY1" fmla="*/ 124191 h 890668"/>
                <a:gd name="connsiteX2" fmla="*/ 1965278 w 3220872"/>
                <a:gd name="connsiteY2" fmla="*/ 888466 h 890668"/>
                <a:gd name="connsiteX3" fmla="*/ 3220872 w 3220872"/>
                <a:gd name="connsiteY3" fmla="*/ 356203 h 890668"/>
                <a:gd name="connsiteX4" fmla="*/ 3220872 w 3220872"/>
                <a:gd name="connsiteY4" fmla="*/ 356203 h 890668"/>
                <a:gd name="connsiteX0" fmla="*/ 0 w 3220872"/>
                <a:gd name="connsiteY0" fmla="*/ 59393 h 907756"/>
                <a:gd name="connsiteX1" fmla="*/ 777921 w 3220872"/>
                <a:gd name="connsiteY1" fmla="*/ 141279 h 907756"/>
                <a:gd name="connsiteX2" fmla="*/ 1965278 w 3220872"/>
                <a:gd name="connsiteY2" fmla="*/ 905554 h 907756"/>
                <a:gd name="connsiteX3" fmla="*/ 3220872 w 3220872"/>
                <a:gd name="connsiteY3" fmla="*/ 373291 h 907756"/>
                <a:gd name="connsiteX4" fmla="*/ 3220872 w 3220872"/>
                <a:gd name="connsiteY4" fmla="*/ 373291 h 9077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20872" h="907756">
                  <a:moveTo>
                    <a:pt x="0" y="59393"/>
                  </a:moveTo>
                  <a:cubicBezTo>
                    <a:pt x="344605" y="-11121"/>
                    <a:pt x="532261" y="-54339"/>
                    <a:pt x="777921" y="141279"/>
                  </a:cubicBezTo>
                  <a:cubicBezTo>
                    <a:pt x="1023581" y="336897"/>
                    <a:pt x="1558120" y="866885"/>
                    <a:pt x="1965278" y="905554"/>
                  </a:cubicBezTo>
                  <a:cubicBezTo>
                    <a:pt x="2372437" y="944223"/>
                    <a:pt x="3011606" y="462001"/>
                    <a:pt x="3220872" y="373291"/>
                  </a:cubicBezTo>
                  <a:lnTo>
                    <a:pt x="3220872" y="373291"/>
                  </a:lnTo>
                </a:path>
              </a:pathLst>
            </a:custGeom>
            <a:noFill/>
            <a:ln w="9525" cap="rnd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952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5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9" name="Volný tvar 28"/>
            <p:cNvSpPr/>
            <p:nvPr/>
          </p:nvSpPr>
          <p:spPr bwMode="auto">
            <a:xfrm>
              <a:off x="768060" y="5042668"/>
              <a:ext cx="304258" cy="262234"/>
            </a:xfrm>
            <a:custGeom>
              <a:avLst/>
              <a:gdLst>
                <a:gd name="connsiteX0" fmla="*/ 0 w 682388"/>
                <a:gd name="connsiteY0" fmla="*/ 504967 h 504967"/>
                <a:gd name="connsiteX1" fmla="*/ 232012 w 682388"/>
                <a:gd name="connsiteY1" fmla="*/ 204716 h 504967"/>
                <a:gd name="connsiteX2" fmla="*/ 682388 w 682388"/>
                <a:gd name="connsiteY2" fmla="*/ 0 h 504967"/>
                <a:gd name="connsiteX0" fmla="*/ 0 w 682388"/>
                <a:gd name="connsiteY0" fmla="*/ 504967 h 504967"/>
                <a:gd name="connsiteX1" fmla="*/ 286603 w 682388"/>
                <a:gd name="connsiteY1" fmla="*/ 191068 h 504967"/>
                <a:gd name="connsiteX2" fmla="*/ 682388 w 682388"/>
                <a:gd name="connsiteY2" fmla="*/ 0 h 5049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82388" h="504967">
                  <a:moveTo>
                    <a:pt x="0" y="504967"/>
                  </a:moveTo>
                  <a:cubicBezTo>
                    <a:pt x="59140" y="396922"/>
                    <a:pt x="172872" y="275229"/>
                    <a:pt x="286603" y="191068"/>
                  </a:cubicBezTo>
                  <a:cubicBezTo>
                    <a:pt x="400334" y="106907"/>
                    <a:pt x="564108" y="29570"/>
                    <a:pt x="682388" y="0"/>
                  </a:cubicBezTo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952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5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0" name="Volný tvar 29"/>
            <p:cNvSpPr/>
            <p:nvPr/>
          </p:nvSpPr>
          <p:spPr bwMode="auto">
            <a:xfrm>
              <a:off x="292020" y="3464672"/>
              <a:ext cx="432897" cy="1856898"/>
            </a:xfrm>
            <a:custGeom>
              <a:avLst/>
              <a:gdLst>
                <a:gd name="connsiteX0" fmla="*/ 945770 w 945770"/>
                <a:gd name="connsiteY0" fmla="*/ 3698543 h 3698543"/>
                <a:gd name="connsiteX1" fmla="*/ 85961 w 945770"/>
                <a:gd name="connsiteY1" fmla="*/ 2402006 h 3698543"/>
                <a:gd name="connsiteX2" fmla="*/ 85961 w 945770"/>
                <a:gd name="connsiteY2" fmla="*/ 1187355 h 3698543"/>
                <a:gd name="connsiteX3" fmla="*/ 577280 w 945770"/>
                <a:gd name="connsiteY3" fmla="*/ 0 h 3698543"/>
                <a:gd name="connsiteX0" fmla="*/ 945770 w 945770"/>
                <a:gd name="connsiteY0" fmla="*/ 3698543 h 3698543"/>
                <a:gd name="connsiteX1" fmla="*/ 85961 w 945770"/>
                <a:gd name="connsiteY1" fmla="*/ 2402006 h 3698543"/>
                <a:gd name="connsiteX2" fmla="*/ 85961 w 945770"/>
                <a:gd name="connsiteY2" fmla="*/ 1187355 h 3698543"/>
                <a:gd name="connsiteX3" fmla="*/ 577280 w 945770"/>
                <a:gd name="connsiteY3" fmla="*/ 0 h 3698543"/>
                <a:gd name="connsiteX0" fmla="*/ 967360 w 967360"/>
                <a:gd name="connsiteY0" fmla="*/ 3698543 h 3698543"/>
                <a:gd name="connsiteX1" fmla="*/ 107551 w 967360"/>
                <a:gd name="connsiteY1" fmla="*/ 2402006 h 3698543"/>
                <a:gd name="connsiteX2" fmla="*/ 66608 w 967360"/>
                <a:gd name="connsiteY2" fmla="*/ 1160060 h 3698543"/>
                <a:gd name="connsiteX3" fmla="*/ 598870 w 967360"/>
                <a:gd name="connsiteY3" fmla="*/ 0 h 3698543"/>
                <a:gd name="connsiteX0" fmla="*/ 967360 w 967360"/>
                <a:gd name="connsiteY0" fmla="*/ 3698543 h 3698543"/>
                <a:gd name="connsiteX1" fmla="*/ 107551 w 967360"/>
                <a:gd name="connsiteY1" fmla="*/ 2402006 h 3698543"/>
                <a:gd name="connsiteX2" fmla="*/ 66608 w 967360"/>
                <a:gd name="connsiteY2" fmla="*/ 1160060 h 3698543"/>
                <a:gd name="connsiteX3" fmla="*/ 598870 w 967360"/>
                <a:gd name="connsiteY3" fmla="*/ 0 h 3698543"/>
                <a:gd name="connsiteX0" fmla="*/ 970899 w 970899"/>
                <a:gd name="connsiteY0" fmla="*/ 3575713 h 3575713"/>
                <a:gd name="connsiteX1" fmla="*/ 111090 w 970899"/>
                <a:gd name="connsiteY1" fmla="*/ 2279176 h 3575713"/>
                <a:gd name="connsiteX2" fmla="*/ 70147 w 970899"/>
                <a:gd name="connsiteY2" fmla="*/ 1037230 h 3575713"/>
                <a:gd name="connsiteX3" fmla="*/ 657000 w 970899"/>
                <a:gd name="connsiteY3" fmla="*/ 0 h 3575713"/>
                <a:gd name="connsiteX0" fmla="*/ 970899 w 970899"/>
                <a:gd name="connsiteY0" fmla="*/ 3575713 h 3575713"/>
                <a:gd name="connsiteX1" fmla="*/ 111090 w 970899"/>
                <a:gd name="connsiteY1" fmla="*/ 2279176 h 3575713"/>
                <a:gd name="connsiteX2" fmla="*/ 70147 w 970899"/>
                <a:gd name="connsiteY2" fmla="*/ 1037230 h 3575713"/>
                <a:gd name="connsiteX3" fmla="*/ 657000 w 970899"/>
                <a:gd name="connsiteY3" fmla="*/ 0 h 3575713"/>
                <a:gd name="connsiteX0" fmla="*/ 970899 w 970899"/>
                <a:gd name="connsiteY0" fmla="*/ 3575713 h 3575713"/>
                <a:gd name="connsiteX1" fmla="*/ 111090 w 970899"/>
                <a:gd name="connsiteY1" fmla="*/ 2279176 h 3575713"/>
                <a:gd name="connsiteX2" fmla="*/ 70147 w 970899"/>
                <a:gd name="connsiteY2" fmla="*/ 1037230 h 3575713"/>
                <a:gd name="connsiteX3" fmla="*/ 657000 w 970899"/>
                <a:gd name="connsiteY3" fmla="*/ 0 h 35757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70899" h="3575713">
                  <a:moveTo>
                    <a:pt x="970899" y="3575713"/>
                  </a:moveTo>
                  <a:cubicBezTo>
                    <a:pt x="612645" y="3136710"/>
                    <a:pt x="261215" y="2702257"/>
                    <a:pt x="111090" y="2279176"/>
                  </a:cubicBezTo>
                  <a:cubicBezTo>
                    <a:pt x="-39035" y="1856095"/>
                    <a:pt x="-20838" y="1417093"/>
                    <a:pt x="70147" y="1037230"/>
                  </a:cubicBezTo>
                  <a:cubicBezTo>
                    <a:pt x="161132" y="657367"/>
                    <a:pt x="357251" y="144542"/>
                    <a:pt x="657000" y="0"/>
                  </a:cubicBezTo>
                </a:path>
              </a:pathLst>
            </a:custGeom>
            <a:noFill/>
            <a:ln w="9525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arrow" w="lg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29527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5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34" name="TextovéPole 33"/>
          <p:cNvSpPr txBox="1"/>
          <p:nvPr/>
        </p:nvSpPr>
        <p:spPr>
          <a:xfrm rot="16200000">
            <a:off x="161941" y="3064282"/>
            <a:ext cx="5693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accent2"/>
                </a:solidFill>
                <a:latin typeface="Comic Sans MS" pitchFamily="66" charset="0"/>
              </a:rPr>
              <a:t>6,000</a:t>
            </a:r>
            <a:endParaRPr lang="cs-CZ" sz="11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5" name="TextovéPole 34"/>
          <p:cNvSpPr txBox="1"/>
          <p:nvPr/>
        </p:nvSpPr>
        <p:spPr>
          <a:xfrm rot="16200000">
            <a:off x="130756" y="2307366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accent2"/>
                </a:solidFill>
                <a:latin typeface="Comic Sans MS" pitchFamily="66" charset="0"/>
              </a:rPr>
              <a:t>12,000</a:t>
            </a:r>
            <a:endParaRPr lang="cs-CZ" sz="11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6" name="TextovéPole 35"/>
          <p:cNvSpPr txBox="1"/>
          <p:nvPr/>
        </p:nvSpPr>
        <p:spPr>
          <a:xfrm rot="16200000">
            <a:off x="130756" y="1551012"/>
            <a:ext cx="6335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accent2"/>
                </a:solidFill>
                <a:latin typeface="Comic Sans MS" pitchFamily="66" charset="0"/>
              </a:rPr>
              <a:t>18,000</a:t>
            </a:r>
            <a:endParaRPr lang="cs-CZ" sz="11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37" name="TextovéPole 36"/>
          <p:cNvSpPr txBox="1"/>
          <p:nvPr/>
        </p:nvSpPr>
        <p:spPr>
          <a:xfrm rot="16200000">
            <a:off x="5722" y="792142"/>
            <a:ext cx="8835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accent2"/>
                </a:solidFill>
                <a:latin typeface="Comic Sans MS" pitchFamily="66" charset="0"/>
              </a:rPr>
              <a:t>24,000 km</a:t>
            </a:r>
            <a:endParaRPr lang="cs-CZ" sz="1100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36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Line 4"/>
          <p:cNvSpPr>
            <a:spLocks noChangeShapeType="1"/>
          </p:cNvSpPr>
          <p:nvPr/>
        </p:nvSpPr>
        <p:spPr bwMode="auto">
          <a:xfrm>
            <a:off x="130585" y="620688"/>
            <a:ext cx="3721335" cy="0"/>
          </a:xfrm>
          <a:prstGeom prst="line">
            <a:avLst/>
          </a:prstGeom>
          <a:noFill/>
          <a:ln w="38100" cmpd="dbl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sk-SK"/>
          </a:p>
        </p:txBody>
      </p:sp>
      <p:pic>
        <p:nvPicPr>
          <p:cNvPr id="4" name="Obrázek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367" y="268273"/>
            <a:ext cx="2027369" cy="192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649" y="1000132"/>
            <a:ext cx="8388846" cy="302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1" name="Obrázek 20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72" y="4161701"/>
            <a:ext cx="8388846" cy="2372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51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bdélník 25"/>
          <p:cNvSpPr/>
          <p:nvPr/>
        </p:nvSpPr>
        <p:spPr>
          <a:xfrm>
            <a:off x="1142807" y="3555600"/>
            <a:ext cx="6984776" cy="29969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bdélník 21"/>
          <p:cNvSpPr/>
          <p:nvPr/>
        </p:nvSpPr>
        <p:spPr>
          <a:xfrm>
            <a:off x="1142807" y="318912"/>
            <a:ext cx="6984776" cy="29969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9" y="394688"/>
            <a:ext cx="6867144" cy="2852928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079" y="3631280"/>
            <a:ext cx="6867144" cy="2852928"/>
          </a:xfrm>
          <a:prstGeom prst="rect">
            <a:avLst/>
          </a:prstGeom>
        </p:spPr>
      </p:pic>
      <p:sp>
        <p:nvSpPr>
          <p:cNvPr id="28" name="Zaoblený obdélník 27"/>
          <p:cNvSpPr/>
          <p:nvPr/>
        </p:nvSpPr>
        <p:spPr>
          <a:xfrm>
            <a:off x="1266690" y="468738"/>
            <a:ext cx="1600734" cy="22382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647" y="1846982"/>
            <a:ext cx="762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Přímá spojnice 10"/>
          <p:cNvCxnSpPr/>
          <p:nvPr/>
        </p:nvCxnSpPr>
        <p:spPr>
          <a:xfrm>
            <a:off x="-1548680" y="1196752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ovéPole 29"/>
          <p:cNvSpPr txBox="1"/>
          <p:nvPr/>
        </p:nvSpPr>
        <p:spPr>
          <a:xfrm rot="16200000">
            <a:off x="875195" y="2439788"/>
            <a:ext cx="8835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accent2"/>
                </a:solidFill>
                <a:latin typeface="Comic Sans MS" pitchFamily="66" charset="0"/>
              </a:rPr>
              <a:t>30,000 km</a:t>
            </a:r>
            <a:endParaRPr lang="cs-CZ" sz="11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pic>
        <p:nvPicPr>
          <p:cNvPr id="14" name="Obrázek 1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278" y="521288"/>
            <a:ext cx="1432344" cy="13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31" name="Zaoblený obdélník 30"/>
          <p:cNvSpPr/>
          <p:nvPr/>
        </p:nvSpPr>
        <p:spPr>
          <a:xfrm>
            <a:off x="1266690" y="3722780"/>
            <a:ext cx="1600734" cy="22382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Obrázek 3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278" y="3775330"/>
            <a:ext cx="1432344" cy="13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682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142807" y="3555600"/>
            <a:ext cx="6984776" cy="29969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1142807" y="318912"/>
            <a:ext cx="6984776" cy="29969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52" y="391016"/>
            <a:ext cx="6867144" cy="285292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952" y="3627704"/>
            <a:ext cx="6867144" cy="2852928"/>
          </a:xfrm>
          <a:prstGeom prst="rect">
            <a:avLst/>
          </a:prstGeom>
        </p:spPr>
      </p:pic>
      <p:sp>
        <p:nvSpPr>
          <p:cNvPr id="6" name="Zaoblený obdélník 5"/>
          <p:cNvSpPr/>
          <p:nvPr/>
        </p:nvSpPr>
        <p:spPr>
          <a:xfrm>
            <a:off x="1266690" y="468738"/>
            <a:ext cx="1600734" cy="22382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647" y="1846982"/>
            <a:ext cx="762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 rot="16200000">
            <a:off x="875195" y="2439788"/>
            <a:ext cx="8835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accent2"/>
                </a:solidFill>
                <a:latin typeface="Comic Sans MS" pitchFamily="66" charset="0"/>
              </a:rPr>
              <a:t>30,000 km</a:t>
            </a:r>
            <a:endParaRPr lang="cs-CZ" sz="11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1266690" y="3722780"/>
            <a:ext cx="1600734" cy="22382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31" y="515283"/>
            <a:ext cx="1440694" cy="13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5131" y="3782973"/>
            <a:ext cx="1440694" cy="13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682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1142807" y="3555600"/>
            <a:ext cx="6984776" cy="29969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bdélník 4"/>
          <p:cNvSpPr/>
          <p:nvPr/>
        </p:nvSpPr>
        <p:spPr>
          <a:xfrm>
            <a:off x="1142807" y="318912"/>
            <a:ext cx="6984776" cy="2996944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6668" y="400896"/>
            <a:ext cx="6867144" cy="285292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504" y="3631376"/>
            <a:ext cx="6867144" cy="2852928"/>
          </a:xfrm>
          <a:prstGeom prst="rect">
            <a:avLst/>
          </a:prstGeom>
        </p:spPr>
      </p:pic>
      <p:sp>
        <p:nvSpPr>
          <p:cNvPr id="6" name="Zaoblený obdélník 5"/>
          <p:cNvSpPr/>
          <p:nvPr/>
        </p:nvSpPr>
        <p:spPr>
          <a:xfrm>
            <a:off x="1266690" y="468738"/>
            <a:ext cx="1600734" cy="22382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6647" y="1846982"/>
            <a:ext cx="762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 rot="16200000">
            <a:off x="875195" y="2439788"/>
            <a:ext cx="88357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dirty="0" smtClean="0">
                <a:solidFill>
                  <a:schemeClr val="accent2"/>
                </a:solidFill>
                <a:latin typeface="Comic Sans MS" pitchFamily="66" charset="0"/>
              </a:rPr>
              <a:t>30,000 km</a:t>
            </a:r>
            <a:endParaRPr lang="cs-CZ" sz="1100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9" name="Zaoblený obdélník 8"/>
          <p:cNvSpPr/>
          <p:nvPr/>
        </p:nvSpPr>
        <p:spPr>
          <a:xfrm>
            <a:off x="1266690" y="3722780"/>
            <a:ext cx="1600734" cy="223828"/>
          </a:xfrm>
          <a:prstGeom prst="roundRect">
            <a:avLst/>
          </a:prstGeom>
          <a:solidFill>
            <a:schemeClr val="bg1"/>
          </a:solidFill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Obrázek 1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5984" y="509278"/>
            <a:ext cx="1440694" cy="13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Obrázek 1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4687" y="3776968"/>
            <a:ext cx="1530584" cy="13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04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EXTERNALEDITCOMMAND" val="notepad %"/>
  <p:tag name="GHOSTSCRIPTCOMMAND" val="c:/jefo/gs9.04/bin/gswin64c"/>
  <p:tag name="DEFAULTBITMAP" val="pngmono"/>
  <p:tag name="DEFAULTBLEND" val="False"/>
  <p:tag name="DEFAULTTRANSPARENT" val="False"/>
  <p:tag name="DEFAULTWORKAROUNDTRANSPARENCYBUG" val="False"/>
  <p:tag name="DEFAULTRESOLUTION" val="1200"/>
  <p:tag name="DEFAULTMAGNIFICATION" val="2"/>
  <p:tag name="DEFAULTFONTSIZE" val="10"/>
  <p:tag name="DEFAULTWIDTH" val="607"/>
  <p:tag name="DEFAULTHEIGHT" val="48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textwidth=350mm&#10;\usepackage[usenames,dvipsnames]{color} &#10;\begin{document}&#10;Su \&amp; van Ballegooijen 2012&#10;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31"/>
  <p:tag name="BOXFONT" val="10"/>
  <p:tag name="BOXWRAP" val="False"/>
  <p:tag name="WORKAROUNDTRANSPARENCYBUG" val="False"/>
  <p:tag name="ALLOWFONTSUBSTITUTION" val="False"/>
  <p:tag name="BITMAPFORMAT" val="png16m"/>
  <p:tag name="ORIGWIDTH" val="283,9806"/>
  <p:tag name="PICTUREFILESIZE" val="2104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textwidth=350mm&#10;\usepackage[usenames,dvipsnames]{color} &#10;\begin{document}&#10;Aulanier, DeVore, Antiochos 2006&#10;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31"/>
  <p:tag name="BOXFONT" val="10"/>
  <p:tag name="BOXWRAP" val="False"/>
  <p:tag name="WORKAROUNDTRANSPARENCYBUG" val="False"/>
  <p:tag name="ALLOWFONTSUBSTITUTION" val="False"/>
  <p:tag name="BITMAPFORMAT" val="png16m"/>
  <p:tag name="ORIGWIDTH" val="345,9607"/>
  <p:tag name="PICTUREFILESIZE" val="2384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textwidth=350mm&#10;\usepackage[usenames,dvipsnames]{color} &#10;\begin{document}&#10;Mackay \&amp; van Ballegooijen 2009&#10;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31"/>
  <p:tag name="BOXFONT" val="10"/>
  <p:tag name="BOXWRAP" val="False"/>
  <p:tag name="WORKAROUNDTRANSPARENCYBUG" val="False"/>
  <p:tag name="ALLOWFONTSUBSTITUTION" val="False"/>
  <p:tag name="BITMAPFORMAT" val="png16m"/>
  <p:tag name="ORIGWIDTH" val="333,0007"/>
  <p:tag name="PICTUREFILESIZE" val="2616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textwidth=350mm&#10;\usepackage[usenames,dvipsnames]{color} &#10;\begin{document}&#10;Top view&#10;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31"/>
  <p:tag name="BOXFONT" val="10"/>
  <p:tag name="BOXWRAP" val="False"/>
  <p:tag name="WORKAROUNDTRANSPARENCYBUG" val="False"/>
  <p:tag name="ALLOWFONTSUBSTITUTION" val="False"/>
  <p:tag name="BITMAPFORMAT" val="png16m"/>
  <p:tag name="ORIGWIDTH" val="91,98016"/>
  <p:tag name="PICTUREFILESIZE" val="706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textwidth=350mm&#10;\usepackage[usenames,dvipsnames]{color} &#10;\begin{document}&#10;Front view&#10;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31"/>
  <p:tag name="BOXFONT" val="10"/>
  <p:tag name="BOXWRAP" val="False"/>
  <p:tag name="WORKAROUNDTRANSPARENCYBUG" val="False"/>
  <p:tag name="ALLOWFONTSUBSTITUTION" val="False"/>
  <p:tag name="BITMAPFORMAT" val="png16m"/>
  <p:tag name="ORIGWIDTH" val="106,9802"/>
  <p:tag name="PICTUREFILESIZE" val="723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textwidth=350mm&#10;\usepackage[usenames,dvipsnames]{color} &#10;\begin{document}&#10;Whole-prominence magnetic field simulations&#10;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31"/>
  <p:tag name="BOXFONT" val="10"/>
  <p:tag name="BOXWRAP" val="False"/>
  <p:tag name="WORKAROUNDTRANSPARENCYBUG" val="False"/>
  <p:tag name="ALLOWFONTSUBSTITUTION" val="False"/>
  <p:tag name="BITMAPFORMAT" val="png16m"/>
  <p:tag name="ORIGWIDTH" val="459,9609"/>
  <p:tag name="PICTUREFILESIZE" val="2903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textwidth=350mm&#10;\usepackage[usenames,dvipsnames]{color} &#10;\begin{document}&#10;Gun\'ar, Mackay, Heinzel, Anzer 2013&#10;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31"/>
  <p:tag name="BOXFONT" val="10"/>
  <p:tag name="BOXWRAP" val="False"/>
  <p:tag name="WORKAROUNDTRANSPARENCYBUG" val="False"/>
  <p:tag name="ALLOWFONTSUBSTITUTION" val="False"/>
  <p:tag name="BITMAPFORMAT" val="png16m"/>
  <p:tag name="ORIGWIDTH" val="366,9607"/>
  <p:tag name="PICTUREFILESIZE" val="244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textwidth=350mm&#10;\usepackage[usenames,dvipsnames]{color} &#10;\begin{document}&#10;Front view&#10;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31"/>
  <p:tag name="BOXFONT" val="10"/>
  <p:tag name="BOXWRAP" val="False"/>
  <p:tag name="WORKAROUNDTRANSPARENCYBUG" val="False"/>
  <p:tag name="ALLOWFONTSUBSTITUTION" val="False"/>
  <p:tag name="BITMAPFORMAT" val="png16m"/>
  <p:tag name="ORIGWIDTH" val="106,9802"/>
  <p:tag name="PICTUREFILESIZE" val="723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textwidth=350mm&#10;\usepackage[usenames,dvipsnames]{color} &#10;\begin{document}&#10;H$\alpha$ visualization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31"/>
  <p:tag name="BOXFONT" val="10"/>
  <p:tag name="BOXWRAP" val="False"/>
  <p:tag name="WORKAROUNDTRANSPARENCYBUG" val="False"/>
  <p:tag name="ALLOWFONTSUBSTITUTION" val="False"/>
  <p:tag name="BITMAPFORMAT" val="png16m"/>
  <p:tag name="ORIGWIDTH" val="157,9803"/>
  <p:tag name="PICTUREFILESIZE" val="1018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textwidth=300mm&#10;%\usepackage{color} &#10;\usepackage{booktabs}&#10;\usepackage{multicol}&#10;\usepackage{multirow}&#10;\begin{document}&#10;The basic idea is to assume a \textbf{uniform non-LTE source function $S$}&#10;in the H$\alpha$ line. Heinzel et al. (1994) showed that $S$ is practically constant&#10;for gas pressure values less than 0.1 dyn cm$^{-2}$ and for dip-center temperatures.&#10;Then the formal integration of the radiative-transfer equation along the LOS gives the synthetic specific intensity&#10;\begin{equation}&#10;I(\nu) = \int S(t_{\nu}) {\rm e}^{-t_{\nu}} {\rm d} t_{\nu} = S [1 - {\rm e}^{-\tau_{\nu}}] \, ,&#10;\end{equation}&#10;where d$t_{\nu}$ = $\kappa(\nu,l)$, d$t_{\nu}$ is the optical-depth increment corresponding to d$l$ and&#10;$\tau_{\nu}$ is the total&#10;optical thickness integrated through all dips crossed by a given LOS.&#10;$\kappa(\nu,l)$ is the absorption coefficient for the H$\alpha$ line&#10;\begin{equation}&#10;\kappa(\nu,l) = \frac{\pi e^2}{m_e c} f_{23} n_2 \phi(\nu) \, ,&#10;\end{equation}&#10;\\&#10;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7"/>
  <p:tag name="BOXHEIGHT" val="484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29020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textwidth=350mm&#10;\usepackage[usenames,dvipsnames]{color} &#10;\begin{document}&#10;\textbf{Stanislav Gun\'ar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31"/>
  <p:tag name="BOXFONT" val="10"/>
  <p:tag name="BOXWRAP" val="False"/>
  <p:tag name="WORKAROUNDTRANSPARENCYBUG" val="False"/>
  <p:tag name="ALLOWFONTSUBSTITUTION" val="False"/>
  <p:tag name="BITMAPFORMAT" val="png16m"/>
  <p:tag name="ORIGWIDTH" val="174,0003"/>
  <p:tag name="PICTUREFILESIZE" val="1216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textwidth=300mm&#10;%\usepackage{color} &#10;\usepackage{booktabs}&#10;\usepackage{multicol}&#10;\usepackage{multirow}&#10;\begin{document}&#10;where $f_{23}$ is the H$\alpha$ line oscillator strength, $n_2$ hydrogen second-level population and&#10;$\phi(\nu)$ is the normalized line profile, Gaussian in our case with the dependence on thermal and&#10;microturbulent broadening. To estimate $n_2$ we use relation between the electron density and the hydrogen second-level&#10;population (Heinzel et al. (1994) and references therein). Electron density is estimated&#10;from given gas pressure and temperature, assuming a uniform ionization degree of hydrogen $i$=0.3.&#10;\\&#10;\\&#10;Because our source function is&#10;uniform, we can simply set $S=1$ for the purpose of visualization. Then the synthetic image will&#10;depend only on the term $1 - {\rm e}^{-\tau_{\nu}}$. 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607"/>
  <p:tag name="BOXHEIGHT" val="484"/>
  <p:tag name="BOXFONT" val="10"/>
  <p:tag name="BOXWRAP" val="False"/>
  <p:tag name="WORKAROUNDTRANSPARENCYBUG" val="False"/>
  <p:tag name="ALLOWFONTSUBSTITUTION" val="False"/>
  <p:tag name="BITMAPFORMAT" val="pngmono"/>
  <p:tag name="ORIGWIDTH" val="720"/>
  <p:tag name="PICTUREFILESIZE" val="28219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textwidth=350mm&#10;\usepackage[usenames,dvipsnames]{color} &#10;\begin{document}&#10;10\% of field lines&#10;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31"/>
  <p:tag name="BOXFONT" val="10"/>
  <p:tag name="BOXWRAP" val="False"/>
  <p:tag name="WORKAROUNDTRANSPARENCYBUG" val="False"/>
  <p:tag name="ALLOWFONTSUBSTITUTION" val="False"/>
  <p:tag name="BITMAPFORMAT" val="png16m"/>
  <p:tag name="ORIGWIDTH" val="174,9604"/>
  <p:tag name="PICTUREFILESIZE" val="12356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textwidth=350mm&#10;\usepackage[usenames,dvipsnames]{color} &#10;\begin{document}&#10;10\% of field lines&#10;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31"/>
  <p:tag name="BOXFONT" val="10"/>
  <p:tag name="BOXWRAP" val="False"/>
  <p:tag name="WORKAROUNDTRANSPARENCYBUG" val="False"/>
  <p:tag name="ALLOWFONTSUBSTITUTION" val="False"/>
  <p:tag name="BITMAPFORMAT" val="png16m"/>
  <p:tag name="ORIGWIDTH" val="174,9604"/>
  <p:tag name="PICTUREFILESIZE" val="12356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textwidth=350mm&#10;\usepackage[usenames,dvipsnames]{color} &#10;\begin{document}&#10;25\% of field lines&#10;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31"/>
  <p:tag name="BOXFONT" val="10"/>
  <p:tag name="BOXWRAP" val="False"/>
  <p:tag name="WORKAROUNDTRANSPARENCYBUG" val="False"/>
  <p:tag name="ALLOWFONTSUBSTITUTION" val="False"/>
  <p:tag name="BITMAPFORMAT" val="png16m"/>
  <p:tag name="ORIGWIDTH" val="175,9804"/>
  <p:tag name="PICTUREFILESIZE" val="1307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textwidth=350mm&#10;\usepackage[usenames,dvipsnames]{color} &#10;\begin{document}&#10;25\% of field lines&#10;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31"/>
  <p:tag name="BOXFONT" val="10"/>
  <p:tag name="BOXWRAP" val="False"/>
  <p:tag name="WORKAROUNDTRANSPARENCYBUG" val="False"/>
  <p:tag name="ALLOWFONTSUBSTITUTION" val="False"/>
  <p:tag name="BITMAPFORMAT" val="png16m"/>
  <p:tag name="ORIGWIDTH" val="175,9804"/>
  <p:tag name="PICTUREFILESIZE" val="1307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textwidth=350mm&#10;\usepackage[usenames,dvipsnames]{color} &#10;\begin{document}&#10;50\% of field lines&#10;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31"/>
  <p:tag name="BOXFONT" val="10"/>
  <p:tag name="BOXWRAP" val="False"/>
  <p:tag name="WORKAROUNDTRANSPARENCYBUG" val="False"/>
  <p:tag name="ALLOWFONTSUBSTITUTION" val="False"/>
  <p:tag name="BITMAPFORMAT" val="png16m"/>
  <p:tag name="ORIGWIDTH" val="175,9804"/>
  <p:tag name="PICTUREFILESIZE" val="12977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textwidth=350mm&#10;\usepackage[usenames,dvipsnames]{color} &#10;\begin{document}&#10;100\% of field lines&#10;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31"/>
  <p:tag name="BOXFONT" val="10"/>
  <p:tag name="BOXWRAP" val="False"/>
  <p:tag name="WORKAROUNDTRANSPARENCYBUG" val="False"/>
  <p:tag name="ALLOWFONTSUBSTITUTION" val="False"/>
  <p:tag name="BITMAPFORMAT" val="png16m"/>
  <p:tag name="ORIGWIDTH" val="186,9604"/>
  <p:tag name="PICTUREFILESIZE" val="1314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Prominence in H$\alpha$ line, Hinode/SOT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31"/>
  <p:tag name="BOXFONT" val="10"/>
  <p:tag name="BOXWRAP" val="False"/>
  <p:tag name="WORKAROUNDTRANSPARENCYBUG" val="False"/>
  <p:tag name="ALLOWFONTSUBSTITUTION" val="False"/>
  <p:tag name="BITMAPFORMAT" val="png16m"/>
  <p:tag name="ORIGWIDTH" val="372"/>
  <p:tag name="PICTUREFILESIZE" val="2239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Prominence in Ca~II H line, Hinode/SOT&#10;\end{document}&#10;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31"/>
  <p:tag name="BOXFONT" val="10"/>
  <p:tag name="BOXWRAP" val="False"/>
  <p:tag name="WORKAROUNDTRANSPARENCYBUG" val="False"/>
  <p:tag name="ALLOWFONTSUBSTITUTION" val="False"/>
  <p:tag name="BITMAPFORMAT" val="png16m"/>
  <p:tag name="ORIGWIDTH" val="415,9809"/>
  <p:tag name="PICTUREFILESIZE" val="2394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textwidth=350mm&#10;\usepackage[usenames,dvipsnames]{color} &#10;\begin{document}&#10;Synthetic high-resolution prominence observations&#10;\end{document}"/>
  <p:tag name="EXTERNALNAME" val="txp_fig"/>
  <p:tag name="BLEND" val="False"/>
  <p:tag name="TRANSPARENT" val="True"/>
  <p:tag name="KEEPFILES" val="False"/>
  <p:tag name="DEBUGPAUSE" val="False"/>
  <p:tag name="RESOLUTION" val="2400"/>
  <p:tag name="TIMEOUT" val="(none)"/>
  <p:tag name="BOXWIDTH" val="354"/>
  <p:tag name="BOXHEIGHT" val="431"/>
  <p:tag name="BOXFONT" val="10"/>
  <p:tag name="BOXWRAP" val="False"/>
  <p:tag name="WORKAROUNDTRANSPARENCYBUG" val="False"/>
  <p:tag name="ALLOWFONTSUBSTITUTION" val="False"/>
  <p:tag name="BITMAPFORMAT" val="png16m"/>
  <p:tag name="ORIGWIDTH" val="507,991"/>
  <p:tag name="PICTUREFILESIZE" val="9070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textwidth=350mm&#10;\usepackage[usenames,dvipsnames]{color} &#10;\begin{document}&#10;School of Mathematics and Statistics, University of St Andrews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31"/>
  <p:tag name="BOXFONT" val="10"/>
  <p:tag name="BOXWRAP" val="False"/>
  <p:tag name="WORKAROUNDTRANSPARENCYBUG" val="False"/>
  <p:tag name="ALLOWFONTSUBSTITUTION" val="False"/>
  <p:tag name="BITMAPFORMAT" val="png16m"/>
  <p:tag name="ORIGWIDTH" val="648,0013"/>
  <p:tag name="PICTUREFILESIZE" val="4089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textwidth=350mm&#10;\usepackage[usenames,dvipsnames]{color} &#10;\begin{document}&#10;\textbf{Duncan Mackay \&amp; Petr Heinzel}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31"/>
  <p:tag name="BOXFONT" val="10"/>
  <p:tag name="BOXWRAP" val="False"/>
  <p:tag name="WORKAROUNDTRANSPARENCYBUG" val="False"/>
  <p:tag name="ALLOWFONTSUBSTITUTION" val="False"/>
  <p:tag name="BITMAPFORMAT" val="png16m"/>
  <p:tag name="ORIGWIDTH" val="349,9807"/>
  <p:tag name="PICTUREFILESIZE" val="2284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textwidth=350mm&#10;\usepackage[usenames,dvipsnames]{color} &#10;\begin{document}&#10;Dud\'ik, Aulanier, Schmieder et al. 2008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31"/>
  <p:tag name="BOXFONT" val="10"/>
  <p:tag name="BOXWRAP" val="False"/>
  <p:tag name="WORKAROUNDTRANSPARENCYBUG" val="False"/>
  <p:tag name="ALLOWFONTSUBSTITUTION" val="False"/>
  <p:tag name="BITMAPFORMAT" val="png16m"/>
  <p:tag name="ORIGWIDTH" val="396,0008"/>
  <p:tag name="PICTUREFILESIZE" val="2554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textwidth=350mm&#10;\usepackage[usenames,dvipsnames]{color} &#10;\begin{document}&#10;Whole-prominence magnetic field simulations&#10;&#10;\end{document}"/>
  <p:tag name="EXTERNALNAME" val="txp_fig"/>
  <p:tag name="BLEND" val="False"/>
  <p:tag name="TRANSPARENT" val="True"/>
  <p:tag name="KEEPFILES" val="False"/>
  <p:tag name="DEBUGPAUSE" val="False"/>
  <p:tag name="RESOLUTION" val="1200"/>
  <p:tag name="TIMEOUT" val="(none)"/>
  <p:tag name="BOXWIDTH" val="354"/>
  <p:tag name="BOXHEIGHT" val="431"/>
  <p:tag name="BOXFONT" val="10"/>
  <p:tag name="BOXWRAP" val="False"/>
  <p:tag name="WORKAROUNDTRANSPARENCYBUG" val="False"/>
  <p:tag name="ALLOWFONTSUBSTITUTION" val="False"/>
  <p:tag name="BITMAPFORMAT" val="png16m"/>
  <p:tag name="ORIGWIDTH" val="459,9609"/>
  <p:tag name="PICTUREFILESIZE" val="29034"/>
</p:tagLst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5675</TotalTime>
  <Words>31</Words>
  <Application>Microsoft Office PowerPoint</Application>
  <PresentationFormat>Předvádění na obrazovce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Výchozí návrh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Astronomický ústav AV ČR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gunar</dc:creator>
  <cp:lastModifiedBy>SG</cp:lastModifiedBy>
  <cp:revision>288</cp:revision>
  <dcterms:created xsi:type="dcterms:W3CDTF">2009-10-24T15:50:33Z</dcterms:created>
  <dcterms:modified xsi:type="dcterms:W3CDTF">2014-02-20T10:15:39Z</dcterms:modified>
</cp:coreProperties>
</file>