
<file path=[Content_Types].xml><?xml version="1.0" encoding="utf-8"?>
<Types xmlns="http://schemas.openxmlformats.org/package/2006/content-types">
  <Default Extension="xml" ContentType="application/xml"/>
  <Default Extension="mpeg" ContentType="video/unknown"/>
  <Default Extension="jpeg" ContentType="image/jpeg"/>
  <Default Extension="tiff" ContentType="image/tiff"/>
  <Default Extension="emf" ContentType="image/x-emf"/>
  <Default Extension="mpg" ContentType="video/unknown"/>
  <Default Extension="rels" ContentType="application/vnd.openxmlformats-package.relationships+xml"/>
  <Default Extension="gif" ContentType="image/gif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552" r:id="rId2"/>
    <p:sldId id="619" r:id="rId3"/>
    <p:sldId id="568" r:id="rId4"/>
    <p:sldId id="612" r:id="rId5"/>
    <p:sldId id="621" r:id="rId6"/>
    <p:sldId id="570" r:id="rId7"/>
    <p:sldId id="572" r:id="rId8"/>
    <p:sldId id="617" r:id="rId9"/>
    <p:sldId id="573" r:id="rId10"/>
    <p:sldId id="574" r:id="rId11"/>
    <p:sldId id="624" r:id="rId12"/>
    <p:sldId id="626" r:id="rId13"/>
    <p:sldId id="618" r:id="rId14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035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071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11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146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5181" algn="l" defTabSz="457035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2219" algn="l" defTabSz="457035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199252" algn="l" defTabSz="457035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6291" algn="l" defTabSz="457035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 showComments="0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123" d="100"/>
          <a:sy n="123" d="100"/>
        </p:scale>
        <p:origin x="-416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handoutMaster" Target="handoutMasters/handout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Times New Roman" pitchFamily="-109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Times New Roman" pitchFamily="-109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Times New Roman" pitchFamily="-109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Times New Roman" pitchFamily="-109" charset="0"/>
              </a:defRPr>
            </a:lvl1pPr>
          </a:lstStyle>
          <a:p>
            <a:pPr>
              <a:defRPr/>
            </a:pPr>
            <a:fld id="{A701AF29-1A9E-2047-BEB7-9EFF4D63DD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6498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Times New Roman" pitchFamily="-109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Times New Roman" pitchFamily="-109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Times New Roman" pitchFamily="-109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Times New Roman" pitchFamily="-109" charset="0"/>
              </a:defRPr>
            </a:lvl1pPr>
          </a:lstStyle>
          <a:p>
            <a:pPr>
              <a:defRPr/>
            </a:pPr>
            <a:fld id="{7596ECCC-C47B-D34C-AD16-3911FAE6F7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7899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9" charset="0"/>
        <a:ea typeface="ＭＳ Ｐゴシック" pitchFamily="-109" charset="-128"/>
        <a:cs typeface="ＭＳ Ｐゴシック" pitchFamily="-109" charset="-128"/>
      </a:defRPr>
    </a:lvl1pPr>
    <a:lvl2pPr marL="45703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9" charset="0"/>
        <a:ea typeface="ＭＳ Ｐゴシック" pitchFamily="-109" charset="-128"/>
        <a:cs typeface="+mn-cs"/>
      </a:defRPr>
    </a:lvl2pPr>
    <a:lvl3pPr marL="914071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9" charset="0"/>
        <a:ea typeface="ＭＳ Ｐゴシック" pitchFamily="-109" charset="-128"/>
        <a:cs typeface="+mn-cs"/>
      </a:defRPr>
    </a:lvl3pPr>
    <a:lvl4pPr marL="137111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9" charset="0"/>
        <a:ea typeface="ＭＳ Ｐゴシック" pitchFamily="-109" charset="-128"/>
        <a:cs typeface="+mn-cs"/>
      </a:defRPr>
    </a:lvl4pPr>
    <a:lvl5pPr marL="182814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9" charset="0"/>
        <a:ea typeface="ＭＳ Ｐゴシック" pitchFamily="-109" charset="-128"/>
        <a:cs typeface="+mn-cs"/>
      </a:defRPr>
    </a:lvl5pPr>
    <a:lvl6pPr marL="2285181" algn="l" defTabSz="4570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219" algn="l" defTabSz="4570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252" algn="l" defTabSz="4570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291" algn="l" defTabSz="4570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EA6FC9-2A79-BC4F-BAB1-E6F5F54A63EE}" type="slidenum">
              <a:rPr lang="en-US"/>
              <a:pPr/>
              <a:t>6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50F6BB-3642-C144-B3CF-639ABB65182D}" type="slidenum">
              <a:rPr lang="en-US"/>
              <a:pPr/>
              <a:t>7</a:t>
            </a:fld>
            <a:endParaRPr lang="en-US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FBAD08-ABA0-0149-AC28-E1D8BAD66489}" type="slidenum">
              <a:rPr lang="en-US"/>
              <a:pPr/>
              <a:t>8</a:t>
            </a:fld>
            <a:endParaRPr lang="en-US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583438-B9D4-524D-9037-A87C0295129E}" type="slidenum">
              <a:rPr lang="en-US"/>
              <a:pPr/>
              <a:t>9</a:t>
            </a:fld>
            <a:endParaRPr lang="en-US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FBAD08-ABA0-0149-AC28-E1D8BAD66489}" type="slidenum">
              <a:rPr lang="en-US"/>
              <a:pPr/>
              <a:t>10</a:t>
            </a:fld>
            <a:endParaRPr lang="en-US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5A369C-7247-EB4A-8C67-06F982CCDC4F}" type="slidenum">
              <a:rPr lang="en-US">
                <a:latin typeface="Times New Roman" pitchFamily="-1" charset="0"/>
                <a:ea typeface="ＭＳ Ｐゴシック" pitchFamily="-1" charset="-128"/>
                <a:cs typeface="ＭＳ Ｐゴシック" pitchFamily="-1" charset="-128"/>
              </a:rPr>
              <a:pPr/>
              <a:t>11</a:t>
            </a:fld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5A369C-7247-EB4A-8C67-06F982CCDC4F}" type="slidenum">
              <a:rPr lang="en-US">
                <a:latin typeface="Times New Roman" pitchFamily="-1" charset="0"/>
                <a:ea typeface="ＭＳ Ｐゴシック" pitchFamily="-1" charset="-128"/>
                <a:cs typeface="ＭＳ Ｐゴシック" pitchFamily="-1" charset="-128"/>
              </a:rPr>
              <a:pPr/>
              <a:t>12</a:t>
            </a:fld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0DDC8B-4C52-0F48-9E21-E81315550735}" type="slidenum">
              <a:rPr lang="en-US"/>
              <a:pPr/>
              <a:t>13</a:t>
            </a:fld>
            <a:endParaRPr 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35" indent="0" algn="ctr">
              <a:buNone/>
              <a:defRPr/>
            </a:lvl2pPr>
            <a:lvl3pPr marL="914071" indent="0" algn="ctr">
              <a:buNone/>
              <a:defRPr/>
            </a:lvl3pPr>
            <a:lvl4pPr marL="1371110" indent="0" algn="ctr">
              <a:buNone/>
              <a:defRPr/>
            </a:lvl4pPr>
            <a:lvl5pPr marL="1828146" indent="0" algn="ctr">
              <a:buNone/>
              <a:defRPr/>
            </a:lvl5pPr>
            <a:lvl6pPr marL="2285181" indent="0" algn="ctr">
              <a:buNone/>
              <a:defRPr/>
            </a:lvl6pPr>
            <a:lvl7pPr marL="2742219" indent="0" algn="ctr">
              <a:buNone/>
              <a:defRPr/>
            </a:lvl7pPr>
            <a:lvl8pPr marL="3199252" indent="0" algn="ctr">
              <a:buNone/>
              <a:defRPr/>
            </a:lvl8pPr>
            <a:lvl9pPr marL="365629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C7E925-B56D-B847-9D65-0ECDCA797E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2141A8-F1F2-134D-B964-2CB2627736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B0A36-5F68-5843-9B97-F76E1D959D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3684B6-FFD2-6C4F-AA3D-3AB4CC1F8C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09D839-20D8-EE47-B9E5-A3585BBCDF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0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35" indent="0">
              <a:buNone/>
              <a:defRPr sz="1800"/>
            </a:lvl2pPr>
            <a:lvl3pPr marL="914071" indent="0">
              <a:buNone/>
              <a:defRPr sz="1600"/>
            </a:lvl3pPr>
            <a:lvl4pPr marL="1371110" indent="0">
              <a:buNone/>
              <a:defRPr sz="1400"/>
            </a:lvl4pPr>
            <a:lvl5pPr marL="1828146" indent="0">
              <a:buNone/>
              <a:defRPr sz="1400"/>
            </a:lvl5pPr>
            <a:lvl6pPr marL="2285181" indent="0">
              <a:buNone/>
              <a:defRPr sz="1400"/>
            </a:lvl6pPr>
            <a:lvl7pPr marL="2742219" indent="0">
              <a:buNone/>
              <a:defRPr sz="1400"/>
            </a:lvl7pPr>
            <a:lvl8pPr marL="3199252" indent="0">
              <a:buNone/>
              <a:defRPr sz="1400"/>
            </a:lvl8pPr>
            <a:lvl9pPr marL="365629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F24807-93C8-0344-BDEF-8F0D860B11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85238E-0708-C543-A859-B8831E5747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63BE78-E05D-314B-877D-47980ECB5B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3F9E86-E6E3-D445-B0C3-5BBCDCEF46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018796-BD03-B442-9E56-0893A2CB0D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13E5D9-CEF9-984E-9038-2C8BBC26A8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71" indent="0">
              <a:buNone/>
              <a:defRPr sz="2400"/>
            </a:lvl3pPr>
            <a:lvl4pPr marL="1371110" indent="0">
              <a:buNone/>
              <a:defRPr sz="2000"/>
            </a:lvl4pPr>
            <a:lvl5pPr marL="1828146" indent="0">
              <a:buNone/>
              <a:defRPr sz="2000"/>
            </a:lvl5pPr>
            <a:lvl6pPr marL="2285181" indent="0">
              <a:buNone/>
              <a:defRPr sz="2000"/>
            </a:lvl6pPr>
            <a:lvl7pPr marL="2742219" indent="0">
              <a:buNone/>
              <a:defRPr sz="2000"/>
            </a:lvl7pPr>
            <a:lvl8pPr marL="3199252" indent="0">
              <a:buNone/>
              <a:defRPr sz="2000"/>
            </a:lvl8pPr>
            <a:lvl9pPr marL="3656291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881395-F58A-9E4D-A5B5-873865E259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09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-109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-109" charset="0"/>
              </a:defRPr>
            </a:lvl1pPr>
          </a:lstStyle>
          <a:p>
            <a:pPr>
              <a:defRPr/>
            </a:pPr>
            <a:fld id="{8045AB49-FB0B-F646-814F-DB3B7FFF58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9" charset="-128"/>
          <a:cs typeface="ＭＳ Ｐゴシック" pitchFamily="-109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9" charset="0"/>
          <a:ea typeface="ＭＳ Ｐゴシック" pitchFamily="-109" charset="-128"/>
          <a:cs typeface="ＭＳ Ｐゴシック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9" charset="0"/>
          <a:ea typeface="ＭＳ Ｐゴシック" pitchFamily="-109" charset="-128"/>
          <a:cs typeface="ＭＳ Ｐゴシック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9" charset="0"/>
          <a:ea typeface="ＭＳ Ｐゴシック" pitchFamily="-109" charset="-128"/>
          <a:cs typeface="ＭＳ Ｐゴシック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9" charset="0"/>
          <a:ea typeface="ＭＳ Ｐゴシック" pitchFamily="-109" charset="-128"/>
          <a:cs typeface="ＭＳ Ｐゴシック" pitchFamily="-109" charset="-128"/>
        </a:defRPr>
      </a:lvl5pPr>
      <a:lvl6pPr marL="45703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9" charset="0"/>
        </a:defRPr>
      </a:lvl6pPr>
      <a:lvl7pPr marL="91407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9" charset="0"/>
        </a:defRPr>
      </a:lvl7pPr>
      <a:lvl8pPr marL="137111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9" charset="0"/>
        </a:defRPr>
      </a:lvl8pPr>
      <a:lvl9pPr marL="182814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9" charset="0"/>
        </a:defRPr>
      </a:lvl9pPr>
    </p:titleStyle>
    <p:bodyStyle>
      <a:lvl1pPr marL="342778" indent="-342778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9" charset="-128"/>
          <a:cs typeface="ＭＳ Ｐゴシック" pitchFamily="-109" charset="-128"/>
        </a:defRPr>
      </a:lvl1pPr>
      <a:lvl2pPr marL="742684" indent="-285647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9" charset="-128"/>
        </a:defRPr>
      </a:lvl2pPr>
      <a:lvl3pPr marL="1142589" indent="-228517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9" charset="-128"/>
        </a:defRPr>
      </a:lvl3pPr>
      <a:lvl4pPr marL="1599626" indent="-228517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9" charset="-128"/>
        </a:defRPr>
      </a:lvl4pPr>
      <a:lvl5pPr marL="2056665" indent="-22851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5pPr>
      <a:lvl6pPr marL="2513701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6pPr>
      <a:lvl7pPr marL="2970736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7pPr>
      <a:lvl8pPr marL="3427774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8pPr>
      <a:lvl9pPr marL="3884807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9pPr>
    </p:bodyStyle>
    <p:otherStyle>
      <a:defPPr>
        <a:defRPr lang="en-US"/>
      </a:defPPr>
      <a:lvl1pPr marL="0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22.jpeg"/><Relationship Id="rId6" Type="http://schemas.openxmlformats.org/officeDocument/2006/relationships/image" Target="../media/image23.jpeg"/><Relationship Id="rId7" Type="http://schemas.openxmlformats.org/officeDocument/2006/relationships/image" Target="../media/image24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25.tiff"/><Relationship Id="rId6" Type="http://schemas.openxmlformats.org/officeDocument/2006/relationships/image" Target="../media/image26.png"/><Relationship Id="rId1" Type="http://schemas.microsoft.com/office/2007/relationships/media" Target="../media/media4.mpg"/><Relationship Id="rId2" Type="http://schemas.openxmlformats.org/officeDocument/2006/relationships/video" Target="../media/media4.m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peg"/><Relationship Id="rId4" Type="http://schemas.openxmlformats.org/officeDocument/2006/relationships/video" Target="../media/media2.mpeg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1" Type="http://schemas.microsoft.com/office/2007/relationships/media" Target="../media/media1.mpeg"/><Relationship Id="rId2" Type="http://schemas.openxmlformats.org/officeDocument/2006/relationships/video" Target="../media/media1.m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file://localhost/Users/spiro/1SPIRO/papers/newpapers/helic-cascade-zhao/LZhao/CnHelix22By.mov" TargetMode="External"/><Relationship Id="rId4" Type="http://schemas.openxmlformats.org/officeDocument/2006/relationships/video" Target="file://localhost/Users/spiro/1SPIRO/papers/newpapers/helic-cascade-zhao/LZhao/CnHelix22By.mov" TargetMode="External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3.xml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1" Type="http://schemas.microsoft.com/office/2007/relationships/media" Target="file://localhost/Users/spiro/1SPIRO/papers/newpapers/helic-cascade-zhao/LZhao/CoHelix22By.mov" TargetMode="External"/><Relationship Id="rId2" Type="http://schemas.openxmlformats.org/officeDocument/2006/relationships/video" Target="file://localhost/Users/spiro/1SPIRO/papers/newpapers/helic-cascade-zhao/LZhao/CoHelix22By.mov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idx="1"/>
          </p:nvPr>
        </p:nvSpPr>
        <p:spPr>
          <a:xfrm>
            <a:off x="0" y="5791200"/>
            <a:ext cx="9144000" cy="990600"/>
          </a:xfrm>
        </p:spPr>
        <p:txBody>
          <a:bodyPr/>
          <a:lstStyle/>
          <a:p>
            <a:pPr eaLnBrk="1" hangingPunct="1"/>
            <a:r>
              <a:rPr lang="en-US" sz="2800" dirty="0" smtClean="0">
                <a:ea typeface="ＭＳ Ｐゴシック" charset="-128"/>
                <a:cs typeface="ＭＳ Ｐゴシック" charset="-128"/>
              </a:rPr>
              <a:t>B adds </a:t>
            </a:r>
            <a:r>
              <a:rPr lang="en-US" sz="2800" u="sng" dirty="0" smtClean="0">
                <a:ea typeface="ＭＳ Ｐゴシック" charset="-128"/>
                <a:cs typeface="ＭＳ Ｐゴシック" charset="-128"/>
              </a:rPr>
              <a:t>structure</a:t>
            </a:r>
            <a:r>
              <a:rPr lang="en-US" sz="2800" dirty="0" smtClean="0">
                <a:ea typeface="ＭＳ Ｐゴシック" charset="-128"/>
                <a:cs typeface="ＭＳ Ｐゴシック" charset="-128"/>
              </a:rPr>
              <a:t> and </a:t>
            </a:r>
            <a:r>
              <a:rPr lang="en-US" sz="2800" u="sng" dirty="0" smtClean="0">
                <a:ea typeface="ＭＳ Ｐゴシック" charset="-128"/>
                <a:cs typeface="ＭＳ Ｐゴシック" charset="-128"/>
              </a:rPr>
              <a:t>dynamics</a:t>
            </a:r>
            <a:r>
              <a:rPr lang="en-US" sz="2800" dirty="0" smtClean="0">
                <a:ea typeface="ＭＳ Ｐゴシック" charset="-128"/>
                <a:cs typeface="ＭＳ Ｐゴシック" charset="-128"/>
              </a:rPr>
              <a:t> to corona and beyond</a:t>
            </a:r>
          </a:p>
          <a:p>
            <a:pPr eaLnBrk="1" hangingPunct="1"/>
            <a:r>
              <a:rPr lang="en-US" sz="2800" dirty="0" smtClean="0">
                <a:ea typeface="ＭＳ Ｐゴシック" charset="-128"/>
                <a:cs typeface="ＭＳ Ｐゴシック" charset="-128"/>
              </a:rPr>
              <a:t>Couples across physical domains and spatial scales</a:t>
            </a:r>
          </a:p>
        </p:txBody>
      </p:sp>
      <p:sp>
        <p:nvSpPr>
          <p:cNvPr id="20483" name="Rectangle 6"/>
          <p:cNvSpPr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7" tIns="45704" rIns="91407" bIns="45704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3200" b="1" u="sng" dirty="0" smtClean="0">
                <a:solidFill>
                  <a:srgbClr val="FFFF00"/>
                </a:solidFill>
                <a:ea typeface="Times New Roman" charset="0"/>
                <a:cs typeface="Times New Roman" charset="0"/>
              </a:rPr>
              <a:t>Prominences: B Field and </a:t>
            </a:r>
            <a:r>
              <a:rPr lang="en-US" sz="3200" b="1" u="sng" dirty="0" err="1" smtClean="0">
                <a:solidFill>
                  <a:srgbClr val="FFFF00"/>
                </a:solidFill>
                <a:ea typeface="Times New Roman" charset="0"/>
                <a:cs typeface="Times New Roman" charset="0"/>
              </a:rPr>
              <a:t>Heliospheric</a:t>
            </a:r>
            <a:r>
              <a:rPr lang="en-US" sz="3200" b="1" u="sng" dirty="0" smtClean="0">
                <a:solidFill>
                  <a:srgbClr val="FFFF00"/>
                </a:solidFill>
                <a:ea typeface="Times New Roman" charset="0"/>
                <a:cs typeface="Times New Roman" charset="0"/>
              </a:rPr>
              <a:t> Coupling</a:t>
            </a:r>
            <a:endParaRPr lang="en-US" sz="3200" b="1" u="sng" dirty="0">
              <a:solidFill>
                <a:srgbClr val="FFFF00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38400" y="609600"/>
            <a:ext cx="3904434" cy="461665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r>
              <a:rPr lang="en-US" dirty="0" smtClean="0"/>
              <a:t>S. K. Antiochos NASA/GSFC</a:t>
            </a:r>
            <a:endParaRPr lang="en-US" dirty="0"/>
          </a:p>
        </p:txBody>
      </p:sp>
      <p:pic>
        <p:nvPicPr>
          <p:cNvPr id="6" name="Picture 2" descr="http://www.zam.fme.vutbr.cz/~druck/Eclipse/Ecl2008m/Tse2008_1250_e_hr/Hr/Tse2008_1250_e_h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066800"/>
            <a:ext cx="6733068" cy="4682296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762000"/>
          </a:xfrm>
        </p:spPr>
        <p:txBody>
          <a:bodyPr/>
          <a:lstStyle/>
          <a:p>
            <a:pPr eaLnBrk="1" hangingPunct="1"/>
            <a:r>
              <a:rPr lang="en-US" sz="4000" b="1" u="sng" dirty="0" smtClean="0"/>
              <a:t>Simulations of Helicity-Condensation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143000"/>
            <a:ext cx="7772400" cy="1828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dirty="0" smtClean="0"/>
              <a:t>After several rotations, reconnection transfers magnetic twist and, hence, helicity to edge of pattern</a:t>
            </a:r>
          </a:p>
          <a:p>
            <a:pPr lvl="1" eaLnBrk="1" hangingPunct="1">
              <a:lnSpc>
                <a:spcPct val="80000"/>
              </a:lnSpc>
            </a:pPr>
            <a:r>
              <a:rPr lang="en-US" dirty="0" smtClean="0"/>
              <a:t>Consistent with model </a:t>
            </a:r>
          </a:p>
        </p:txBody>
      </p:sp>
      <p:pic>
        <p:nvPicPr>
          <p:cNvPr id="43012" name="Picture 263" descr="flicks"/>
          <p:cNvPicPr>
            <a:picLocks noChangeAspect="1" noChangeArrowheads="1"/>
          </p:cNvPicPr>
          <p:nvPr/>
        </p:nvPicPr>
        <p:blipFill>
          <a:blip r:embed="rId3"/>
          <a:srcRect l="26250" t="29292" r="27274" b="29614"/>
          <a:stretch>
            <a:fillRect/>
          </a:stretch>
        </p:blipFill>
        <p:spPr bwMode="auto">
          <a:xfrm>
            <a:off x="23813" y="3400425"/>
            <a:ext cx="2947987" cy="27717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43013" name="Picture 262" descr="flicks"/>
          <p:cNvPicPr>
            <a:picLocks noChangeAspect="1" noChangeArrowheads="1"/>
          </p:cNvPicPr>
          <p:nvPr/>
        </p:nvPicPr>
        <p:blipFill>
          <a:blip r:embed="rId4"/>
          <a:srcRect l="3069" t="8369" r="5795" b="5472"/>
          <a:stretch>
            <a:fillRect/>
          </a:stretch>
        </p:blipFill>
        <p:spPr bwMode="auto">
          <a:xfrm>
            <a:off x="2955925" y="3429000"/>
            <a:ext cx="3251200" cy="2667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43014" name="Picture 261" descr="flicks"/>
          <p:cNvPicPr>
            <a:picLocks noChangeAspect="1" noChangeArrowheads="1"/>
          </p:cNvPicPr>
          <p:nvPr/>
        </p:nvPicPr>
        <p:blipFill>
          <a:blip r:embed="rId5"/>
          <a:srcRect l="4773" t="8047" r="5795" b="5794"/>
          <a:stretch>
            <a:fillRect/>
          </a:stretch>
        </p:blipFill>
        <p:spPr bwMode="auto">
          <a:xfrm>
            <a:off x="6227763" y="3276600"/>
            <a:ext cx="2887662" cy="2819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38200"/>
            <a:ext cx="9144000" cy="1676400"/>
          </a:xfrm>
        </p:spPr>
        <p:txBody>
          <a:bodyPr/>
          <a:lstStyle/>
          <a:p>
            <a:pPr eaLnBrk="1" hangingPunct="1"/>
            <a:r>
              <a:rPr lang="en-US" sz="2400" dirty="0" smtClean="0">
                <a:ea typeface="ＭＳ Ｐゴシック" pitchFamily="-1" charset="-128"/>
                <a:cs typeface="ＭＳ Ｐゴシック" pitchFamily="-1" charset="-128"/>
              </a:rPr>
              <a:t>Interaction of 84 rotations on uniform field ~ coronal loops &amp; </a:t>
            </a:r>
            <a:r>
              <a:rPr lang="en-US" sz="2400" dirty="0" err="1" smtClean="0">
                <a:ea typeface="ＭＳ Ｐゴシック" pitchFamily="-1" charset="-128"/>
                <a:cs typeface="ＭＳ Ｐゴシック" pitchFamily="-1" charset="-128"/>
              </a:rPr>
              <a:t>supergranular</a:t>
            </a:r>
            <a:r>
              <a:rPr lang="en-US" sz="2400" dirty="0" smtClean="0">
                <a:ea typeface="ＭＳ Ｐゴシック" pitchFamily="-1" charset="-128"/>
                <a:cs typeface="ＭＳ Ｐゴシック" pitchFamily="-1" charset="-128"/>
              </a:rPr>
              <a:t> pattern</a:t>
            </a:r>
          </a:p>
          <a:p>
            <a:pPr eaLnBrk="1" hangingPunct="1"/>
            <a:r>
              <a:rPr lang="en-US" sz="2400" dirty="0" smtClean="0">
                <a:ea typeface="ＭＳ Ｐゴシック" pitchFamily="-1" charset="-128"/>
                <a:cs typeface="ＭＳ Ｐゴシック" pitchFamily="-1" charset="-128"/>
              </a:rPr>
              <a:t>External </a:t>
            </a:r>
            <a:r>
              <a:rPr lang="en-US" sz="2400" dirty="0" err="1" smtClean="0">
                <a:ea typeface="ＭＳ Ｐゴシック" pitchFamily="-1" charset="-128"/>
                <a:cs typeface="ＭＳ Ｐゴシック" pitchFamily="-1" charset="-128"/>
              </a:rPr>
              <a:t>bdy</a:t>
            </a:r>
            <a:r>
              <a:rPr lang="en-US" sz="2400" dirty="0" smtClean="0">
                <a:ea typeface="ＭＳ Ｐゴシック" pitchFamily="-1" charset="-128"/>
                <a:cs typeface="ＭＳ Ｐゴシック" pitchFamily="-1" charset="-128"/>
              </a:rPr>
              <a:t> ~ PIL, internal ~ coronal hole</a:t>
            </a:r>
          </a:p>
          <a:p>
            <a:pPr eaLnBrk="1" hangingPunct="1"/>
            <a:r>
              <a:rPr lang="en-US" sz="2400" dirty="0" smtClean="0">
                <a:ea typeface="ＭＳ Ｐゴシック" pitchFamily="-1" charset="-128"/>
                <a:cs typeface="ＭＳ Ｐゴシック" pitchFamily="-1" charset="-128"/>
              </a:rPr>
              <a:t>B twist condenses at both </a:t>
            </a:r>
            <a:r>
              <a:rPr lang="en-US" sz="2400" dirty="0" err="1" smtClean="0">
                <a:ea typeface="ＭＳ Ｐゴシック" pitchFamily="-1" charset="-128"/>
                <a:cs typeface="ＭＳ Ｐゴシック" pitchFamily="-1" charset="-128"/>
              </a:rPr>
              <a:t>bdys</a:t>
            </a:r>
            <a:r>
              <a:rPr lang="en-US" sz="2400" dirty="0" smtClean="0"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en-US" sz="2000" dirty="0" smtClean="0">
                <a:ea typeface="ＭＳ Ｐゴシック" pitchFamily="-1" charset="-128"/>
                <a:cs typeface="ＭＳ Ｐゴシック" pitchFamily="-1" charset="-128"/>
              </a:rPr>
              <a:t>(</a:t>
            </a:r>
            <a:r>
              <a:rPr lang="en-US" sz="2000" dirty="0" err="1" smtClean="0">
                <a:ea typeface="ＭＳ Ｐゴシック" pitchFamily="-1" charset="-128"/>
                <a:cs typeface="ＭＳ Ｐゴシック" pitchFamily="-1" charset="-128"/>
              </a:rPr>
              <a:t>Knizhnik</a:t>
            </a:r>
            <a:r>
              <a:rPr lang="en-US" sz="2000" dirty="0" smtClean="0">
                <a:ea typeface="ＭＳ Ｐゴシック" pitchFamily="-1" charset="-128"/>
                <a:cs typeface="ＭＳ Ｐゴシック" pitchFamily="-1" charset="-128"/>
              </a:rPr>
              <a:t>, </a:t>
            </a:r>
            <a:r>
              <a:rPr lang="en-US" sz="2000" dirty="0" err="1" smtClean="0">
                <a:ea typeface="ＭＳ Ｐゴシック" pitchFamily="-1" charset="-128"/>
                <a:cs typeface="ＭＳ Ｐゴシック" pitchFamily="-1" charset="-128"/>
              </a:rPr>
              <a:t>DeVore</a:t>
            </a:r>
            <a:r>
              <a:rPr lang="en-US" sz="2000" dirty="0" smtClean="0">
                <a:ea typeface="ＭＳ Ｐゴシック" pitchFamily="-1" charset="-128"/>
                <a:cs typeface="ＭＳ Ｐゴシック" pitchFamily="-1" charset="-128"/>
              </a:rPr>
              <a:t> &amp; Antiochos)</a:t>
            </a:r>
          </a:p>
          <a:p>
            <a:pPr marL="0" indent="0" eaLnBrk="1" hangingPunct="1">
              <a:buNone/>
            </a:pPr>
            <a:endParaRPr lang="en-US" sz="2000" dirty="0" smtClean="0">
              <a:ea typeface="ＭＳ Ｐゴシック" pitchFamily="-1" charset="-128"/>
              <a:cs typeface="ＭＳ Ｐゴシック" pitchFamily="-1" charset="-128"/>
            </a:endParaRPr>
          </a:p>
          <a:p>
            <a:pPr eaLnBrk="1" hangingPunct="1"/>
            <a:endParaRPr lang="en-US" sz="2000" dirty="0" smtClean="0"/>
          </a:p>
          <a:p>
            <a:pPr lvl="0" eaLnBrk="1" hangingPunct="1"/>
            <a:endParaRPr lang="en-US" sz="2400" dirty="0" smtClean="0">
              <a:ea typeface="ＭＳ Ｐゴシック" pitchFamily="-1" charset="-128"/>
              <a:cs typeface="ＭＳ Ｐゴシック" pitchFamily="-1" charset="-128"/>
            </a:endParaRPr>
          </a:p>
          <a:p>
            <a:pPr eaLnBrk="1" hangingPunct="1"/>
            <a:endParaRPr lang="en-US" sz="2400" dirty="0" smtClean="0">
              <a:ea typeface="ＭＳ Ｐゴシック" pitchFamily="-1" charset="-128"/>
              <a:cs typeface="ＭＳ Ｐゴシック" pitchFamily="-1" charset="-128"/>
            </a:endParaRPr>
          </a:p>
          <a:p>
            <a:pPr eaLnBrk="1" hangingPunct="1"/>
            <a:endParaRPr lang="en-US" sz="2000" dirty="0">
              <a:ea typeface="ＭＳ Ｐゴシック" pitchFamily="-1" charset="-128"/>
              <a:cs typeface="ＭＳ Ｐゴシック" pitchFamily="-1" charset="-128"/>
            </a:endParaRPr>
          </a:p>
        </p:txBody>
      </p:sp>
      <p:pic>
        <p:nvPicPr>
          <p:cNvPr id="8" name="Picture 7" descr="initial_setup_flow.jpg"/>
          <p:cNvPicPr>
            <a:picLocks noChangeAspect="1"/>
          </p:cNvPicPr>
          <p:nvPr/>
        </p:nvPicPr>
        <p:blipFill rotWithShape="1">
          <a:blip r:embed="rId5"/>
          <a:srcRect t="13557" b="12327"/>
          <a:stretch/>
        </p:blipFill>
        <p:spPr>
          <a:xfrm>
            <a:off x="35983" y="2603467"/>
            <a:ext cx="3505200" cy="2197133"/>
          </a:xfrm>
          <a:prstGeom prst="rect">
            <a:avLst/>
          </a:prstGeom>
        </p:spPr>
      </p:pic>
      <p:pic>
        <p:nvPicPr>
          <p:cNvPr id="12" name="Picture 11" descr="Ztwist_0.jpg"/>
          <p:cNvPicPr>
            <a:picLocks noChangeAspect="1"/>
          </p:cNvPicPr>
          <p:nvPr/>
        </p:nvPicPr>
        <p:blipFill>
          <a:blip r:embed="rId6"/>
          <a:srcRect t="28767" b="4110"/>
          <a:stretch>
            <a:fillRect/>
          </a:stretch>
        </p:blipFill>
        <p:spPr>
          <a:xfrm>
            <a:off x="0" y="4781642"/>
            <a:ext cx="3657600" cy="2076358"/>
          </a:xfrm>
          <a:prstGeom prst="rect">
            <a:avLst/>
          </a:prstGeom>
        </p:spPr>
      </p:pic>
      <p:pic>
        <p:nvPicPr>
          <p:cNvPr id="2" name="contour90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96255" y="2895600"/>
            <a:ext cx="5547745" cy="3962400"/>
          </a:xfrm>
          <a:prstGeom prst="rect">
            <a:avLst/>
          </a:prstGeom>
        </p:spPr>
      </p:pic>
      <p:sp>
        <p:nvSpPr>
          <p:cNvPr id="1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762000"/>
          </a:xfrm>
        </p:spPr>
        <p:txBody>
          <a:bodyPr/>
          <a:lstStyle/>
          <a:p>
            <a:pPr eaLnBrk="1" hangingPunct="1"/>
            <a:r>
              <a:rPr lang="en-US" sz="4000" b="1" u="sng" dirty="0" smtClean="0"/>
              <a:t>Simulations of Helicity-Condensation</a:t>
            </a:r>
          </a:p>
        </p:txBody>
      </p:sp>
    </p:spTree>
    <p:extLst>
      <p:ext uri="{BB962C8B-B14F-4D97-AF65-F5344CB8AC3E}">
        <p14:creationId xmlns:p14="http://schemas.microsoft.com/office/powerpoint/2010/main" val="3333617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43000"/>
            <a:ext cx="9144000" cy="1752600"/>
          </a:xfrm>
        </p:spPr>
        <p:txBody>
          <a:bodyPr/>
          <a:lstStyle/>
          <a:p>
            <a:pPr eaLnBrk="1" hangingPunct="1"/>
            <a:r>
              <a:rPr lang="en-US" sz="2000" dirty="0" smtClean="0">
                <a:ea typeface="ＭＳ Ｐゴシック" pitchFamily="-1" charset="-128"/>
                <a:cs typeface="ＭＳ Ｐゴシック" pitchFamily="-1" charset="-128"/>
              </a:rPr>
              <a:t>Add helicity condensation term to equations for global field evolution (e.g., Mackay &amp; van </a:t>
            </a:r>
            <a:r>
              <a:rPr lang="en-US" sz="2000" dirty="0" err="1" smtClean="0">
                <a:ea typeface="ＭＳ Ｐゴシック" pitchFamily="-1" charset="-128"/>
                <a:cs typeface="ＭＳ Ｐゴシック" pitchFamily="-1" charset="-128"/>
              </a:rPr>
              <a:t>Bellegooijen</a:t>
            </a:r>
            <a:r>
              <a:rPr lang="en-US" sz="2000" dirty="0" smtClean="0">
                <a:ea typeface="ＭＳ Ｐゴシック" pitchFamily="-1" charset="-128"/>
                <a:cs typeface="ＭＳ Ｐゴシック" pitchFamily="-1" charset="-128"/>
              </a:rPr>
              <a:t> 2006)</a:t>
            </a:r>
          </a:p>
          <a:p>
            <a:pPr eaLnBrk="1" hangingPunct="1"/>
            <a:r>
              <a:rPr lang="en-US" sz="2000" dirty="0" smtClean="0">
                <a:ea typeface="ＭＳ Ｐゴシック" pitchFamily="-1" charset="-128"/>
                <a:cs typeface="ＭＳ Ｐゴシック" pitchFamily="-1" charset="-128"/>
              </a:rPr>
              <a:t>Examine idealized distributions and effect of different mechanisms</a:t>
            </a:r>
          </a:p>
          <a:p>
            <a:pPr eaLnBrk="1" hangingPunct="1"/>
            <a:r>
              <a:rPr lang="en-US" sz="2000" dirty="0" smtClean="0">
                <a:ea typeface="ＭＳ Ｐゴシック" pitchFamily="-1" charset="-128"/>
                <a:cs typeface="ＭＳ Ｐゴシック" pitchFamily="-1" charset="-128"/>
              </a:rPr>
              <a:t>Helicity condensation explains chirality of east-west filaments</a:t>
            </a:r>
          </a:p>
          <a:p>
            <a:pPr eaLnBrk="1" hangingPunct="1"/>
            <a:r>
              <a:rPr lang="en-US" sz="2000" dirty="0" smtClean="0">
                <a:ea typeface="ＭＳ Ｐゴシック" pitchFamily="-1" charset="-128"/>
                <a:cs typeface="ＭＳ Ｐゴシック" pitchFamily="-1" charset="-128"/>
              </a:rPr>
              <a:t>Produces untwisted flux rope for filament channel</a:t>
            </a:r>
          </a:p>
          <a:p>
            <a:pPr eaLnBrk="1" hangingPunct="1"/>
            <a:endParaRPr lang="en-US" sz="2000" dirty="0" smtClean="0">
              <a:ea typeface="ＭＳ Ｐゴシック" pitchFamily="-1" charset="-128"/>
              <a:cs typeface="ＭＳ Ｐゴシック" pitchFamily="-1" charset="-128"/>
            </a:endParaRPr>
          </a:p>
          <a:p>
            <a:pPr eaLnBrk="1" hangingPunct="1"/>
            <a:endParaRPr lang="en-US" sz="2000" dirty="0" smtClean="0"/>
          </a:p>
          <a:p>
            <a:pPr lvl="0" eaLnBrk="1" hangingPunct="1"/>
            <a:endParaRPr lang="en-US" sz="2400" dirty="0" smtClean="0">
              <a:ea typeface="ＭＳ Ｐゴシック" pitchFamily="-1" charset="-128"/>
              <a:cs typeface="ＭＳ Ｐゴシック" pitchFamily="-1" charset="-128"/>
            </a:endParaRPr>
          </a:p>
          <a:p>
            <a:pPr eaLnBrk="1" hangingPunct="1"/>
            <a:endParaRPr lang="en-US" sz="2400" dirty="0" smtClean="0">
              <a:ea typeface="ＭＳ Ｐゴシック" pitchFamily="-1" charset="-128"/>
              <a:cs typeface="ＭＳ Ｐゴシック" pitchFamily="-1" charset="-128"/>
            </a:endParaRPr>
          </a:p>
          <a:p>
            <a:pPr eaLnBrk="1" hangingPunct="1"/>
            <a:endParaRPr lang="en-US" sz="2000" dirty="0">
              <a:ea typeface="ＭＳ Ｐゴシック" pitchFamily="-1" charset="-128"/>
              <a:cs typeface="ＭＳ Ｐゴシック" pitchFamily="-1" charset="-128"/>
            </a:endParaRPr>
          </a:p>
        </p:txBody>
      </p:sp>
      <p:pic>
        <p:nvPicPr>
          <p:cNvPr id="15" name="Picture 14" descr="fig4.tiff"/>
          <p:cNvPicPr>
            <a:picLocks noChangeAspect="1"/>
          </p:cNvPicPr>
          <p:nvPr/>
        </p:nvPicPr>
        <p:blipFill>
          <a:blip r:embed="rId5"/>
          <a:srcRect t="40000" r="18694"/>
          <a:stretch>
            <a:fillRect/>
          </a:stretch>
        </p:blipFill>
        <p:spPr>
          <a:xfrm>
            <a:off x="5029200" y="2928169"/>
            <a:ext cx="4114800" cy="392983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09600" y="685800"/>
            <a:ext cx="7391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(Mackay, </a:t>
            </a:r>
            <a:r>
              <a:rPr lang="en-US" sz="2000" dirty="0" err="1" smtClean="0"/>
              <a:t>DeVore</a:t>
            </a:r>
            <a:r>
              <a:rPr lang="en-US" sz="2000" dirty="0" smtClean="0"/>
              <a:t>, &amp; Antiochos, 2014)</a:t>
            </a:r>
            <a:endParaRPr lang="en-US" sz="2000" dirty="0"/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762000"/>
          </a:xfrm>
        </p:spPr>
        <p:txBody>
          <a:bodyPr/>
          <a:lstStyle/>
          <a:p>
            <a:pPr eaLnBrk="1" hangingPunct="1"/>
            <a:r>
              <a:rPr lang="en-US" sz="4000" b="1" u="sng" dirty="0" smtClean="0"/>
              <a:t>Simulations of Helicity-Condensation</a:t>
            </a:r>
          </a:p>
        </p:txBody>
      </p:sp>
      <p:pic>
        <p:nvPicPr>
          <p:cNvPr id="3" name="movie1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1000" y="2963864"/>
            <a:ext cx="3886200" cy="388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4400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7391400" cy="762000"/>
          </a:xfrm>
        </p:spPr>
        <p:txBody>
          <a:bodyPr/>
          <a:lstStyle/>
          <a:p>
            <a:pPr eaLnBrk="1" hangingPunct="1"/>
            <a:r>
              <a:rPr lang="en-US" sz="3600" b="1" u="sng" dirty="0" smtClean="0"/>
              <a:t>Future Directions</a:t>
            </a:r>
            <a:endParaRPr lang="en-US" sz="3600" b="1" u="sng" dirty="0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38200"/>
            <a:ext cx="9144000" cy="5562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Helicity injection and transport appears to play a major role in the Sun – heliosphere dynamic coupling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Net helicity injected into polarity region condenses onto PIL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 smtClean="0"/>
              <a:t>Keeps coronal loops laminar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 smtClean="0"/>
              <a:t>Builds up PIL shear – origin of prominence field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 smtClean="0"/>
              <a:t>Interesting </a:t>
            </a:r>
            <a:r>
              <a:rPr lang="en-US" sz="2400" dirty="0"/>
              <a:t>parallel with prominence </a:t>
            </a:r>
            <a:r>
              <a:rPr lang="en-US" sz="2400" dirty="0" smtClean="0"/>
              <a:t>mass – thermal non-equilibrium model (Antiochos 91)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 smtClean="0"/>
              <a:t>Ultimate reason for ejective eruptions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Predict that helicity also condenses onto CH boundarie</a:t>
            </a:r>
            <a:r>
              <a:rPr lang="en-US" dirty="0" smtClean="0"/>
              <a:t>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 smtClean="0"/>
              <a:t>Origin of slow wind and its variability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 smtClean="0"/>
              <a:t>Unexpected magnetic connection between prominences and heliosphere</a:t>
            </a:r>
          </a:p>
          <a:p>
            <a:pPr lvl="1" eaLnBrk="1" hangingPunct="1">
              <a:lnSpc>
                <a:spcPct val="80000"/>
              </a:lnSpc>
            </a:pPr>
            <a:endParaRPr lang="en-US" sz="2400" dirty="0" smtClean="0"/>
          </a:p>
          <a:p>
            <a:pPr eaLnBrk="1" hangingPunct="1">
              <a:lnSpc>
                <a:spcPct val="80000"/>
              </a:lnSpc>
            </a:pPr>
            <a:r>
              <a:rPr lang="en-US" sz="2800" dirty="0" smtClean="0">
                <a:solidFill>
                  <a:schemeClr val="tx2"/>
                </a:solidFill>
              </a:rPr>
              <a:t>Model needs much more theoretical and observational work!!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2286000" y="0"/>
            <a:ext cx="5867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4000" b="1" u="sng" dirty="0" smtClean="0">
                <a:solidFill>
                  <a:srgbClr val="FFFF00"/>
                </a:solidFill>
              </a:rPr>
              <a:t>Magnetic Field Coupling</a:t>
            </a:r>
            <a:endParaRPr lang="en-US" sz="4000" b="1" u="sng" dirty="0">
              <a:solidFill>
                <a:schemeClr val="folHlink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464868" y="762000"/>
            <a:ext cx="5679132" cy="2667000"/>
          </a:xfrm>
        </p:spPr>
        <p:txBody>
          <a:bodyPr/>
          <a:lstStyle/>
          <a:p>
            <a:pPr>
              <a:buNone/>
            </a:pPr>
            <a:r>
              <a:rPr lang="en-US" sz="2400" u="sng" dirty="0" smtClean="0">
                <a:solidFill>
                  <a:srgbClr val="FFFFFF"/>
                </a:solidFill>
              </a:rPr>
              <a:t>Solar wind speed in heliosphere (</a:t>
            </a:r>
            <a:r>
              <a:rPr lang="en-US" sz="2400" u="sng" dirty="0" err="1" smtClean="0">
                <a:solidFill>
                  <a:srgbClr val="FFFFFF"/>
                </a:solidFill>
              </a:rPr>
              <a:t>McComas</a:t>
            </a:r>
            <a:r>
              <a:rPr lang="en-US" sz="2400" u="sng" dirty="0" smtClean="0">
                <a:solidFill>
                  <a:srgbClr val="FFFFFF"/>
                </a:solidFill>
              </a:rPr>
              <a:t> et al)</a:t>
            </a:r>
          </a:p>
          <a:p>
            <a:r>
              <a:rPr lang="en-US" sz="2800" dirty="0" smtClean="0"/>
              <a:t>Quasi-steady wind at high latitudes, from polar holes</a:t>
            </a:r>
          </a:p>
          <a:p>
            <a:r>
              <a:rPr lang="en-US" sz="2800" dirty="0" smtClean="0"/>
              <a:t>Highly variable slow wind near streamers</a:t>
            </a:r>
            <a:endParaRPr lang="en-US" sz="2800" dirty="0"/>
          </a:p>
        </p:txBody>
      </p:sp>
      <p:pic>
        <p:nvPicPr>
          <p:cNvPr id="11" name="Picture 10" descr="filamentx4.pdf"/>
          <p:cNvPicPr>
            <a:picLocks noChangeAspect="1"/>
          </p:cNvPicPr>
          <p:nvPr/>
        </p:nvPicPr>
        <p:blipFill>
          <a:blip r:embed="rId2"/>
          <a:srcRect l="3485" t="1805" r="53534" b="54965"/>
          <a:stretch>
            <a:fillRect/>
          </a:stretch>
        </p:blipFill>
        <p:spPr>
          <a:xfrm>
            <a:off x="5026853" y="3352800"/>
            <a:ext cx="4193347" cy="3513345"/>
          </a:xfrm>
          <a:prstGeom prst="rect">
            <a:avLst/>
          </a:prstGeom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/>
          <a:srcRect l="5042" t="1788" r="65546" b="30279"/>
          <a:stretch>
            <a:fillRect/>
          </a:stretch>
        </p:blipFill>
        <p:spPr bwMode="auto">
          <a:xfrm>
            <a:off x="80610" y="685800"/>
            <a:ext cx="3348390" cy="3635396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sp>
        <p:nvSpPr>
          <p:cNvPr id="12" name="Content Placeholder 8"/>
          <p:cNvSpPr txBox="1">
            <a:spLocks/>
          </p:cNvSpPr>
          <p:nvPr/>
        </p:nvSpPr>
        <p:spPr bwMode="auto">
          <a:xfrm>
            <a:off x="0" y="4343400"/>
            <a:ext cx="5403586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>
            <a:lvl1pPr marL="342778" indent="-34277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defRPr>
            </a:lvl1pPr>
            <a:lvl2pPr marL="742684" indent="-285647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09" charset="-128"/>
              </a:defRPr>
            </a:lvl2pPr>
            <a:lvl3pPr marL="1142589" indent="-228517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09" charset="-128"/>
              </a:defRPr>
            </a:lvl3pPr>
            <a:lvl4pPr marL="1599626" indent="-228517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09" charset="-128"/>
              </a:defRPr>
            </a:lvl4pPr>
            <a:lvl5pPr marL="2056665" indent="-228517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9" charset="-128"/>
              </a:defRPr>
            </a:lvl5pPr>
            <a:lvl6pPr marL="2513701" indent="-228517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9" charset="-128"/>
              </a:defRPr>
            </a:lvl6pPr>
            <a:lvl7pPr marL="2970736" indent="-228517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9" charset="-128"/>
              </a:defRPr>
            </a:lvl7pPr>
            <a:lvl8pPr marL="3427774" indent="-228517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9" charset="-128"/>
              </a:defRPr>
            </a:lvl8pPr>
            <a:lvl9pPr marL="3884807" indent="-228517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9" charset="-128"/>
              </a:defRPr>
            </a:lvl9pPr>
          </a:lstStyle>
          <a:p>
            <a:pPr>
              <a:buFontTx/>
              <a:buNone/>
            </a:pPr>
            <a:r>
              <a:rPr lang="en-US" sz="2400" u="sng" dirty="0" smtClean="0"/>
              <a:t>Ultra-high res. VAULT image (</a:t>
            </a:r>
            <a:r>
              <a:rPr lang="en-US" sz="2400" u="sng" dirty="0" err="1" smtClean="0"/>
              <a:t>Vourlidas</a:t>
            </a:r>
            <a:r>
              <a:rPr lang="en-US" sz="2400" u="sng" dirty="0" smtClean="0"/>
              <a:t> et al)</a:t>
            </a:r>
          </a:p>
          <a:p>
            <a:r>
              <a:rPr lang="en-US" sz="2800" dirty="0" smtClean="0"/>
              <a:t>Laminar field lines similar to laminar coronal loops</a:t>
            </a:r>
          </a:p>
          <a:p>
            <a:r>
              <a:rPr lang="en-US" sz="2800" dirty="0"/>
              <a:t>See little evidence for </a:t>
            </a:r>
            <a:r>
              <a:rPr lang="en-US" sz="2800" dirty="0" smtClean="0"/>
              <a:t>tangling</a:t>
            </a:r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00395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pPr eaLnBrk="1" hangingPunct="1"/>
            <a:r>
              <a:rPr lang="en-US" sz="3200" b="1" u="sng" dirty="0" smtClean="0"/>
              <a:t>Prominences:  Magnetic Field</a:t>
            </a:r>
          </a:p>
        </p:txBody>
      </p:sp>
      <p:sp>
        <p:nvSpPr>
          <p:cNvPr id="37891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228600" y="609600"/>
            <a:ext cx="8763000" cy="1447800"/>
          </a:xfrm>
          <a:noFill/>
        </p:spPr>
        <p:txBody>
          <a:bodyPr/>
          <a:lstStyle/>
          <a:p>
            <a:pPr eaLnBrk="1" hangingPunct="1"/>
            <a:r>
              <a:rPr lang="en-US" sz="2400" dirty="0" smtClean="0"/>
              <a:t>Strong magnetic shear invariably builds up at PILs</a:t>
            </a:r>
          </a:p>
          <a:p>
            <a:pPr eaLnBrk="1" hangingPunct="1"/>
            <a:r>
              <a:rPr lang="en-US" sz="2400" dirty="0" smtClean="0"/>
              <a:t>Fundamental origin of ejective activity and heliospheric transients</a:t>
            </a:r>
          </a:p>
          <a:p>
            <a:pPr eaLnBrk="1" hangingPunct="1"/>
            <a:r>
              <a:rPr lang="en-US" sz="2400" dirty="0" smtClean="0"/>
              <a:t>But why does shear concentrate there??</a:t>
            </a:r>
          </a:p>
        </p:txBody>
      </p:sp>
      <p:pic>
        <p:nvPicPr>
          <p:cNvPr id="37892" name="Picture 3" descr="mag-10-02-00"/>
          <p:cNvPicPr>
            <a:picLocks noChangeAspect="1" noChangeArrowheads="1"/>
          </p:cNvPicPr>
          <p:nvPr/>
        </p:nvPicPr>
        <p:blipFill>
          <a:blip r:embed="rId2"/>
          <a:srcRect l="3973" t="18182" r="3922" b="17172"/>
          <a:stretch>
            <a:fillRect/>
          </a:stretch>
        </p:blipFill>
        <p:spPr bwMode="auto">
          <a:xfrm>
            <a:off x="0" y="2154594"/>
            <a:ext cx="4811924" cy="4370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4" descr="eit-10-02-00"/>
          <p:cNvPicPr>
            <a:picLocks noChangeAspect="1" noChangeArrowheads="1"/>
          </p:cNvPicPr>
          <p:nvPr/>
        </p:nvPicPr>
        <p:blipFill>
          <a:blip r:embed="rId3"/>
          <a:srcRect l="14378" t="18182" r="3268" b="17172"/>
          <a:stretch>
            <a:fillRect/>
          </a:stretch>
        </p:blipFill>
        <p:spPr bwMode="auto">
          <a:xfrm>
            <a:off x="4800600" y="2138056"/>
            <a:ext cx="4343400" cy="4415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4" name="Rectangle 2"/>
          <p:cNvSpPr txBox="1">
            <a:spLocks noChangeArrowheads="1"/>
          </p:cNvSpPr>
          <p:nvPr/>
        </p:nvSpPr>
        <p:spPr bwMode="auto">
          <a:xfrm>
            <a:off x="838200" y="6477000"/>
            <a:ext cx="7162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800" dirty="0" err="1">
                <a:solidFill>
                  <a:schemeClr val="tx2"/>
                </a:solidFill>
              </a:rPr>
              <a:t>Kitt</a:t>
            </a:r>
            <a:r>
              <a:rPr lang="en-US" sz="1800" dirty="0">
                <a:solidFill>
                  <a:schemeClr val="tx2"/>
                </a:solidFill>
              </a:rPr>
              <a:t> Peak </a:t>
            </a:r>
            <a:r>
              <a:rPr lang="en-US" sz="1800" dirty="0" err="1">
                <a:solidFill>
                  <a:schemeClr val="tx2"/>
                </a:solidFill>
              </a:rPr>
              <a:t>magnetogram</a:t>
            </a:r>
            <a:r>
              <a:rPr lang="en-US" sz="1800" dirty="0">
                <a:solidFill>
                  <a:schemeClr val="tx2"/>
                </a:solidFill>
              </a:rPr>
              <a:t>                                          EIT/SOHO UV                </a:t>
            </a:r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idx="1"/>
          </p:nvPr>
        </p:nvSpPr>
        <p:spPr>
          <a:xfrm>
            <a:off x="0" y="609600"/>
            <a:ext cx="9144000" cy="1981200"/>
          </a:xfrm>
        </p:spPr>
        <p:txBody>
          <a:bodyPr/>
          <a:lstStyle/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sz="2800" dirty="0" smtClean="0">
                <a:ea typeface="ＭＳ Ｐゴシック" charset="-128"/>
                <a:cs typeface="ＭＳ Ｐゴシック" charset="-128"/>
              </a:rPr>
              <a:t>Flux emergence:</a:t>
            </a:r>
          </a:p>
          <a:p>
            <a:pPr lvl="1" eaLnBrk="1" hangingPunct="1">
              <a:defRPr/>
            </a:pPr>
            <a:r>
              <a:rPr lang="en-US" sz="2000" dirty="0" smtClean="0">
                <a:ea typeface="ＭＳ Ｐゴシック" charset="-128"/>
                <a:cs typeface="ＭＳ Ｐゴシック" charset="-128"/>
              </a:rPr>
              <a:t>Subsurface twisted flux rope rises into corona</a:t>
            </a:r>
          </a:p>
          <a:p>
            <a:pPr lvl="1" eaLnBrk="1" hangingPunct="1">
              <a:defRPr/>
            </a:pPr>
            <a:r>
              <a:rPr lang="en-US" sz="2000" dirty="0" smtClean="0">
                <a:ea typeface="ＭＳ Ｐゴシック" charset="-128"/>
                <a:cs typeface="ＭＳ Ｐゴシック" charset="-128"/>
              </a:rPr>
              <a:t>Outer twist </a:t>
            </a:r>
            <a:r>
              <a:rPr lang="en-US" sz="2000" dirty="0">
                <a:ea typeface="ＭＳ Ｐゴシック" charset="-128"/>
                <a:cs typeface="ＭＳ Ｐゴシック" charset="-128"/>
              </a:rPr>
              <a:t>field below surface becomes overlying </a:t>
            </a:r>
            <a:r>
              <a:rPr lang="en-US" sz="2000" dirty="0" smtClean="0">
                <a:ea typeface="ＭＳ Ｐゴシック" charset="-128"/>
                <a:cs typeface="ＭＳ Ｐゴシック" charset="-128"/>
              </a:rPr>
              <a:t>potential arcade</a:t>
            </a:r>
            <a:endParaRPr lang="en-US" sz="2000" dirty="0">
              <a:ea typeface="ＭＳ Ｐゴシック" charset="-128"/>
              <a:cs typeface="ＭＳ Ｐゴシック" charset="-128"/>
            </a:endParaRPr>
          </a:p>
          <a:p>
            <a:pPr lvl="1" eaLnBrk="1" hangingPunct="1">
              <a:defRPr/>
            </a:pPr>
            <a:r>
              <a:rPr lang="en-US" sz="2000" dirty="0" smtClean="0">
                <a:ea typeface="ＭＳ Ｐゴシック" charset="-128"/>
                <a:cs typeface="ＭＳ Ｐゴシック" charset="-128"/>
              </a:rPr>
              <a:t>Inner axial field becomes shear field of filament channel</a:t>
            </a:r>
          </a:p>
          <a:p>
            <a:pPr lvl="1" eaLnBrk="1" hangingPunct="1">
              <a:defRPr/>
            </a:pPr>
            <a:r>
              <a:rPr lang="en-US" sz="2000" dirty="0" smtClean="0">
                <a:ea typeface="ＭＳ Ｐゴシック" charset="-128"/>
                <a:cs typeface="ＭＳ Ｐゴシック" charset="-128"/>
              </a:rPr>
              <a:t>Generally results in untwisted filament channel</a:t>
            </a:r>
          </a:p>
        </p:txBody>
      </p:sp>
      <p:sp>
        <p:nvSpPr>
          <p:cNvPr id="21507" name="Rectangle 6"/>
          <p:cNvSpPr>
            <a:spLocks noChangeArrowheads="1"/>
          </p:cNvSpPr>
          <p:nvPr/>
        </p:nvSpPr>
        <p:spPr bwMode="auto">
          <a:xfrm>
            <a:off x="228600" y="0"/>
            <a:ext cx="830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3600" b="1" u="sng" dirty="0" smtClean="0">
                <a:solidFill>
                  <a:srgbClr val="FFFF00"/>
                </a:solidFill>
                <a:ea typeface="Times New Roman" pitchFamily="-84" charset="0"/>
                <a:cs typeface="Times New Roman" pitchFamily="-84" charset="0"/>
              </a:rPr>
              <a:t>Theories for Prominence Magnetic Field</a:t>
            </a:r>
            <a:endParaRPr lang="en-US" sz="3600" b="1" u="sng" dirty="0">
              <a:solidFill>
                <a:srgbClr val="FFFF00"/>
              </a:solidFill>
              <a:ea typeface="Times New Roman" pitchFamily="-84" charset="0"/>
              <a:cs typeface="Times New Roman" pitchFamily="-84" charset="0"/>
            </a:endParaRPr>
          </a:p>
        </p:txBody>
      </p:sp>
      <p:pic>
        <p:nvPicPr>
          <p:cNvPr id="5" name="FLARE_RECON_TOP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00600" y="2971800"/>
            <a:ext cx="4343400" cy="3808299"/>
          </a:xfrm>
          <a:prstGeom prst="rect">
            <a:avLst/>
          </a:prstGeom>
        </p:spPr>
      </p:pic>
      <p:pic>
        <p:nvPicPr>
          <p:cNvPr id="6" name="FULL_BREAKOUT_MOVIE_faster.mpe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247" y="3200400"/>
            <a:ext cx="4093673" cy="35893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6024" y="2667000"/>
            <a:ext cx="2431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Leake</a:t>
            </a:r>
            <a:r>
              <a:rPr lang="en-US" dirty="0" smtClean="0"/>
              <a:t> et al 2014)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idx="1"/>
          </p:nvPr>
        </p:nvSpPr>
        <p:spPr>
          <a:xfrm>
            <a:off x="0" y="838200"/>
            <a:ext cx="9144000" cy="2743200"/>
          </a:xfrm>
        </p:spPr>
        <p:txBody>
          <a:bodyPr/>
          <a:lstStyle/>
          <a:p>
            <a:pPr marL="514350" indent="-514350" eaLnBrk="1" hangingPunct="1">
              <a:buAutoNum type="arabicPeriod" startAt="2"/>
              <a:defRPr/>
            </a:pPr>
            <a:r>
              <a:rPr lang="en-US" sz="2800" b="1" dirty="0" smtClean="0">
                <a:ea typeface="ＭＳ Ｐゴシック" charset="-128"/>
                <a:cs typeface="ＭＳ Ｐゴシック" charset="-128"/>
              </a:rPr>
              <a:t>Flux cancellation:</a:t>
            </a:r>
          </a:p>
          <a:p>
            <a:pPr lvl="1" eaLnBrk="1" hangingPunct="1">
              <a:defRPr/>
            </a:pPr>
            <a:r>
              <a:rPr lang="en-US" sz="2000" dirty="0" smtClean="0">
                <a:ea typeface="ＭＳ Ｐゴシック" charset="-128"/>
                <a:cs typeface="ＭＳ Ｐゴシック" charset="-128"/>
              </a:rPr>
              <a:t>Helicity injected into corona by large-scale motions/emergence</a:t>
            </a:r>
          </a:p>
          <a:p>
            <a:pPr lvl="1" eaLnBrk="1" hangingPunct="1">
              <a:defRPr/>
            </a:pPr>
            <a:r>
              <a:rPr lang="en-US" sz="2000" dirty="0" smtClean="0">
                <a:ea typeface="ＭＳ Ｐゴシック" charset="-128"/>
                <a:cs typeface="ＭＳ Ｐゴシック" charset="-128"/>
              </a:rPr>
              <a:t>Collects at polarity inversion lines due to opposite polarities cancelling there</a:t>
            </a:r>
            <a:r>
              <a:rPr lang="en-US" sz="2000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sz="2000" dirty="0" smtClean="0">
                <a:ea typeface="ＭＳ Ｐゴシック" charset="-128"/>
                <a:cs typeface="ＭＳ Ｐゴシック" charset="-128"/>
              </a:rPr>
              <a:t>–  “diffusion” </a:t>
            </a:r>
          </a:p>
          <a:p>
            <a:pPr lvl="1" eaLnBrk="1" hangingPunct="1">
              <a:defRPr/>
            </a:pPr>
            <a:r>
              <a:rPr lang="en-US" sz="2000" dirty="0" smtClean="0">
                <a:ea typeface="ＭＳ Ｐゴシック" charset="-128"/>
                <a:cs typeface="ＭＳ Ｐゴシック" charset="-128"/>
              </a:rPr>
              <a:t>Normal field cancels but not tangential – conserve helicity</a:t>
            </a:r>
          </a:p>
          <a:p>
            <a:pPr lvl="1" eaLnBrk="1" hangingPunct="1">
              <a:defRPr/>
            </a:pPr>
            <a:r>
              <a:rPr lang="en-US" sz="2000" dirty="0" smtClean="0"/>
              <a:t>Always </a:t>
            </a:r>
            <a:r>
              <a:rPr lang="en-US" sz="2000" dirty="0"/>
              <a:t>results in </a:t>
            </a:r>
            <a:r>
              <a:rPr lang="en-US" sz="2000" dirty="0" smtClean="0"/>
              <a:t>twisted </a:t>
            </a:r>
            <a:r>
              <a:rPr lang="en-US" sz="2000" dirty="0"/>
              <a:t>filament </a:t>
            </a:r>
            <a:r>
              <a:rPr lang="en-US" sz="2000" dirty="0" smtClean="0"/>
              <a:t>channel</a:t>
            </a:r>
          </a:p>
          <a:p>
            <a:pPr lvl="1" eaLnBrk="1" hangingPunct="1">
              <a:defRPr/>
            </a:pPr>
            <a:r>
              <a:rPr lang="en-US" sz="2000" dirty="0"/>
              <a:t>D</a:t>
            </a:r>
            <a:r>
              <a:rPr lang="en-US" sz="2000" dirty="0" smtClean="0"/>
              <a:t>oes not always reproduce hemispheric rule</a:t>
            </a:r>
            <a:endParaRPr lang="en-US" sz="2000" dirty="0"/>
          </a:p>
          <a:p>
            <a:pPr eaLnBrk="1" hangingPunct="1">
              <a:defRPr/>
            </a:pPr>
            <a:endParaRPr lang="en-US" sz="2400" dirty="0" smtClean="0">
              <a:ea typeface="ＭＳ Ｐゴシック" charset="-128"/>
              <a:cs typeface="ＭＳ Ｐゴシック" charset="-128"/>
            </a:endParaRPr>
          </a:p>
          <a:p>
            <a:pPr eaLnBrk="1" hangingPunct="1">
              <a:defRPr/>
            </a:pPr>
            <a:endParaRPr lang="en-US" sz="2400" dirty="0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507" name="Rectangle 6"/>
          <p:cNvSpPr>
            <a:spLocks noChangeArrowheads="1"/>
          </p:cNvSpPr>
          <p:nvPr/>
        </p:nvSpPr>
        <p:spPr bwMode="auto">
          <a:xfrm>
            <a:off x="228600" y="0"/>
            <a:ext cx="8305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3600" b="1" u="sng" dirty="0" smtClean="0">
                <a:solidFill>
                  <a:srgbClr val="FFFF00"/>
                </a:solidFill>
                <a:ea typeface="Times New Roman" pitchFamily="-84" charset="0"/>
                <a:cs typeface="Times New Roman" pitchFamily="-84" charset="0"/>
              </a:rPr>
              <a:t>Theories for Prominence Magnetic Field</a:t>
            </a:r>
            <a:endParaRPr lang="en-US" sz="3600" b="1" u="sng" dirty="0">
              <a:solidFill>
                <a:srgbClr val="FFFF00"/>
              </a:solidFill>
              <a:ea typeface="Times New Roman" pitchFamily="-84" charset="0"/>
              <a:cs typeface="Times New Roman" pitchFamily="-8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27030" y="3257490"/>
            <a:ext cx="38169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(</a:t>
            </a:r>
            <a:r>
              <a:rPr lang="en-US" sz="2000" i="1" dirty="0"/>
              <a:t>Mackay &amp; van </a:t>
            </a:r>
            <a:r>
              <a:rPr lang="en-US" sz="2000" i="1" dirty="0" err="1"/>
              <a:t>Ballegooijen</a:t>
            </a:r>
            <a:r>
              <a:rPr lang="en-US" sz="2000" i="1" dirty="0"/>
              <a:t> </a:t>
            </a:r>
            <a:r>
              <a:rPr lang="en-US" sz="2000" i="1" dirty="0" smtClean="0"/>
              <a:t>2001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pic>
        <p:nvPicPr>
          <p:cNvPr id="7" name="Picture 6" descr="fg3.h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67" b="3398"/>
          <a:stretch/>
        </p:blipFill>
        <p:spPr>
          <a:xfrm>
            <a:off x="-36752" y="3759200"/>
            <a:ext cx="9180752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287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685800"/>
            <a:ext cx="9067800" cy="25908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2400" b="1" dirty="0" smtClean="0"/>
              <a:t>3.    </a:t>
            </a:r>
            <a:r>
              <a:rPr lang="en-US" sz="2800" b="1" dirty="0" smtClean="0"/>
              <a:t>Helicity condensation:</a:t>
            </a:r>
          </a:p>
          <a:p>
            <a:pPr lvl="1" eaLnBrk="1" hangingPunct="1"/>
            <a:r>
              <a:rPr lang="en-US" sz="2000" dirty="0" smtClean="0"/>
              <a:t>Helicity/free energy </a:t>
            </a:r>
            <a:r>
              <a:rPr lang="en-US" sz="2000" dirty="0"/>
              <a:t>injected into corona </a:t>
            </a:r>
            <a:r>
              <a:rPr lang="en-US" sz="2000" dirty="0" smtClean="0"/>
              <a:t>by large-scale motions/emergence  </a:t>
            </a:r>
            <a:r>
              <a:rPr lang="en-US" sz="2000" dirty="0"/>
              <a:t>(e.g., granule or </a:t>
            </a:r>
            <a:r>
              <a:rPr lang="en-US" sz="2000" dirty="0" err="1"/>
              <a:t>supergranule</a:t>
            </a:r>
            <a:r>
              <a:rPr lang="en-US" sz="2000" dirty="0" smtClean="0"/>
              <a:t>) primarily in form of twists</a:t>
            </a:r>
          </a:p>
          <a:p>
            <a:pPr lvl="1" eaLnBrk="1" hangingPunct="1"/>
            <a:r>
              <a:rPr lang="en-US" sz="2000" dirty="0" smtClean="0"/>
              <a:t>Hemispheric preference </a:t>
            </a:r>
            <a:r>
              <a:rPr lang="en-US" sz="2000" dirty="0"/>
              <a:t>clockwise in south and counter in </a:t>
            </a:r>
            <a:r>
              <a:rPr lang="en-US" sz="2000" dirty="0" smtClean="0"/>
              <a:t>north</a:t>
            </a:r>
          </a:p>
          <a:p>
            <a:pPr lvl="1" eaLnBrk="1" hangingPunct="1"/>
            <a:r>
              <a:rPr lang="en-US" sz="2000" dirty="0" smtClean="0"/>
              <a:t>Like twists reconnect, unlike twists bounce</a:t>
            </a:r>
          </a:p>
          <a:p>
            <a:pPr lvl="1" eaLnBrk="1" hangingPunct="1"/>
            <a:r>
              <a:rPr lang="en-US" sz="2000" dirty="0" smtClean="0"/>
              <a:t>But helicity K conserved </a:t>
            </a:r>
          </a:p>
          <a:p>
            <a:pPr lvl="1" eaLnBrk="1" hangingPunct="1"/>
            <a:r>
              <a:rPr lang="en-US" sz="2000" dirty="0"/>
              <a:t>W</a:t>
            </a:r>
            <a:r>
              <a:rPr lang="en-US" sz="2000" dirty="0" smtClean="0"/>
              <a:t>here does it go?</a:t>
            </a:r>
          </a:p>
        </p:txBody>
      </p:sp>
      <p:pic>
        <p:nvPicPr>
          <p:cNvPr id="31748" name="Picture 4" descr="helicitycondense1-1.tif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3743188"/>
            <a:ext cx="3886200" cy="3103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8600" y="0"/>
            <a:ext cx="8305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3600" b="1" u="sng" dirty="0" smtClean="0">
                <a:solidFill>
                  <a:srgbClr val="FFFF00"/>
                </a:solidFill>
                <a:ea typeface="Times New Roman" pitchFamily="-84" charset="0"/>
                <a:cs typeface="Times New Roman" pitchFamily="-84" charset="0"/>
              </a:rPr>
              <a:t>Theories for Prominence Magnetic Field</a:t>
            </a:r>
            <a:endParaRPr lang="en-US" sz="3600" b="1" u="sng" dirty="0">
              <a:solidFill>
                <a:srgbClr val="FFFF00"/>
              </a:solidFill>
              <a:ea typeface="Times New Roman" pitchFamily="-84" charset="0"/>
              <a:cs typeface="Times New Roman" pitchFamily="-84" charset="0"/>
            </a:endParaRPr>
          </a:p>
        </p:txBody>
      </p:sp>
      <p:pic>
        <p:nvPicPr>
          <p:cNvPr id="8" name="Picture 4" descr="helicity2.tif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57653" y="3429000"/>
            <a:ext cx="5086347" cy="3428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105400" y="838200"/>
            <a:ext cx="1806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(Antiochos 2013)</a:t>
            </a:r>
            <a:endParaRPr lang="en-US" sz="1800" dirty="0"/>
          </a:p>
        </p:txBody>
      </p:sp>
      <p:pic>
        <p:nvPicPr>
          <p:cNvPr id="10" name="Picture 1026" descr="C:\TEMP\~AUT0000.bmp"/>
          <p:cNvPicPr>
            <a:picLocks noChangeAspect="1" noChangeArrowheads="1"/>
          </p:cNvPicPr>
          <p:nvPr/>
        </p:nvPicPr>
        <p:blipFill>
          <a:blip r:embed="rId5"/>
          <a:srcRect l="41935" t="45451" r="20430" b="48283"/>
          <a:stretch>
            <a:fillRect/>
          </a:stretch>
        </p:blipFill>
        <p:spPr bwMode="auto">
          <a:xfrm>
            <a:off x="3733800" y="2621280"/>
            <a:ext cx="3200400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6452562" y="2286000"/>
            <a:ext cx="2678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(Finn and </a:t>
            </a:r>
            <a:r>
              <a:rPr lang="en-US" sz="1800" dirty="0" err="1" smtClean="0"/>
              <a:t>Antonsen</a:t>
            </a:r>
            <a:r>
              <a:rPr lang="en-US" sz="1800" dirty="0" smtClean="0"/>
              <a:t> 1985)</a:t>
            </a:r>
            <a:endParaRPr lang="en-US" sz="180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16" y="685800"/>
            <a:ext cx="9065683" cy="18288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Helicity </a:t>
            </a:r>
            <a:r>
              <a:rPr lang="en-US" sz="2800" dirty="0"/>
              <a:t>(twist) cascades to largest </a:t>
            </a:r>
            <a:r>
              <a:rPr lang="en-US" sz="2800" dirty="0" smtClean="0"/>
              <a:t>scale</a:t>
            </a:r>
            <a:r>
              <a:rPr lang="en-US" sz="2400" dirty="0" smtClean="0"/>
              <a:t> </a:t>
            </a:r>
          </a:p>
          <a:p>
            <a:pPr lvl="1" eaLnBrk="1" hangingPunct="1"/>
            <a:r>
              <a:rPr lang="en-US" sz="2400" dirty="0" smtClean="0"/>
              <a:t>Boundary of whole </a:t>
            </a:r>
            <a:r>
              <a:rPr lang="en-US" sz="2400" dirty="0"/>
              <a:t>flux system </a:t>
            </a:r>
            <a:r>
              <a:rPr lang="en-US" sz="2400" dirty="0" smtClean="0"/>
              <a:t>is the PIL</a:t>
            </a:r>
          </a:p>
          <a:p>
            <a:pPr lvl="1" eaLnBrk="1" hangingPunct="1"/>
            <a:r>
              <a:rPr lang="en-US" sz="2400" dirty="0" smtClean="0"/>
              <a:t>Helicity condenses to form sheared (untwisted) filament channels</a:t>
            </a:r>
          </a:p>
          <a:p>
            <a:pPr lvl="1" eaLnBrk="1" hangingPunct="1"/>
            <a:r>
              <a:rPr lang="en-US" sz="2400" dirty="0" smtClean="0"/>
              <a:t>Coronal hole also boundary since no twist on open field lines</a:t>
            </a:r>
            <a:endParaRPr lang="en-US" sz="2400" dirty="0"/>
          </a:p>
        </p:txBody>
      </p:sp>
      <p:pic>
        <p:nvPicPr>
          <p:cNvPr id="35845" name="Picture 5" descr="helicity3.tif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38" y="3276600"/>
            <a:ext cx="3573462" cy="357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305800" cy="838200"/>
          </a:xfrm>
        </p:spPr>
        <p:txBody>
          <a:bodyPr/>
          <a:lstStyle/>
          <a:p>
            <a:pPr eaLnBrk="1" hangingPunct="1"/>
            <a:r>
              <a:rPr lang="en-US" sz="3200" b="1" u="sng" dirty="0"/>
              <a:t>Coronal Helicity Evolution via Reconnection</a:t>
            </a:r>
            <a:endParaRPr lang="en-US" sz="3200" b="1" dirty="0"/>
          </a:p>
        </p:txBody>
      </p:sp>
      <p:pic>
        <p:nvPicPr>
          <p:cNvPr id="8" name="Picture 7" descr="f4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2589564"/>
            <a:ext cx="5562600" cy="426843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685800"/>
          </a:xfrm>
        </p:spPr>
        <p:txBody>
          <a:bodyPr/>
          <a:lstStyle/>
          <a:p>
            <a:pPr eaLnBrk="1" hangingPunct="1"/>
            <a:r>
              <a:rPr lang="en-US" sz="3600" b="1" u="sng" dirty="0" smtClean="0"/>
              <a:t>MHD Simulations of Helicity-Condensation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524000"/>
            <a:ext cx="8077200" cy="914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dirty="0" smtClean="0"/>
              <a:t>Two twisted </a:t>
            </a:r>
            <a:r>
              <a:rPr lang="en-US" dirty="0" err="1" smtClean="0"/>
              <a:t>fluxtubes</a:t>
            </a:r>
            <a:r>
              <a:rPr lang="en-US" dirty="0" smtClean="0"/>
              <a:t> co-helicity reconnects, counter-helicity only kinks</a:t>
            </a:r>
          </a:p>
        </p:txBody>
      </p:sp>
      <p:pic>
        <p:nvPicPr>
          <p:cNvPr id="7" name="CoHelix22By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2742321"/>
            <a:ext cx="4343400" cy="3658479"/>
          </a:xfrm>
          <a:prstGeom prst="rect">
            <a:avLst/>
          </a:prstGeom>
        </p:spPr>
      </p:pic>
      <p:pic>
        <p:nvPicPr>
          <p:cNvPr id="8" name="CnHelix22By.mov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19600" y="2573801"/>
            <a:ext cx="4724400" cy="39793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76917" y="838200"/>
            <a:ext cx="44443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(Zhao, </a:t>
            </a:r>
            <a:r>
              <a:rPr lang="en-US" dirty="0" err="1" smtClean="0"/>
              <a:t>DeVore</a:t>
            </a:r>
            <a:r>
              <a:rPr lang="en-US" dirty="0" smtClean="0"/>
              <a:t> &amp; Antiochos 2014)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762000"/>
          </a:xfrm>
        </p:spPr>
        <p:txBody>
          <a:bodyPr/>
          <a:lstStyle/>
          <a:p>
            <a:pPr eaLnBrk="1" hangingPunct="1"/>
            <a:r>
              <a:rPr lang="en-US" sz="4000" b="1" u="sng" dirty="0" smtClean="0"/>
              <a:t>Simulations of Helicity-Condensation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990600"/>
            <a:ext cx="7772400" cy="1981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dirty="0" smtClean="0"/>
              <a:t>Apply set of seven closely-packed rotations to uniform field between two line-tied plates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dirty="0" smtClean="0"/>
              <a:t>Use full 3D MHD with AMR</a:t>
            </a:r>
          </a:p>
          <a:p>
            <a:pPr eaLnBrk="1" hangingPunct="1">
              <a:lnSpc>
                <a:spcPct val="80000"/>
              </a:lnSpc>
            </a:pPr>
            <a:r>
              <a:rPr lang="en-US" dirty="0" smtClean="0"/>
              <a:t>Helicity injected only in localized region</a:t>
            </a:r>
            <a:r>
              <a:rPr lang="en-US" dirty="0"/>
              <a:t>s</a:t>
            </a:r>
            <a:endParaRPr lang="en-US" dirty="0" smtClean="0"/>
          </a:p>
        </p:txBody>
      </p:sp>
      <p:pic>
        <p:nvPicPr>
          <p:cNvPr id="40964" name="Picture 168" descr="flicks"/>
          <p:cNvPicPr>
            <a:picLocks noChangeAspect="1" noChangeArrowheads="1"/>
          </p:cNvPicPr>
          <p:nvPr/>
        </p:nvPicPr>
        <p:blipFill>
          <a:blip r:embed="rId3"/>
          <a:srcRect l="25418" t="28326" r="25528" b="29459"/>
          <a:stretch>
            <a:fillRect/>
          </a:stretch>
        </p:blipFill>
        <p:spPr bwMode="auto">
          <a:xfrm>
            <a:off x="41275" y="3370263"/>
            <a:ext cx="2971800" cy="29543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40965" name="Picture 260" descr="flicks"/>
          <p:cNvPicPr>
            <a:picLocks noChangeAspect="1" noChangeArrowheads="1"/>
          </p:cNvPicPr>
          <p:nvPr/>
        </p:nvPicPr>
        <p:blipFill>
          <a:blip r:embed="rId4"/>
          <a:srcRect l="4886" t="9013" r="4433" b="3650"/>
          <a:stretch>
            <a:fillRect/>
          </a:stretch>
        </p:blipFill>
        <p:spPr bwMode="auto">
          <a:xfrm>
            <a:off x="3071813" y="3221038"/>
            <a:ext cx="2971800" cy="32559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40966" name="Picture 257" descr="flicks"/>
          <p:cNvPicPr>
            <a:picLocks noChangeAspect="1" noChangeArrowheads="1"/>
          </p:cNvPicPr>
          <p:nvPr/>
        </p:nvPicPr>
        <p:blipFill>
          <a:blip r:embed="rId5"/>
          <a:srcRect l="-142" t="-307" r="2676" b="1129"/>
          <a:stretch>
            <a:fillRect/>
          </a:stretch>
        </p:blipFill>
        <p:spPr bwMode="auto">
          <a:xfrm>
            <a:off x="6107113" y="3200400"/>
            <a:ext cx="3040062" cy="3276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19661</TotalTime>
  <Words>628</Words>
  <Application>Microsoft Macintosh PowerPoint</Application>
  <PresentationFormat>On-screen Show (4:3)</PresentationFormat>
  <Paragraphs>91</Paragraphs>
  <Slides>13</Slides>
  <Notes>8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Default Design</vt:lpstr>
      <vt:lpstr>PowerPoint Presentation</vt:lpstr>
      <vt:lpstr>PowerPoint Presentation</vt:lpstr>
      <vt:lpstr>Prominences:  Magnetic Field</vt:lpstr>
      <vt:lpstr>PowerPoint Presentation</vt:lpstr>
      <vt:lpstr>PowerPoint Presentation</vt:lpstr>
      <vt:lpstr>PowerPoint Presentation</vt:lpstr>
      <vt:lpstr>Coronal Helicity Evolution via Reconnection</vt:lpstr>
      <vt:lpstr>MHD Simulations of Helicity-Condensation</vt:lpstr>
      <vt:lpstr>Simulations of Helicity-Condensation</vt:lpstr>
      <vt:lpstr>Simulations of Helicity-Condensation</vt:lpstr>
      <vt:lpstr>Simulations of Helicity-Condensation</vt:lpstr>
      <vt:lpstr>Simulations of Helicity-Condensation</vt:lpstr>
      <vt:lpstr>Future Directions</vt:lpstr>
    </vt:vector>
  </TitlesOfParts>
  <Company>NRL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RECONNECTION</dc:title>
  <dc:creator>spiro</dc:creator>
  <cp:lastModifiedBy>Spiro Antiochos</cp:lastModifiedBy>
  <cp:revision>308</cp:revision>
  <dcterms:created xsi:type="dcterms:W3CDTF">2012-11-20T10:36:33Z</dcterms:created>
  <dcterms:modified xsi:type="dcterms:W3CDTF">2014-03-01T01:08:59Z</dcterms:modified>
</cp:coreProperties>
</file>